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5"/>
  </p:notesMasterIdLst>
  <p:sldIdLst>
    <p:sldId id="256" r:id="rId2"/>
    <p:sldId id="447" r:id="rId3"/>
    <p:sldId id="578" r:id="rId4"/>
    <p:sldId id="275" r:id="rId5"/>
    <p:sldId id="330" r:id="rId6"/>
    <p:sldId id="276" r:id="rId7"/>
    <p:sldId id="277" r:id="rId8"/>
    <p:sldId id="278" r:id="rId9"/>
    <p:sldId id="279" r:id="rId10"/>
    <p:sldId id="280" r:id="rId11"/>
    <p:sldId id="281" r:id="rId12"/>
    <p:sldId id="282" r:id="rId13"/>
    <p:sldId id="283" r:id="rId14"/>
    <p:sldId id="284" r:id="rId15"/>
    <p:sldId id="285" r:id="rId16"/>
    <p:sldId id="437" r:id="rId17"/>
    <p:sldId id="333" r:id="rId18"/>
    <p:sldId id="286" r:id="rId19"/>
    <p:sldId id="287" r:id="rId20"/>
    <p:sldId id="288" r:id="rId21"/>
    <p:sldId id="289" r:id="rId22"/>
    <p:sldId id="331" r:id="rId23"/>
    <p:sldId id="290" r:id="rId24"/>
    <p:sldId id="292" r:id="rId25"/>
    <p:sldId id="293" r:id="rId26"/>
    <p:sldId id="291" r:id="rId27"/>
    <p:sldId id="332" r:id="rId28"/>
    <p:sldId id="296" r:id="rId29"/>
    <p:sldId id="294" r:id="rId30"/>
    <p:sldId id="295" r:id="rId31"/>
    <p:sldId id="334" r:id="rId32"/>
    <p:sldId id="297" r:id="rId33"/>
    <p:sldId id="298" r:id="rId34"/>
    <p:sldId id="299" r:id="rId35"/>
    <p:sldId id="300" r:id="rId36"/>
    <p:sldId id="301" r:id="rId37"/>
    <p:sldId id="335" r:id="rId38"/>
    <p:sldId id="302" r:id="rId39"/>
    <p:sldId id="314" r:id="rId40"/>
    <p:sldId id="305" r:id="rId41"/>
    <p:sldId id="307" r:id="rId42"/>
    <p:sldId id="316" r:id="rId43"/>
    <p:sldId id="304" r:id="rId44"/>
    <p:sldId id="312" r:id="rId45"/>
    <p:sldId id="313" r:id="rId46"/>
    <p:sldId id="317" r:id="rId47"/>
    <p:sldId id="315" r:id="rId48"/>
    <p:sldId id="309" r:id="rId49"/>
    <p:sldId id="310" r:id="rId50"/>
    <p:sldId id="311" r:id="rId51"/>
    <p:sldId id="318" r:id="rId52"/>
    <p:sldId id="319" r:id="rId53"/>
    <p:sldId id="320" r:id="rId54"/>
    <p:sldId id="321" r:id="rId55"/>
    <p:sldId id="323" r:id="rId56"/>
    <p:sldId id="322" r:id="rId57"/>
    <p:sldId id="324" r:id="rId58"/>
    <p:sldId id="325" r:id="rId59"/>
    <p:sldId id="326" r:id="rId60"/>
    <p:sldId id="327" r:id="rId61"/>
    <p:sldId id="328" r:id="rId62"/>
    <p:sldId id="341" r:id="rId63"/>
    <p:sldId id="34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1oHYvX8aOyY4HqpHXP36Kg==" hashData="h5zAoAtOp7FSol1shFd8I+lwZhTIgwm20Gs32sI7ADKK4waXEU31AweIa8k6CATt6uCc0bRQ0vzhd34z+xKo7Q=="/>
  <p:extLst>
    <p:ext uri="{EFAFB233-063F-42B5-8137-9DF3F51BA10A}">
      <p15:sldGuideLst xmlns:p15="http://schemas.microsoft.com/office/powerpoint/2012/main">
        <p15:guide id="1" orient="horz" pos="324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B5B"/>
    <a:srgbClr val="FF5D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78"/>
    <p:restoredTop sz="94798"/>
  </p:normalViewPr>
  <p:slideViewPr>
    <p:cSldViewPr snapToGrid="0" snapToObjects="1">
      <p:cViewPr varScale="1">
        <p:scale>
          <a:sx n="67" d="100"/>
          <a:sy n="67" d="100"/>
        </p:scale>
        <p:origin x="876" y="60"/>
      </p:cViewPr>
      <p:guideLst>
        <p:guide orient="horz" pos="324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tiff>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5.png>
</file>

<file path=ppt/media/image56.jpeg>
</file>

<file path=ppt/media/image57.png>
</file>

<file path=ppt/media/image58.png>
</file>

<file path=ppt/media/image6.png>
</file>

<file path=ppt/media/image60.jpeg>
</file>

<file path=ppt/media/image7.png>
</file>

<file path=ppt/media/image8.jpeg>
</file>

<file path=ppt/media/image9.tif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F390E7-7720-6346-B70B-19F583BE4EB9}" type="datetimeFigureOut">
              <a:rPr lang="en-US" smtClean="0"/>
              <a:t>10/23/2021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8C442F-C52E-1F42-A6BA-4466C2815034}" type="slidenum">
              <a:rPr lang="en-US" smtClean="0"/>
              <a:t>‹#›</a:t>
            </a:fld>
            <a:endParaRPr lang="en-US"/>
          </a:p>
        </p:txBody>
      </p:sp>
    </p:spTree>
    <p:extLst>
      <p:ext uri="{BB962C8B-B14F-4D97-AF65-F5344CB8AC3E}">
        <p14:creationId xmlns:p14="http://schemas.microsoft.com/office/powerpoint/2010/main" val="1899090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tiff"/><Relationship Id="rId5" Type="http://schemas.openxmlformats.org/officeDocument/2006/relationships/image" Target="../media/image4.png"/><Relationship Id="rId10" Type="http://schemas.openxmlformats.org/officeDocument/2006/relationships/image" Target="../media/image8.jpeg"/><Relationship Id="rId4" Type="http://schemas.openxmlformats.org/officeDocument/2006/relationships/image" Target="../media/image3.png"/><Relationship Id="rId9"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3.wdp"/></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3.wdp"/></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4.wdp"/></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3.wdp"/></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3.wdp"/></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5.wdp"/></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6.wdp"/></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7.wdp"/></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3.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2.png"/><Relationship Id="rId7"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microsoft.com/office/2007/relationships/hdphoto" Target="../media/hdphoto8.wdp"/><Relationship Id="rId5" Type="http://schemas.openxmlformats.org/officeDocument/2006/relationships/image" Target="../media/image4.png"/><Relationship Id="rId10"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9.tiff"/></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14.png"/><Relationship Id="rId9" Type="http://schemas.microsoft.com/office/2007/relationships/hdphoto" Target="../media/hdphoto9.wdp"/></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microsoft.com/office/2007/relationships/hdphoto" Target="../media/hdphoto10.wdp"/><Relationship Id="rId3" Type="http://schemas.openxmlformats.org/officeDocument/2006/relationships/image" Target="../media/image17.pn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19.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10.png"/><Relationship Id="rId4" Type="http://schemas.microsoft.com/office/2007/relationships/hdphoto" Target="../media/hdphoto2.wdp"/></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Default Colo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0">
                      <a:srgbClr val="1D3064"/>
                    </a:gs>
                    <a:gs pos="100000">
                      <a:schemeClr val="tx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7" cstate="email">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a:extLst>
              <a:ext uri="{FF2B5EF4-FFF2-40B4-BE49-F238E27FC236}">
                <a16:creationId xmlns:a16="http://schemas.microsoft.com/office/drawing/2014/main" xmlns="" id="{E0042908-6588-4C7A-9615-8D5899E8A9FA}"/>
              </a:ext>
            </a:extLst>
          </p:cNvPr>
          <p:cNvPicPr>
            <a:picLocks noChangeAspect="1"/>
          </p:cNvPicPr>
          <p:nvPr/>
        </p:nvPicPr>
        <p:blipFill rotWithShape="1">
          <a:blip r:embed="rId9"/>
          <a:srcRect/>
          <a:stretch/>
        </p:blipFill>
        <p:spPr>
          <a:xfrm>
            <a:off x="959767" y="3827036"/>
            <a:ext cx="3075940" cy="2892592"/>
          </a:xfrm>
          <a:prstGeom prst="rect">
            <a:avLst/>
          </a:prstGeom>
        </p:spPr>
      </p:pic>
      <p:pic>
        <p:nvPicPr>
          <p:cNvPr id="36" name="Picture 35" descr="User icon Royalty Free Vector Image - VectorStock">
            <a:extLst>
              <a:ext uri="{FF2B5EF4-FFF2-40B4-BE49-F238E27FC236}">
                <a16:creationId xmlns:a16="http://schemas.microsoft.com/office/drawing/2014/main" xmlns="" id="{3C805A05-DDF6-4BA6-8EDB-D97128A43BFF}"/>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7" name="Picture Placeholder 36">
            <a:extLst>
              <a:ext uri="{FF2B5EF4-FFF2-40B4-BE49-F238E27FC236}">
                <a16:creationId xmlns:a16="http://schemas.microsoft.com/office/drawing/2014/main" xmlns="" id="{C4AACC20-C1A0-45ED-8640-28D84A9F84E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pic>
        <p:nvPicPr>
          <p:cNvPr id="30" name="Picture 29">
            <a:extLst>
              <a:ext uri="{FF2B5EF4-FFF2-40B4-BE49-F238E27FC236}">
                <a16:creationId xmlns:a16="http://schemas.microsoft.com/office/drawing/2014/main" xmlns="" id="{BD370FB6-7031-0A4B-838F-03DBE8CD8D6E}"/>
              </a:ext>
            </a:extLst>
          </p:cNvPr>
          <p:cNvPicPr>
            <a:picLocks noChangeAspect="1"/>
          </p:cNvPicPr>
          <p:nvPr userDrawn="1"/>
        </p:nvPicPr>
        <p:blipFill>
          <a:blip r:embed="rId11" cstate="email">
            <a:extLst>
              <a:ext uri="{28A0092B-C50C-407E-A947-70E740481C1C}">
                <a14:useLocalDpi xmlns:a14="http://schemas.microsoft.com/office/drawing/2010/main"/>
              </a:ext>
            </a:extLst>
          </a:blip>
          <a:stretch>
            <a:fillRect/>
          </a:stretch>
        </p:blipFill>
        <p:spPr>
          <a:xfrm>
            <a:off x="8983130" y="2329344"/>
            <a:ext cx="2199311" cy="2199311"/>
          </a:xfrm>
          <a:prstGeom prst="rect">
            <a:avLst/>
          </a:prstGeom>
        </p:spPr>
      </p:pic>
    </p:spTree>
    <p:extLst>
      <p:ext uri="{BB962C8B-B14F-4D97-AF65-F5344CB8AC3E}">
        <p14:creationId xmlns:p14="http://schemas.microsoft.com/office/powerpoint/2010/main" val="2439697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Complete Blanck">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9D71C1D1-D056-4C60-9F03-E6291617B71F}"/>
              </a:ext>
            </a:extLst>
          </p:cNvPr>
          <p:cNvSpPr txBox="1"/>
          <p:nvPr/>
        </p:nvSpPr>
        <p:spPr>
          <a:xfrm>
            <a:off x="375920" y="457200"/>
            <a:ext cx="4185761" cy="523220"/>
          </a:xfrm>
          <a:prstGeom prst="rect">
            <a:avLst/>
          </a:prstGeom>
          <a:noFill/>
        </p:spPr>
        <p:txBody>
          <a:bodyPr wrap="none" rtlCol="0">
            <a:spAutoFit/>
          </a:bodyPr>
          <a:lstStyle/>
          <a:p>
            <a:r>
              <a:rPr lang="en-US" sz="2800" dirty="0">
                <a:solidFill>
                  <a:srgbClr val="FF0000"/>
                </a:solidFill>
              </a:rPr>
              <a:t>How to Crop Circular Photo?</a:t>
            </a:r>
          </a:p>
        </p:txBody>
      </p:sp>
      <p:sp>
        <p:nvSpPr>
          <p:cNvPr id="11" name="Picture Placeholder 10">
            <a:extLst>
              <a:ext uri="{FF2B5EF4-FFF2-40B4-BE49-F238E27FC236}">
                <a16:creationId xmlns:a16="http://schemas.microsoft.com/office/drawing/2014/main" xmlns="" id="{E0451329-7800-417A-9D19-D93464C6306C}"/>
              </a:ext>
            </a:extLst>
          </p:cNvPr>
          <p:cNvSpPr>
            <a:spLocks noGrp="1"/>
          </p:cNvSpPr>
          <p:nvPr>
            <p:ph type="pic" sz="quarter" idx="10"/>
          </p:nvPr>
        </p:nvSpPr>
        <p:spPr>
          <a:xfrm>
            <a:off x="4013200" y="1808163"/>
            <a:ext cx="3890962" cy="3890962"/>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p:spPr>
        <p:txBody>
          <a:bodyPr wrap="square">
            <a:noAutofit/>
          </a:bodyPr>
          <a:lstStyle/>
          <a:p>
            <a:r>
              <a:rPr lang="en-US"/>
              <a:t>Click icon to add picture</a:t>
            </a:r>
          </a:p>
        </p:txBody>
      </p:sp>
    </p:spTree>
    <p:extLst>
      <p:ext uri="{BB962C8B-B14F-4D97-AF65-F5344CB8AC3E}">
        <p14:creationId xmlns:p14="http://schemas.microsoft.com/office/powerpoint/2010/main" val="1160647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Slide - Teal">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4">
                        <a:lumMod val="50000"/>
                      </a:schemeClr>
                    </a:gs>
                    <a:gs pos="100000">
                      <a:srgbClr val="009788"/>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descr="User icon Royalty Free Vector Image - VectorStock">
            <a:extLst>
              <a:ext uri="{FF2B5EF4-FFF2-40B4-BE49-F238E27FC236}">
                <a16:creationId xmlns:a16="http://schemas.microsoft.com/office/drawing/2014/main" xmlns="" id="{4A8E0F54-DC01-449D-B951-DC7CBAFD9546}"/>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21" name="Picture Placeholder 20">
            <a:extLst>
              <a:ext uri="{FF2B5EF4-FFF2-40B4-BE49-F238E27FC236}">
                <a16:creationId xmlns:a16="http://schemas.microsoft.com/office/drawing/2014/main" xmlns="" id="{65D60AFC-04BC-4FCA-A89D-6FCD04B6DC35}"/>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3888456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 Cya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2">
                        <a:lumMod val="50000"/>
                      </a:schemeClr>
                    </a:gs>
                    <a:gs pos="100000">
                      <a:schemeClr val="accent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0" name="Picture 29" descr="User icon Royalty Free Vector Image - VectorStock">
            <a:extLst>
              <a:ext uri="{FF2B5EF4-FFF2-40B4-BE49-F238E27FC236}">
                <a16:creationId xmlns:a16="http://schemas.microsoft.com/office/drawing/2014/main" xmlns="" id="{5F55812D-505A-4B1A-9EB5-16DCD08F2B82}"/>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4" name="Picture Placeholder 33">
            <a:extLst>
              <a:ext uri="{FF2B5EF4-FFF2-40B4-BE49-F238E27FC236}">
                <a16:creationId xmlns:a16="http://schemas.microsoft.com/office/drawing/2014/main" xmlns="" id="{0974588E-8956-4BF5-BF58-B7E42070A56A}"/>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1019777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 Light Gree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3">
                        <a:lumMod val="50000"/>
                      </a:schemeClr>
                    </a:gs>
                    <a:gs pos="100000">
                      <a:schemeClr val="accent3"/>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E6570A8-081D-45CE-A0DD-F78F5EDB0F9B}"/>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0B000B32-CB56-440D-9FAE-7DE703A93A02}"/>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3605280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 Ambe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5">
                        <a:lumMod val="75000"/>
                      </a:schemeClr>
                    </a:gs>
                    <a:gs pos="100000">
                      <a:schemeClr val="accent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00C9ED70-1CC8-4EF2-BE10-AAFE24AAC5D7}"/>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7FD1CDD6-829C-4C5B-BFB7-74153A66FF24}"/>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3102831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 Maroo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6">
                        <a:lumMod val="50000"/>
                      </a:schemeClr>
                    </a:gs>
                    <a:gs pos="100000">
                      <a:schemeClr val="accent6"/>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80BF4AFD-B365-46D4-AAC5-485DFA5A7D42}"/>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2BC70C35-8BA7-4D49-9AF7-DC36FAB8FDA3}"/>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230561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 Blue Gray">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273238"/>
                    </a:gs>
                    <a:gs pos="100000">
                      <a:srgbClr val="607D8B"/>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EB45C91-0DA6-4973-9AEA-FF1388508ACC}"/>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F70CF6D9-DDB4-41AA-BB82-F8ED04AD8BC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973585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Slide - Brow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E2622"/>
                    </a:gs>
                    <a:gs pos="100000">
                      <a:srgbClr val="79554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7E386D9D-B92A-4F40-9089-A1FD00CD3874}"/>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DA295F85-D43D-42E5-9539-A471116A43B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2123286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Slide - Deep Pupl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01B92"/>
                    </a:gs>
                    <a:gs pos="100000">
                      <a:srgbClr val="673BB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BE300026-40E8-4FB1-998A-9CEB5F7A1B84}"/>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DB3B5E9B-B4F0-4E85-954A-F7CC04BBF24C}"/>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1131710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lide - Blu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0E47A1"/>
                    </a:gs>
                    <a:gs pos="100000">
                      <a:srgbClr val="03A9F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C3A13D11-EC6C-4E81-AD83-7AC73D273FD4}"/>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85035EF3-F5FB-41C2-A0BE-B3AEF7556ABD}"/>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4182364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Logo on TR">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2967F7A9-F404-4412-B868-8EB67A41E2A4}"/>
              </a:ext>
            </a:extLst>
          </p:cNvPr>
          <p:cNvGrpSpPr/>
          <p:nvPr/>
        </p:nvGrpSpPr>
        <p:grpSpPr>
          <a:xfrm>
            <a:off x="9576895" y="861192"/>
            <a:ext cx="2554143" cy="587454"/>
            <a:chOff x="131177" y="5775962"/>
            <a:chExt cx="2530239" cy="581956"/>
          </a:xfrm>
        </p:grpSpPr>
        <p:pic>
          <p:nvPicPr>
            <p:cNvPr id="16" name="Picture 15">
              <a:extLst>
                <a:ext uri="{FF2B5EF4-FFF2-40B4-BE49-F238E27FC236}">
                  <a16:creationId xmlns:a16="http://schemas.microsoft.com/office/drawing/2014/main" xmlns="" id="{23F8D339-A0AA-4150-B7E8-C84E7F2AB7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xmlns=""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xmlns="" id="{7CD05EDD-7D4D-4F15-B3BB-F4E2E35E1780}"/>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xmlns="" id="{CA463A36-7025-4394-9467-8A3EC3425B00}"/>
              </a:ext>
            </a:extLst>
          </p:cNvPr>
          <p:cNvSpPr txBox="1">
            <a:spLocks/>
          </p:cNvSpPr>
          <p:nvPr/>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Maulik</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Trivedi</a:t>
            </a:r>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xmlns="" id="{05596C8C-2163-45E8-B709-8118C381771F}"/>
              </a:ext>
            </a:extLst>
          </p:cNvPr>
          <p:cNvCxnSpPr/>
          <p:nvPr/>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
        <p:nvSpPr>
          <p:cNvPr id="14" name="Footer Placeholder 2">
            <a:extLst>
              <a:ext uri="{FF2B5EF4-FFF2-40B4-BE49-F238E27FC236}">
                <a16:creationId xmlns:a16="http://schemas.microsoft.com/office/drawing/2014/main" xmlns="" id="{21489CE0-196C-4C42-9757-3759E6FAF4ED}"/>
              </a:ext>
            </a:extLst>
          </p:cNvPr>
          <p:cNvSpPr txBox="1">
            <a:spLocks/>
          </p:cNvSpPr>
          <p:nvPr userDrawn="1"/>
        </p:nvSpPr>
        <p:spPr>
          <a:xfrm>
            <a:off x="4038600" y="6604000"/>
            <a:ext cx="5257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Tree>
    <p:extLst>
      <p:ext uri="{BB962C8B-B14F-4D97-AF65-F5344CB8AC3E}">
        <p14:creationId xmlns:p14="http://schemas.microsoft.com/office/powerpoint/2010/main" val="23215461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Slide - Re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B71B1C"/>
                    </a:gs>
                    <a:gs pos="100000">
                      <a:srgbClr val="ED524F"/>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1" name="Picture 30">
            <a:extLst>
              <a:ext uri="{FF2B5EF4-FFF2-40B4-BE49-F238E27FC236}">
                <a16:creationId xmlns:a16="http://schemas.microsoft.com/office/drawing/2014/main" xmlns="" id="{77B7B864-C091-4493-B14B-F5B61B586EED}"/>
              </a:ext>
            </a:extLst>
          </p:cNvPr>
          <p:cNvPicPr>
            <a:picLocks noChangeAspect="1"/>
          </p:cNvPicPr>
          <p:nvPr/>
        </p:nvPicPr>
        <p:blipFill>
          <a:blip r:embed="rId7" cstate="email">
            <a:extLst>
              <a:ext uri="{28A0092B-C50C-407E-A947-70E740481C1C}">
                <a14:useLocalDpi xmlns:a14="http://schemas.microsoft.com/office/drawing/2010/main"/>
              </a:ext>
            </a:extLst>
          </a:blip>
          <a:srcRect/>
          <a:stretch>
            <a:fillRect/>
          </a:stretch>
        </p:blipFill>
        <p:spPr>
          <a:xfrm>
            <a:off x="356499" y="5214354"/>
            <a:ext cx="1354234" cy="1354234"/>
          </a:xfrm>
          <a:custGeom>
            <a:avLst/>
            <a:gdLst>
              <a:gd name="connsiteX0" fmla="*/ 2286000 w 4572000"/>
              <a:gd name="connsiteY0" fmla="*/ 0 h 4572000"/>
              <a:gd name="connsiteX1" fmla="*/ 4572000 w 4572000"/>
              <a:gd name="connsiteY1" fmla="*/ 2286000 h 4572000"/>
              <a:gd name="connsiteX2" fmla="*/ 2286000 w 4572000"/>
              <a:gd name="connsiteY2" fmla="*/ 4572000 h 4572000"/>
              <a:gd name="connsiteX3" fmla="*/ 0 w 4572000"/>
              <a:gd name="connsiteY3" fmla="*/ 2286000 h 4572000"/>
              <a:gd name="connsiteX4" fmla="*/ 2286000 w 4572000"/>
              <a:gd name="connsiteY4" fmla="*/ 0 h 457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572000">
                <a:moveTo>
                  <a:pt x="2286000" y="0"/>
                </a:moveTo>
                <a:cubicBezTo>
                  <a:pt x="3548523" y="0"/>
                  <a:pt x="4572000" y="1023477"/>
                  <a:pt x="4572000" y="2286000"/>
                </a:cubicBezTo>
                <a:cubicBezTo>
                  <a:pt x="4572000" y="3548523"/>
                  <a:pt x="3548523" y="4572000"/>
                  <a:pt x="2286000" y="4572000"/>
                </a:cubicBezTo>
                <a:cubicBezTo>
                  <a:pt x="1023477" y="4572000"/>
                  <a:pt x="0" y="3548523"/>
                  <a:pt x="0" y="2286000"/>
                </a:cubicBezTo>
                <a:cubicBezTo>
                  <a:pt x="0" y="1023477"/>
                  <a:pt x="1023477" y="0"/>
                  <a:pt x="2286000" y="0"/>
                </a:cubicBezTo>
                <a:close/>
              </a:path>
            </a:pathLst>
          </a:custGeom>
          <a:noFill/>
          <a:ln w="6350">
            <a:solidFill>
              <a:schemeClr val="bg1">
                <a:lumMod val="65000"/>
              </a:schemeClr>
            </a:solidFill>
          </a:ln>
          <a:effectLst/>
        </p:spPr>
      </p:pic>
      <p:pic>
        <p:nvPicPr>
          <p:cNvPr id="21" name="Picture 20" descr="User icon Royalty Free Vector Image - VectorStock">
            <a:extLst>
              <a:ext uri="{FF2B5EF4-FFF2-40B4-BE49-F238E27FC236}">
                <a16:creationId xmlns:a16="http://schemas.microsoft.com/office/drawing/2014/main" xmlns="" id="{177B86E9-222D-4757-BE64-59540DB794E6}"/>
              </a:ext>
            </a:extLst>
          </p:cNvPr>
          <p:cNvPicPr>
            <a:picLocks noChangeAspect="1" noChangeArrowheads="1"/>
          </p:cNvPicPr>
          <p:nvPr/>
        </p:nvPicPr>
        <p:blipFill>
          <a:blip r:embed="rId8"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8ABCD18B-D4E0-41E4-8162-7E83CB11DAE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pic>
        <p:nvPicPr>
          <p:cNvPr id="34" name="Picture 33">
            <a:extLst>
              <a:ext uri="{FF2B5EF4-FFF2-40B4-BE49-F238E27FC236}">
                <a16:creationId xmlns:a16="http://schemas.microsoft.com/office/drawing/2014/main" xmlns="" id="{A4C937B4-E297-9841-83AC-450FF7FB542D}"/>
              </a:ext>
            </a:extLst>
          </p:cNvPr>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8983130" y="2079962"/>
            <a:ext cx="2199311" cy="2199311"/>
          </a:xfrm>
          <a:prstGeom prst="rect">
            <a:avLst/>
          </a:prstGeom>
        </p:spPr>
      </p:pic>
      <p:pic>
        <p:nvPicPr>
          <p:cNvPr id="33" name="Picture 32">
            <a:extLst>
              <a:ext uri="{FF2B5EF4-FFF2-40B4-BE49-F238E27FC236}">
                <a16:creationId xmlns:a16="http://schemas.microsoft.com/office/drawing/2014/main" xmlns="" id="{6EF48AA3-8F64-284A-82BF-DF6BEAAC7689}"/>
              </a:ext>
            </a:extLst>
          </p:cNvPr>
          <p:cNvPicPr>
            <a:picLocks noChangeAspect="1"/>
          </p:cNvPicPr>
          <p:nvPr userDrawn="1"/>
        </p:nvPicPr>
        <p:blipFill rotWithShape="1">
          <a:blip r:embed="rId10" cstate="print">
            <a:extLst>
              <a:ext uri="{BEBA8EAE-BF5A-486C-A8C5-ECC9F3942E4B}">
                <a14:imgProps xmlns:a14="http://schemas.microsoft.com/office/drawing/2010/main">
                  <a14:imgLayer r:embed="rId11">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Tree>
    <p:extLst>
      <p:ext uri="{BB962C8B-B14F-4D97-AF65-F5344CB8AC3E}">
        <p14:creationId xmlns:p14="http://schemas.microsoft.com/office/powerpoint/2010/main" val="16901584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Slide - Pink">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a:t>Click to edit Master title style</a:t>
            </a:r>
            <a:endParaRPr lang="en-US" dirty="0"/>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890E4F"/>
                    </a:gs>
                    <a:gs pos="100000">
                      <a:srgbClr val="D81A60"/>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p:nvPicPr>
        <p:blipFill rotWithShape="1">
          <a:blip r:embed="rId8" cstate="email">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2F1AAAC-C051-4A31-837B-4A9977722A44}"/>
              </a:ext>
            </a:extLst>
          </p:cNvPr>
          <p:cNvPicPr>
            <a:picLocks noChangeAspect="1" noChangeArrowheads="1"/>
          </p:cNvPicPr>
          <p:nvPr/>
        </p:nvPicPr>
        <p:blipFill>
          <a:blip r:embed="rId10"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ADF34BDA-AFB4-4120-81EF-C0AB56D388CB}"/>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r>
              <a:rPr lang="en-US"/>
              <a:t>Click icon to add picture</a:t>
            </a:r>
          </a:p>
        </p:txBody>
      </p:sp>
    </p:spTree>
    <p:extLst>
      <p:ext uri="{BB962C8B-B14F-4D97-AF65-F5344CB8AC3E}">
        <p14:creationId xmlns:p14="http://schemas.microsoft.com/office/powerpoint/2010/main" val="28458572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8D524B-3775-8E40-83BE-42D237CCC7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469AE7A3-9159-0C4C-9D60-90C19B2801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57FDC548-CD30-6D4B-B09B-48C5FDD36EA2}"/>
              </a:ext>
            </a:extLst>
          </p:cNvPr>
          <p:cNvSpPr>
            <a:spLocks noGrp="1"/>
          </p:cNvSpPr>
          <p:nvPr>
            <p:ph type="dt" sz="half" idx="10"/>
          </p:nvPr>
        </p:nvSpPr>
        <p:spPr/>
        <p:txBody>
          <a:bodyPr/>
          <a:lstStyle/>
          <a:p>
            <a:fld id="{1F584CCD-0C21-864C-9026-5993C0EB128B}" type="datetimeFigureOut">
              <a:rPr lang="en-US" smtClean="0"/>
              <a:t>10/23/2021</a:t>
            </a:fld>
            <a:endParaRPr lang="en-US"/>
          </a:p>
        </p:txBody>
      </p:sp>
      <p:sp>
        <p:nvSpPr>
          <p:cNvPr id="5" name="Footer Placeholder 4">
            <a:extLst>
              <a:ext uri="{FF2B5EF4-FFF2-40B4-BE49-F238E27FC236}">
                <a16:creationId xmlns:a16="http://schemas.microsoft.com/office/drawing/2014/main" xmlns="" id="{5B10D054-4F39-4A45-A001-51EB6C63B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A1BCF83-C468-B444-B66A-90B5162E02B6}"/>
              </a:ext>
            </a:extLst>
          </p:cNvPr>
          <p:cNvSpPr>
            <a:spLocks noGrp="1"/>
          </p:cNvSpPr>
          <p:nvPr>
            <p:ph type="sldNum" sz="quarter" idx="12"/>
          </p:nvPr>
        </p:nvSpPr>
        <p:spPr/>
        <p:txBody>
          <a:bodyPr/>
          <a:lstStyle/>
          <a:p>
            <a:fld id="{D1EA3A2B-9384-7841-8AB4-BFE375740426}" type="slidenum">
              <a:rPr lang="en-US" smtClean="0"/>
              <a:t>‹#›</a:t>
            </a:fld>
            <a:endParaRPr lang="en-US"/>
          </a:p>
        </p:txBody>
      </p:sp>
    </p:spTree>
    <p:extLst>
      <p:ext uri="{BB962C8B-B14F-4D97-AF65-F5344CB8AC3E}">
        <p14:creationId xmlns:p14="http://schemas.microsoft.com/office/powerpoint/2010/main" val="40841918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Slide - Maroo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6">
                        <a:lumMod val="50000"/>
                      </a:schemeClr>
                    </a:gs>
                    <a:gs pos="100000">
                      <a:schemeClr val="accent6"/>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7" cstate="email">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a:ext>
            </a:extLst>
          </a:blip>
          <a:srcRect/>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80BF4AFD-B365-46D4-AAC5-485DFA5A7D42}"/>
              </a:ext>
            </a:extLst>
          </p:cNvPr>
          <p:cNvPicPr>
            <a:picLocks noChangeAspect="1" noChangeArrowheads="1"/>
          </p:cNvPicPr>
          <p:nvPr userDrawn="1"/>
        </p:nvPicPr>
        <p:blipFill>
          <a:blip r:embed="rId9" cstate="email">
            <a:lum bright="70000" contrast="-70000"/>
            <a:extLst>
              <a:ext uri="{28A0092B-C50C-407E-A947-70E740481C1C}">
                <a14:useLocalDpi xmlns:a14="http://schemas.microsoft.com/office/drawing/2010/main"/>
              </a:ext>
            </a:extLst>
          </a:blip>
          <a:srcRect/>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2BC70C35-8BA7-4D49-9AF7-DC36FAB8FDA3}"/>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dirty="0"/>
          </a:p>
        </p:txBody>
      </p:sp>
      <p:sp>
        <p:nvSpPr>
          <p:cNvPr id="38" name="Hexagon 37"/>
          <p:cNvSpPr/>
          <p:nvPr userDrawn="1"/>
        </p:nvSpPr>
        <p:spPr>
          <a:xfrm rot="5400000">
            <a:off x="4309292" y="1717040"/>
            <a:ext cx="3461658" cy="2984188"/>
          </a:xfrm>
          <a:prstGeom prst="hexagon">
            <a:avLst/>
          </a:prstGeom>
          <a:solidFill>
            <a:schemeClr val="bg1">
              <a:lumMod val="95000"/>
            </a:schemeClr>
          </a:solidFill>
          <a:ln w="57150">
            <a:solidFill>
              <a:schemeClr val="accent6"/>
            </a:solidFill>
            <a:prstDash val="lgDash"/>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dirty="0"/>
          </a:p>
        </p:txBody>
      </p:sp>
      <p:sp>
        <p:nvSpPr>
          <p:cNvPr id="39" name="TextBox 38"/>
          <p:cNvSpPr txBox="1"/>
          <p:nvPr userDrawn="1"/>
        </p:nvSpPr>
        <p:spPr>
          <a:xfrm>
            <a:off x="5014038" y="2239638"/>
            <a:ext cx="2052165" cy="1938992"/>
          </a:xfrm>
          <a:prstGeom prst="rect">
            <a:avLst/>
          </a:prstGeom>
          <a:noFill/>
        </p:spPr>
        <p:txBody>
          <a:bodyPr wrap="none" rtlCol="0">
            <a:spAutoFit/>
          </a:bodyPr>
          <a:lstStyle/>
          <a:p>
            <a:pPr algn="ctr"/>
            <a:r>
              <a:rPr lang="en-US" sz="6000" b="1" i="1" dirty="0"/>
              <a:t>Thank</a:t>
            </a:r>
          </a:p>
          <a:p>
            <a:pPr algn="ctr"/>
            <a:r>
              <a:rPr lang="en-US" sz="6000" b="1" i="1" dirty="0"/>
              <a:t>You</a:t>
            </a:r>
          </a:p>
        </p:txBody>
      </p:sp>
      <p:sp>
        <p:nvSpPr>
          <p:cNvPr id="41" name="Rectangle 40"/>
          <p:cNvSpPr/>
          <p:nvPr userDrawn="1"/>
        </p:nvSpPr>
        <p:spPr>
          <a:xfrm>
            <a:off x="7678346" y="2221532"/>
            <a:ext cx="4513654" cy="1951692"/>
          </a:xfrm>
          <a:prstGeom prst="rect">
            <a:avLst/>
          </a:pr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42" name="Rectangle 41"/>
          <p:cNvSpPr/>
          <p:nvPr userDrawn="1"/>
        </p:nvSpPr>
        <p:spPr>
          <a:xfrm>
            <a:off x="0" y="2221532"/>
            <a:ext cx="4402106" cy="1951692"/>
          </a:xfrm>
          <a:prstGeom prst="rect">
            <a:avLst/>
          </a:pr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Tree>
    <p:extLst>
      <p:ext uri="{BB962C8B-B14F-4D97-AF65-F5344CB8AC3E}">
        <p14:creationId xmlns:p14="http://schemas.microsoft.com/office/powerpoint/2010/main" val="3477028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4000" y="106364"/>
            <a:ext cx="11684000" cy="808037"/>
          </a:xfrm>
        </p:spPr>
        <p:txBody>
          <a:bodyPr/>
          <a:lstStyle>
            <a:lvl1pPr algn="l">
              <a:defRPr>
                <a:latin typeface="+mj-lt"/>
                <a:ea typeface="Open Sans Semibold" panose="020B0706030804020204" pitchFamily="34" charset="0"/>
                <a:cs typeface="Open Sans Semibold" panose="020B0706030804020204" pitchFamily="34" charset="0"/>
              </a:defRPr>
            </a:lvl1pPr>
          </a:lstStyle>
          <a:p>
            <a:r>
              <a:rPr lang="en-US" dirty="0"/>
              <a:t>Click to edit Master title style</a:t>
            </a:r>
          </a:p>
        </p:txBody>
      </p:sp>
      <p:sp>
        <p:nvSpPr>
          <p:cNvPr id="3" name="Content Placeholder 2"/>
          <p:cNvSpPr>
            <a:spLocks noGrp="1"/>
          </p:cNvSpPr>
          <p:nvPr>
            <p:ph idx="1"/>
          </p:nvPr>
        </p:nvSpPr>
        <p:spPr>
          <a:xfrm>
            <a:off x="254000" y="990600"/>
            <a:ext cx="11684000" cy="5334000"/>
          </a:xfrm>
        </p:spPr>
        <p:txBody>
          <a:bodyPr>
            <a:normAutofit/>
          </a:bodyPr>
          <a:lstStyle>
            <a:lvl1pPr marL="342900" indent="-342900">
              <a:lnSpc>
                <a:spcPct val="114000"/>
              </a:lnSpc>
              <a:buClrTx/>
              <a:buFont typeface="Wingdings" charset="2"/>
              <a:buChar char="§"/>
              <a:defRPr sz="2400">
                <a:latin typeface="+mj-lt"/>
                <a:ea typeface="Times New Roman" panose="02020603050405020304" pitchFamily="18" charset="0"/>
                <a:cs typeface="Times New Roman" panose="02020603050405020304" pitchFamily="18" charset="0"/>
              </a:defRPr>
            </a:lvl1pPr>
            <a:lvl2pPr marL="742950" indent="-285750">
              <a:lnSpc>
                <a:spcPct val="114000"/>
              </a:lnSpc>
              <a:buClrTx/>
              <a:buFont typeface="ZapfDingbatsITC" charset="0"/>
              <a:buChar char="✔"/>
              <a:defRPr sz="2000">
                <a:latin typeface="+mj-lt"/>
                <a:ea typeface="Times New Roman" panose="02020603050405020304" pitchFamily="18" charset="0"/>
                <a:cs typeface="Times New Roman" panose="02020603050405020304" pitchFamily="18" charset="0"/>
              </a:defRPr>
            </a:lvl2pPr>
            <a:lvl3pPr marL="1143000" indent="-228600">
              <a:lnSpc>
                <a:spcPct val="114000"/>
              </a:lnSpc>
              <a:buClrTx/>
              <a:buFont typeface="Wingdings" charset="2"/>
              <a:buChar char="§"/>
              <a:defRPr sz="1800">
                <a:latin typeface="+mj-lt"/>
                <a:ea typeface="Times New Roman" panose="02020603050405020304" pitchFamily="18" charset="0"/>
                <a:cs typeface="Times New Roman" panose="02020603050405020304" pitchFamily="18" charset="0"/>
              </a:defRPr>
            </a:lvl3pPr>
            <a:lvl4pPr marL="16002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4pPr>
            <a:lvl5pPr marL="20574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ktangel 11"/>
          <p:cNvSpPr/>
          <p:nvPr userDrawn="1"/>
        </p:nvSpPr>
        <p:spPr>
          <a:xfrm>
            <a:off x="0" y="6477000"/>
            <a:ext cx="12192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cxnSp>
        <p:nvCxnSpPr>
          <p:cNvPr id="6" name="Straight Connector 5"/>
          <p:cNvCxnSpPr/>
          <p:nvPr userDrawn="1"/>
        </p:nvCxnSpPr>
        <p:spPr>
          <a:xfrm>
            <a:off x="254000" y="914400"/>
            <a:ext cx="1168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Table 3"/>
          <p:cNvGraphicFramePr>
            <a:graphicFrameLocks noGrp="1"/>
          </p:cNvGraphicFramePr>
          <p:nvPr userDrawn="1">
            <p:extLst>
              <p:ext uri="{D42A27DB-BD31-4B8C-83A1-F6EECF244321}">
                <p14:modId xmlns:p14="http://schemas.microsoft.com/office/powerpoint/2010/main" val="3442934261"/>
              </p:ext>
            </p:extLst>
          </p:nvPr>
        </p:nvGraphicFramePr>
        <p:xfrm>
          <a:off x="0" y="6477000"/>
          <a:ext cx="12192000" cy="391954"/>
        </p:xfrm>
        <a:graphic>
          <a:graphicData uri="http://schemas.openxmlformats.org/drawingml/2006/table">
            <a:tbl>
              <a:tblPr firstRow="1" bandRow="1">
                <a:tableStyleId>{2D5ABB26-0587-4C30-8999-92F81FD0307C}</a:tableStyleId>
              </a:tblPr>
              <a:tblGrid>
                <a:gridCol w="6197600">
                  <a:extLst>
                    <a:ext uri="{9D8B030D-6E8A-4147-A177-3AD203B41FA5}">
                      <a16:colId xmlns:a16="http://schemas.microsoft.com/office/drawing/2014/main" xmlns="" val="20000"/>
                    </a:ext>
                  </a:extLst>
                </a:gridCol>
                <a:gridCol w="812800">
                  <a:extLst>
                    <a:ext uri="{9D8B030D-6E8A-4147-A177-3AD203B41FA5}">
                      <a16:colId xmlns:a16="http://schemas.microsoft.com/office/drawing/2014/main" xmlns="" val="20001"/>
                    </a:ext>
                  </a:extLst>
                </a:gridCol>
                <a:gridCol w="5181600">
                  <a:extLst>
                    <a:ext uri="{9D8B030D-6E8A-4147-A177-3AD203B41FA5}">
                      <a16:colId xmlns:a16="http://schemas.microsoft.com/office/drawing/2014/main" xmlns="" val="20002"/>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3 – Transport Layer</a:t>
                      </a:r>
                      <a:endParaRPr lang="da-DK" sz="1400" b="1" kern="1200" noProof="1">
                        <a:solidFill>
                          <a:srgbClr val="FFFFFF"/>
                        </a:solidFill>
                        <a:latin typeface="+mn-lt"/>
                        <a:ea typeface="Open Sans" panose="020B0606030504020204" pitchFamily="34" charset="0"/>
                        <a:cs typeface="Open Sans" panose="020B0606030504020204" pitchFamily="34" charset="0"/>
                      </a:endParaRPr>
                    </a:p>
                  </a:txBody>
                  <a:tcPr marL="121920" marR="12192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da-DK" sz="1400" b="1" kern="1200" noProof="1">
                        <a:solidFill>
                          <a:schemeClr val="bg1"/>
                        </a:solidFill>
                        <a:latin typeface="+mn-lt"/>
                        <a:ea typeface="Open Sans" panose="020B0606030504020204" pitchFamily="34" charset="0"/>
                        <a:cs typeface="Open Sans" panose="020B0606030504020204" pitchFamily="34" charset="0"/>
                      </a:endParaRPr>
                    </a:p>
                  </a:txBody>
                  <a:tcPr marL="121920" marR="121920"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a-DK" sz="1400" b="1" kern="1200" noProof="1">
                          <a:solidFill>
                            <a:schemeClr val="bg1"/>
                          </a:solidFill>
                          <a:latin typeface="+mn-lt"/>
                          <a:ea typeface="Open Sans" panose="020B0606030504020204" pitchFamily="34" charset="0"/>
                          <a:cs typeface="Open Sans" panose="020B0606030504020204" pitchFamily="34" charset="0"/>
                        </a:rPr>
                        <a:t>Darshan Institute of Engineering &amp; Technology</a:t>
                      </a:r>
                    </a:p>
                  </a:txBody>
                  <a:tcPr marL="121920" marR="121920" anchor="ctr"/>
                </a:tc>
                <a:extLst>
                  <a:ext uri="{0D108BD9-81ED-4DB2-BD59-A6C34878D82A}">
                    <a16:rowId xmlns:a16="http://schemas.microsoft.com/office/drawing/2014/main" xmlns="" val="10000"/>
                  </a:ext>
                </a:extLst>
              </a:tr>
            </a:tbl>
          </a:graphicData>
        </a:graphic>
      </p:graphicFrame>
    </p:spTree>
    <p:extLst>
      <p:ext uri="{BB962C8B-B14F-4D97-AF65-F5344CB8AC3E}">
        <p14:creationId xmlns:p14="http://schemas.microsoft.com/office/powerpoint/2010/main" val="33853332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56800" y="215182"/>
            <a:ext cx="11678400" cy="806400"/>
          </a:xfrm>
        </p:spPr>
        <p:txBody>
          <a:bodyPr/>
          <a:lstStyle>
            <a:lvl1pPr algn="l">
              <a:defRPr/>
            </a:lvl1pPr>
          </a:lstStyle>
          <a:p>
            <a:r>
              <a:rPr lang="en-US" dirty="0"/>
              <a:t>Click to edit Master title style</a:t>
            </a:r>
          </a:p>
        </p:txBody>
      </p:sp>
      <p:sp>
        <p:nvSpPr>
          <p:cNvPr id="3" name="Content Placeholder 2"/>
          <p:cNvSpPr>
            <a:spLocks noGrp="1"/>
          </p:cNvSpPr>
          <p:nvPr>
            <p:ph sz="half" idx="1"/>
          </p:nvPr>
        </p:nvSpPr>
        <p:spPr>
          <a:xfrm>
            <a:off x="256800" y="1143000"/>
            <a:ext cx="57376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143000"/>
            <a:ext cx="57376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ktangel 11"/>
          <p:cNvSpPr/>
          <p:nvPr userDrawn="1"/>
        </p:nvSpPr>
        <p:spPr>
          <a:xfrm>
            <a:off x="0" y="6477000"/>
            <a:ext cx="12192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graphicFrame>
        <p:nvGraphicFramePr>
          <p:cNvPr id="9" name="Table 8"/>
          <p:cNvGraphicFramePr>
            <a:graphicFrameLocks noGrp="1"/>
          </p:cNvGraphicFramePr>
          <p:nvPr userDrawn="1">
            <p:extLst>
              <p:ext uri="{D42A27DB-BD31-4B8C-83A1-F6EECF244321}">
                <p14:modId xmlns:p14="http://schemas.microsoft.com/office/powerpoint/2010/main" val="218929349"/>
              </p:ext>
            </p:extLst>
          </p:nvPr>
        </p:nvGraphicFramePr>
        <p:xfrm>
          <a:off x="0" y="6477000"/>
          <a:ext cx="12192000" cy="391954"/>
        </p:xfrm>
        <a:graphic>
          <a:graphicData uri="http://schemas.openxmlformats.org/drawingml/2006/table">
            <a:tbl>
              <a:tblPr firstRow="1" bandRow="1">
                <a:tableStyleId>{2D5ABB26-0587-4C30-8999-92F81FD0307C}</a:tableStyleId>
              </a:tblPr>
              <a:tblGrid>
                <a:gridCol w="6096000">
                  <a:extLst>
                    <a:ext uri="{9D8B030D-6E8A-4147-A177-3AD203B41FA5}">
                      <a16:colId xmlns:a16="http://schemas.microsoft.com/office/drawing/2014/main" xmlns="" val="20000"/>
                    </a:ext>
                  </a:extLst>
                </a:gridCol>
                <a:gridCol w="6096000">
                  <a:extLst>
                    <a:ext uri="{9D8B030D-6E8A-4147-A177-3AD203B41FA5}">
                      <a16:colId xmlns:a16="http://schemas.microsoft.com/office/drawing/2014/main" xmlns="" val="20001"/>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3 – Transport Layer</a:t>
                      </a:r>
                      <a:endParaRPr lang="da-DK" sz="1400" b="1" kern="1200" noProof="1">
                        <a:solidFill>
                          <a:srgbClr val="FFFFFF"/>
                        </a:solidFill>
                        <a:latin typeface="+mn-lt"/>
                        <a:ea typeface="Open Sans" panose="020B0606030504020204" pitchFamily="34" charset="0"/>
                        <a:cs typeface="Open Sans" panose="020B0606030504020204" pitchFamily="34" charset="0"/>
                      </a:endParaRPr>
                    </a:p>
                  </a:txBody>
                  <a:tcPr marL="121920" marR="121920"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a-DK" sz="1400" b="1" kern="1200" noProof="1">
                          <a:solidFill>
                            <a:schemeClr val="bg1"/>
                          </a:solidFill>
                          <a:latin typeface="+mn-lt"/>
                          <a:ea typeface="Open Sans" panose="020B0606030504020204" pitchFamily="34" charset="0"/>
                          <a:cs typeface="Open Sans" panose="020B0606030504020204" pitchFamily="34" charset="0"/>
                        </a:rPr>
                        <a:t>Darshan Institute of Engineering &amp; Technology</a:t>
                      </a:r>
                    </a:p>
                  </a:txBody>
                  <a:tcPr marL="121920" marR="121920" anchor="ctr"/>
                </a:tc>
                <a:extLst>
                  <a:ext uri="{0D108BD9-81ED-4DB2-BD59-A6C34878D82A}">
                    <a16:rowId xmlns:a16="http://schemas.microsoft.com/office/drawing/2014/main" xmlns="" val="10000"/>
                  </a:ext>
                </a:extLst>
              </a:tr>
            </a:tbl>
          </a:graphicData>
        </a:graphic>
      </p:graphicFrame>
      <p:cxnSp>
        <p:nvCxnSpPr>
          <p:cNvPr id="10" name="Straight Connector 9"/>
          <p:cNvCxnSpPr/>
          <p:nvPr userDrawn="1"/>
        </p:nvCxnSpPr>
        <p:spPr>
          <a:xfrm>
            <a:off x="254000" y="914400"/>
            <a:ext cx="1168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608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 Logo on BR">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2967F7A9-F404-4412-B868-8EB67A41E2A4}"/>
              </a:ext>
            </a:extLst>
          </p:cNvPr>
          <p:cNvGrpSpPr/>
          <p:nvPr/>
        </p:nvGrpSpPr>
        <p:grpSpPr>
          <a:xfrm>
            <a:off x="9576895" y="5890392"/>
            <a:ext cx="2554143" cy="587454"/>
            <a:chOff x="131177" y="5775962"/>
            <a:chExt cx="2530239" cy="581956"/>
          </a:xfrm>
        </p:grpSpPr>
        <p:pic>
          <p:nvPicPr>
            <p:cNvPr id="16" name="Picture 15">
              <a:extLst>
                <a:ext uri="{FF2B5EF4-FFF2-40B4-BE49-F238E27FC236}">
                  <a16:creationId xmlns:a16="http://schemas.microsoft.com/office/drawing/2014/main" xmlns="" id="{23F8D339-A0AA-4150-B7E8-C84E7F2AB7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xmlns=""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xmlns="" id="{7CD05EDD-7D4D-4F15-B3BB-F4E2E35E1780}"/>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xmlns="" id="{CA463A36-7025-4394-9467-8A3EC3425B00}"/>
              </a:ext>
            </a:extLst>
          </p:cNvPr>
          <p:cNvSpPr txBox="1">
            <a:spLocks/>
          </p:cNvSpPr>
          <p:nvPr/>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Maulik</a:t>
            </a:r>
            <a:r>
              <a:rPr lang="en-US" baseline="0" dirty="0">
                <a:solidFill>
                  <a:schemeClr val="tx1">
                    <a:lumMod val="90000"/>
                    <a:lumOff val="10000"/>
                  </a:schemeClr>
                </a:solidFill>
                <a:latin typeface="Roboto Condensed Light" panose="02000000000000000000" pitchFamily="2" charset="0"/>
                <a:ea typeface="Roboto Condensed Light" panose="02000000000000000000" pitchFamily="2" charset="0"/>
              </a:rPr>
              <a:t> D. Trivedi</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xmlns="" id="{BF2BE79E-EA17-4AB9-8CB5-714A52A6B2F5}"/>
              </a:ext>
            </a:extLst>
          </p:cNvPr>
          <p:cNvSpPr txBox="1">
            <a:spLocks/>
          </p:cNvSpPr>
          <p:nvPr/>
        </p:nvSpPr>
        <p:spPr>
          <a:xfrm>
            <a:off x="4038600" y="6604000"/>
            <a:ext cx="5257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a:extLst>
              <a:ext uri="{FF2B5EF4-FFF2-40B4-BE49-F238E27FC236}">
                <a16:creationId xmlns:a16="http://schemas.microsoft.com/office/drawing/2014/main" xmlns="" id="{05596C8C-2163-45E8-B709-8118C381771F}"/>
              </a:ext>
            </a:extLst>
          </p:cNvPr>
          <p:cNvCxnSpPr/>
          <p:nvPr/>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749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Logo on BL">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2967F7A9-F404-4412-B868-8EB67A41E2A4}"/>
              </a:ext>
            </a:extLst>
          </p:cNvPr>
          <p:cNvGrpSpPr/>
          <p:nvPr/>
        </p:nvGrpSpPr>
        <p:grpSpPr>
          <a:xfrm>
            <a:off x="128095" y="5890392"/>
            <a:ext cx="2554143" cy="587454"/>
            <a:chOff x="131177" y="5775962"/>
            <a:chExt cx="2530239" cy="581956"/>
          </a:xfrm>
        </p:grpSpPr>
        <p:pic>
          <p:nvPicPr>
            <p:cNvPr id="16" name="Picture 15">
              <a:extLst>
                <a:ext uri="{FF2B5EF4-FFF2-40B4-BE49-F238E27FC236}">
                  <a16:creationId xmlns:a16="http://schemas.microsoft.com/office/drawing/2014/main" xmlns="" id="{23F8D339-A0AA-4150-B7E8-C84E7F2AB7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xmlns=""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xmlns="" id="{7CD05EDD-7D4D-4F15-B3BB-F4E2E35E1780}"/>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a:extLst>
              <a:ext uri="{FF2B5EF4-FFF2-40B4-BE49-F238E27FC236}">
                <a16:creationId xmlns:a16="http://schemas.microsoft.com/office/drawing/2014/main" xmlns="" id="{05596C8C-2163-45E8-B709-8118C381771F}"/>
              </a:ext>
            </a:extLst>
          </p:cNvPr>
          <p:cNvCxnSpPr/>
          <p:nvPr/>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
        <p:nvSpPr>
          <p:cNvPr id="14" name="Date Placeholder 1">
            <a:extLst>
              <a:ext uri="{FF2B5EF4-FFF2-40B4-BE49-F238E27FC236}">
                <a16:creationId xmlns:a16="http://schemas.microsoft.com/office/drawing/2014/main" xmlns="" id="{02111701-A726-8242-8B35-28EFA32269F6}"/>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Maulik</a:t>
            </a:r>
            <a:r>
              <a:rPr lang="en-US" baseline="0" dirty="0">
                <a:solidFill>
                  <a:schemeClr val="tx1">
                    <a:lumMod val="90000"/>
                    <a:lumOff val="10000"/>
                  </a:schemeClr>
                </a:solidFill>
                <a:latin typeface="Roboto Condensed Light" panose="02000000000000000000" pitchFamily="2" charset="0"/>
                <a:ea typeface="Roboto Condensed Light" panose="02000000000000000000" pitchFamily="2" charset="0"/>
              </a:rPr>
              <a:t> D. Trivedi</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5" name="Footer Placeholder 2">
            <a:extLst>
              <a:ext uri="{FF2B5EF4-FFF2-40B4-BE49-F238E27FC236}">
                <a16:creationId xmlns:a16="http://schemas.microsoft.com/office/drawing/2014/main" xmlns="" id="{79FD50AE-2B4F-8D48-8D6B-5E238535F779}"/>
              </a:ext>
            </a:extLst>
          </p:cNvPr>
          <p:cNvSpPr txBox="1">
            <a:spLocks/>
          </p:cNvSpPr>
          <p:nvPr userDrawn="1"/>
        </p:nvSpPr>
        <p:spPr>
          <a:xfrm>
            <a:off x="4038600" y="6604000"/>
            <a:ext cx="5257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Tree>
    <p:extLst>
      <p:ext uri="{BB962C8B-B14F-4D97-AF65-F5344CB8AC3E}">
        <p14:creationId xmlns:p14="http://schemas.microsoft.com/office/powerpoint/2010/main" val="1862607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07171932-FFF4-4D27-9425-8CB5D27A92F2}"/>
              </a:ext>
            </a:extLst>
          </p:cNvPr>
          <p:cNvPicPr>
            <a:picLocks noChangeAspect="1"/>
          </p:cNvPicPr>
          <p:nvPr/>
        </p:nvPicPr>
        <p:blipFill rotWithShape="1">
          <a:blip r:embed="rId2" cstate="email">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rot="16200000">
            <a:off x="9807099" y="606901"/>
            <a:ext cx="2991808" cy="1778000"/>
          </a:xfrm>
          <a:prstGeom prst="rect">
            <a:avLst/>
          </a:prstGeom>
        </p:spPr>
      </p:pic>
      <p:pic>
        <p:nvPicPr>
          <p:cNvPr id="12" name="Picture 11">
            <a:extLst>
              <a:ext uri="{FF2B5EF4-FFF2-40B4-BE49-F238E27FC236}">
                <a16:creationId xmlns:a16="http://schemas.microsoft.com/office/drawing/2014/main" xmlns="" id="{1639DF2A-5426-428D-B32D-78E9191D8A0C}"/>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a:ext>
            </a:extLst>
          </a:blip>
          <a:srcRect/>
          <a:stretch/>
        </p:blipFill>
        <p:spPr>
          <a:xfrm>
            <a:off x="0" y="401568"/>
            <a:ext cx="543946" cy="772151"/>
          </a:xfrm>
          <a:prstGeom prst="rect">
            <a:avLst/>
          </a:prstGeom>
        </p:spPr>
      </p:pic>
      <p:sp>
        <p:nvSpPr>
          <p:cNvPr id="2" name="Title 1">
            <a:extLst>
              <a:ext uri="{FF2B5EF4-FFF2-40B4-BE49-F238E27FC236}">
                <a16:creationId xmlns:a16="http://schemas.microsoft.com/office/drawing/2014/main" xmlns="" id="{6B8C6168-C8A4-4660-9D38-045657B80D09}"/>
              </a:ext>
            </a:extLst>
          </p:cNvPr>
          <p:cNvSpPr>
            <a:spLocks noGrp="1"/>
          </p:cNvSpPr>
          <p:nvPr>
            <p:ph type="title" hasCustomPrompt="1"/>
          </p:nvPr>
        </p:nvSpPr>
        <p:spPr>
          <a:xfrm>
            <a:off x="831850" y="1709738"/>
            <a:ext cx="10515600" cy="2852737"/>
          </a:xfrm>
          <a:noFill/>
        </p:spPr>
        <p:txBody>
          <a:bodyPr anchor="b">
            <a:normAutofit/>
          </a:bodyPr>
          <a:lstStyle>
            <a:lvl1pPr>
              <a:defRPr lang="en-US" sz="6000" b="1" kern="1200" dirty="0">
                <a:gradFill flip="none" rotWithShape="1">
                  <a:gsLst>
                    <a:gs pos="10000">
                      <a:srgbClr val="B71B1C"/>
                    </a:gs>
                    <a:gs pos="100000">
                      <a:srgbClr val="ED524F"/>
                    </a:gs>
                  </a:gsLst>
                  <a:lin ang="0" scaled="1"/>
                  <a:tileRect/>
                </a:gradFill>
                <a:effectLst/>
                <a:latin typeface="+mn-lt"/>
                <a:ea typeface="+mn-ea"/>
                <a:cs typeface="+mn-cs"/>
              </a:defRPr>
            </a:lvl1pPr>
          </a:lstStyle>
          <a:p>
            <a:pPr marL="0" lvl="0" indent="0" algn="l" defTabSz="914400" rtl="0" eaLnBrk="1" latinLnBrk="0" hangingPunct="1">
              <a:lnSpc>
                <a:spcPct val="90000"/>
              </a:lnSpc>
              <a:spcBef>
                <a:spcPct val="0"/>
              </a:spcBef>
              <a:buFont typeface="Arial" panose="020B0604020202020204" pitchFamily="34" charset="0"/>
              <a:buNone/>
            </a:pPr>
            <a:r>
              <a:rPr lang="en-US" dirty="0"/>
              <a:t>Write here Section Title</a:t>
            </a:r>
          </a:p>
        </p:txBody>
      </p:sp>
      <p:sp>
        <p:nvSpPr>
          <p:cNvPr id="3" name="Text Placeholder 2">
            <a:extLst>
              <a:ext uri="{FF2B5EF4-FFF2-40B4-BE49-F238E27FC236}">
                <a16:creationId xmlns:a16="http://schemas.microsoft.com/office/drawing/2014/main" xmlns="" id="{566C89DA-344D-4448-822C-2826084EF127}"/>
              </a:ext>
            </a:extLst>
          </p:cNvPr>
          <p:cNvSpPr>
            <a:spLocks noGrp="1"/>
          </p:cNvSpPr>
          <p:nvPr>
            <p:ph type="body" idx="1" hasCustomPrompt="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Write here Section Subtitle</a:t>
            </a:r>
          </a:p>
        </p:txBody>
      </p:sp>
      <p:grpSp>
        <p:nvGrpSpPr>
          <p:cNvPr id="9" name="Group 8">
            <a:extLst>
              <a:ext uri="{FF2B5EF4-FFF2-40B4-BE49-F238E27FC236}">
                <a16:creationId xmlns:a16="http://schemas.microsoft.com/office/drawing/2014/main" xmlns="" id="{2802A992-B18A-47D4-8497-02E7586DF58D}"/>
              </a:ext>
            </a:extLst>
          </p:cNvPr>
          <p:cNvGrpSpPr/>
          <p:nvPr/>
        </p:nvGrpSpPr>
        <p:grpSpPr>
          <a:xfrm>
            <a:off x="9437223" y="6087939"/>
            <a:ext cx="2554143" cy="587454"/>
            <a:chOff x="131177" y="5775962"/>
            <a:chExt cx="2530239" cy="581956"/>
          </a:xfrm>
        </p:grpSpPr>
        <p:pic>
          <p:nvPicPr>
            <p:cNvPr id="13" name="Picture 12">
              <a:extLst>
                <a:ext uri="{FF2B5EF4-FFF2-40B4-BE49-F238E27FC236}">
                  <a16:creationId xmlns:a16="http://schemas.microsoft.com/office/drawing/2014/main" xmlns="" id="{8DD61FEC-075B-4EDD-97CA-36E6F72630F4}"/>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14" name="Rectangle 13">
              <a:extLst>
                <a:ext uri="{FF2B5EF4-FFF2-40B4-BE49-F238E27FC236}">
                  <a16:creationId xmlns:a16="http://schemas.microsoft.com/office/drawing/2014/main" xmlns="" id="{CB550E12-AA95-4B1B-A8D2-ED01E515FC43}"/>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Tree>
    <p:extLst>
      <p:ext uri="{BB962C8B-B14F-4D97-AF65-F5344CB8AC3E}">
        <p14:creationId xmlns:p14="http://schemas.microsoft.com/office/powerpoint/2010/main" val="774771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ck - Logo on T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Jay R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Dhamsaniya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p:nvSpPr>
        <p:spPr>
          <a:xfrm>
            <a:off x="4038600" y="6604000"/>
            <a:ext cx="4114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FE191CF5-3D57-422B-B2EB-FF235E30DB22}"/>
              </a:ext>
            </a:extLst>
          </p:cNvPr>
          <p:cNvGrpSpPr/>
          <p:nvPr/>
        </p:nvGrpSpPr>
        <p:grpSpPr>
          <a:xfrm>
            <a:off x="9576895" y="99192"/>
            <a:ext cx="2554143" cy="587454"/>
            <a:chOff x="131177" y="5775962"/>
            <a:chExt cx="2530239" cy="581956"/>
          </a:xfrm>
        </p:grpSpPr>
        <p:pic>
          <p:nvPicPr>
            <p:cNvPr id="12" name="Picture 11">
              <a:extLst>
                <a:ext uri="{FF2B5EF4-FFF2-40B4-BE49-F238E27FC236}">
                  <a16:creationId xmlns:a16="http://schemas.microsoft.com/office/drawing/2014/main" xmlns="" id="{C9B183D5-5DE8-48E7-85E7-60CE9D0FD2D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62445F4B-50F2-4CA0-A5C5-6D690A29F3F2}"/>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72811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ck - Logo on B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Jay R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Dhamsaniya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p:nvSpPr>
        <p:spPr>
          <a:xfrm>
            <a:off x="4038600" y="6604000"/>
            <a:ext cx="4114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913602D2-CAF0-4790-95E8-87990761ED0C}"/>
              </a:ext>
            </a:extLst>
          </p:cNvPr>
          <p:cNvGrpSpPr/>
          <p:nvPr/>
        </p:nvGrpSpPr>
        <p:grpSpPr>
          <a:xfrm>
            <a:off x="9576895" y="5890392"/>
            <a:ext cx="2554143" cy="587454"/>
            <a:chOff x="131177" y="5775962"/>
            <a:chExt cx="2530239" cy="581956"/>
          </a:xfrm>
        </p:grpSpPr>
        <p:pic>
          <p:nvPicPr>
            <p:cNvPr id="12" name="Picture 11">
              <a:extLst>
                <a:ext uri="{FF2B5EF4-FFF2-40B4-BE49-F238E27FC236}">
                  <a16:creationId xmlns:a16="http://schemas.microsoft.com/office/drawing/2014/main" xmlns="" id="{A378A2C8-EF9C-479C-ACF0-D9819B46DF5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61DE4F58-7D48-453D-89E1-B25767150977}"/>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56882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ck - Logo on BL">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Jay R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Dhamsaniya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p:nvSpPr>
        <p:spPr>
          <a:xfrm>
            <a:off x="4038600" y="6604000"/>
            <a:ext cx="4114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#3150710(CN)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3 – Transport Layer</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15C60ED7-12D4-496E-AF73-0995BE8C12FD}"/>
              </a:ext>
            </a:extLst>
          </p:cNvPr>
          <p:cNvGrpSpPr/>
          <p:nvPr/>
        </p:nvGrpSpPr>
        <p:grpSpPr>
          <a:xfrm>
            <a:off x="128095" y="5890392"/>
            <a:ext cx="2554143" cy="587454"/>
            <a:chOff x="131177" y="5775962"/>
            <a:chExt cx="2530239" cy="581956"/>
          </a:xfrm>
        </p:grpSpPr>
        <p:pic>
          <p:nvPicPr>
            <p:cNvPr id="12" name="Picture 11">
              <a:extLst>
                <a:ext uri="{FF2B5EF4-FFF2-40B4-BE49-F238E27FC236}">
                  <a16:creationId xmlns:a16="http://schemas.microsoft.com/office/drawing/2014/main" xmlns="" id="{30CB04CE-0025-4B1F-B962-A759D179D84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43F480CB-A4AF-424E-90DB-5B677403441A}"/>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20454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lete Blanc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0243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BF5063B-909B-4A7F-B502-78022804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6027DDF1-16E2-4622-B8FD-0148CD5CE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27EA166-F18A-4D32-AA1F-AE475D4910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84CCD-0C21-864C-9026-5993C0EB128B}" type="datetimeFigureOut">
              <a:rPr lang="en-US" smtClean="0"/>
              <a:t>10/23/2021</a:t>
            </a:fld>
            <a:endParaRPr lang="en-US"/>
          </a:p>
        </p:txBody>
      </p:sp>
      <p:sp>
        <p:nvSpPr>
          <p:cNvPr id="5" name="Footer Placeholder 4">
            <a:extLst>
              <a:ext uri="{FF2B5EF4-FFF2-40B4-BE49-F238E27FC236}">
                <a16:creationId xmlns:a16="http://schemas.microsoft.com/office/drawing/2014/main" xmlns="" id="{205C5379-5B41-4775-9279-F9F7608E66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1A4B342-6FD5-4BB7-B9AE-3C5081C089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EA3A2B-9384-7841-8AB4-BFE375740426}" type="slidenum">
              <a:rPr lang="en-US" smtClean="0"/>
              <a:t>‹#›</a:t>
            </a:fld>
            <a:endParaRPr lang="en-US"/>
          </a:p>
        </p:txBody>
      </p:sp>
    </p:spTree>
    <p:extLst>
      <p:ext uri="{BB962C8B-B14F-4D97-AF65-F5344CB8AC3E}">
        <p14:creationId xmlns:p14="http://schemas.microsoft.com/office/powerpoint/2010/main" val="31168610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45.tif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18" Type="http://schemas.openxmlformats.org/officeDocument/2006/relationships/image" Target="../media/image37.png"/><Relationship Id="rId3" Type="http://schemas.openxmlformats.org/officeDocument/2006/relationships/image" Target="../media/image22.png"/><Relationship Id="rId21" Type="http://schemas.openxmlformats.org/officeDocument/2006/relationships/image" Target="../media/image40.png"/><Relationship Id="rId7" Type="http://schemas.openxmlformats.org/officeDocument/2006/relationships/image" Target="../media/image26.png"/><Relationship Id="rId12" Type="http://schemas.openxmlformats.org/officeDocument/2006/relationships/image" Target="../media/image31.png"/><Relationship Id="rId17" Type="http://schemas.openxmlformats.org/officeDocument/2006/relationships/image" Target="../media/image36.png"/><Relationship Id="rId2" Type="http://schemas.openxmlformats.org/officeDocument/2006/relationships/image" Target="../media/image21.png"/><Relationship Id="rId16" Type="http://schemas.openxmlformats.org/officeDocument/2006/relationships/image" Target="../media/image35.png"/><Relationship Id="rId20" Type="http://schemas.openxmlformats.org/officeDocument/2006/relationships/image" Target="../media/image39.png"/><Relationship Id="rId1" Type="http://schemas.openxmlformats.org/officeDocument/2006/relationships/slideLayout" Target="../slideLayouts/slideLayout3.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19" Type="http://schemas.openxmlformats.org/officeDocument/2006/relationships/image" Target="../media/image38.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43.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52.jpe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5.png"/><Relationship Id="rId1" Type="http://schemas.openxmlformats.org/officeDocument/2006/relationships/slideLayout" Target="../slideLayouts/slideLayout3.xml"/><Relationship Id="rId4" Type="http://schemas.openxmlformats.org/officeDocument/2006/relationships/image" Target="../media/image5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60.jpe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62747E4E-823D-614A-B4B7-AC128FF38223}"/>
              </a:ext>
            </a:extLst>
          </p:cNvPr>
          <p:cNvSpPr>
            <a:spLocks noGrp="1"/>
          </p:cNvSpPr>
          <p:nvPr>
            <p:ph type="ctrTitle"/>
          </p:nvPr>
        </p:nvSpPr>
        <p:spPr/>
        <p:txBody>
          <a:bodyPr/>
          <a:lstStyle/>
          <a:p>
            <a:r>
              <a:rPr lang="en-US" sz="4400" b="0" dirty="0"/>
              <a:t>Unit-3:</a:t>
            </a:r>
            <a:r>
              <a:rPr lang="en-US" dirty="0"/>
              <a:t/>
            </a:r>
            <a:br>
              <a:rPr lang="en-US" dirty="0"/>
            </a:br>
            <a:r>
              <a:rPr lang="en-US" dirty="0"/>
              <a:t>Transport Layer</a:t>
            </a:r>
          </a:p>
        </p:txBody>
      </p:sp>
      <p:sp>
        <p:nvSpPr>
          <p:cNvPr id="6" name="Text Placeholder 5">
            <a:extLst>
              <a:ext uri="{FF2B5EF4-FFF2-40B4-BE49-F238E27FC236}">
                <a16:creationId xmlns:a16="http://schemas.microsoft.com/office/drawing/2014/main" xmlns="" id="{4EBD4442-5C83-5F4A-8AEA-1614164C8779}"/>
              </a:ext>
            </a:extLst>
          </p:cNvPr>
          <p:cNvSpPr>
            <a:spLocks noGrp="1"/>
          </p:cNvSpPr>
          <p:nvPr>
            <p:ph type="body" sz="quarter" idx="11"/>
          </p:nvPr>
        </p:nvSpPr>
        <p:spPr/>
        <p:txBody>
          <a:bodyPr/>
          <a:lstStyle/>
          <a:p>
            <a:r>
              <a:rPr lang="en-US"/>
              <a:t>maulik.trivedi@darshan.ac.in</a:t>
            </a:r>
            <a:endParaRPr lang="en-US" dirty="0"/>
          </a:p>
        </p:txBody>
      </p:sp>
      <p:sp>
        <p:nvSpPr>
          <p:cNvPr id="7" name="Text Placeholder 6">
            <a:extLst>
              <a:ext uri="{FF2B5EF4-FFF2-40B4-BE49-F238E27FC236}">
                <a16:creationId xmlns:a16="http://schemas.microsoft.com/office/drawing/2014/main" xmlns="" id="{1507D4B6-0B64-6A44-BA9C-B9BF69DC2E1F}"/>
              </a:ext>
            </a:extLst>
          </p:cNvPr>
          <p:cNvSpPr>
            <a:spLocks noGrp="1"/>
          </p:cNvSpPr>
          <p:nvPr>
            <p:ph type="body" sz="quarter" idx="12"/>
          </p:nvPr>
        </p:nvSpPr>
        <p:spPr/>
        <p:txBody>
          <a:bodyPr/>
          <a:lstStyle/>
          <a:p>
            <a:r>
              <a:rPr lang="en-US"/>
              <a:t>+91-9998265805</a:t>
            </a:r>
            <a:endParaRPr lang="en-US" dirty="0"/>
          </a:p>
        </p:txBody>
      </p:sp>
      <p:sp>
        <p:nvSpPr>
          <p:cNvPr id="8" name="Text Placeholder 7">
            <a:extLst>
              <a:ext uri="{FF2B5EF4-FFF2-40B4-BE49-F238E27FC236}">
                <a16:creationId xmlns:a16="http://schemas.microsoft.com/office/drawing/2014/main" xmlns="" id="{3E4F568A-30BE-2049-9622-DC2108A446C8}"/>
              </a:ext>
            </a:extLst>
          </p:cNvPr>
          <p:cNvSpPr>
            <a:spLocks noGrp="1"/>
          </p:cNvSpPr>
          <p:nvPr>
            <p:ph type="body" sz="quarter" idx="13"/>
          </p:nvPr>
        </p:nvSpPr>
        <p:spPr/>
        <p:txBody>
          <a:bodyPr/>
          <a:lstStyle/>
          <a:p>
            <a:r>
              <a:rPr lang="en-US"/>
              <a:t>Computer Engineering Department</a:t>
            </a:r>
            <a:endParaRPr lang="en-US" dirty="0"/>
          </a:p>
        </p:txBody>
      </p:sp>
      <p:sp>
        <p:nvSpPr>
          <p:cNvPr id="9" name="Text Placeholder 8">
            <a:extLst>
              <a:ext uri="{FF2B5EF4-FFF2-40B4-BE49-F238E27FC236}">
                <a16:creationId xmlns:a16="http://schemas.microsoft.com/office/drawing/2014/main" xmlns="" id="{171A5B73-F4FC-AC48-953E-993670B73518}"/>
              </a:ext>
            </a:extLst>
          </p:cNvPr>
          <p:cNvSpPr>
            <a:spLocks noGrp="1"/>
          </p:cNvSpPr>
          <p:nvPr>
            <p:ph type="body" sz="quarter" idx="14"/>
          </p:nvPr>
        </p:nvSpPr>
        <p:spPr/>
        <p:txBody>
          <a:bodyPr/>
          <a:lstStyle/>
          <a:p>
            <a:r>
              <a:rPr lang="en-US"/>
              <a:t>Prof. Maulik D Trivedi</a:t>
            </a:r>
            <a:endParaRPr lang="en-US" dirty="0"/>
          </a:p>
        </p:txBody>
      </p:sp>
      <p:sp>
        <p:nvSpPr>
          <p:cNvPr id="10" name="Text Placeholder 9">
            <a:extLst>
              <a:ext uri="{FF2B5EF4-FFF2-40B4-BE49-F238E27FC236}">
                <a16:creationId xmlns:a16="http://schemas.microsoft.com/office/drawing/2014/main" xmlns="" id="{773BE456-33E7-B748-B5B3-F501CA8044F3}"/>
              </a:ext>
            </a:extLst>
          </p:cNvPr>
          <p:cNvSpPr>
            <a:spLocks noGrp="1"/>
          </p:cNvSpPr>
          <p:nvPr>
            <p:ph type="body" sz="quarter" idx="16"/>
          </p:nvPr>
        </p:nvSpPr>
        <p:spPr/>
        <p:txBody>
          <a:bodyPr/>
          <a:lstStyle/>
          <a:p>
            <a:pPr>
              <a:spcAft>
                <a:spcPts val="600"/>
              </a:spcAft>
            </a:pPr>
            <a:r>
              <a:rPr lang="en-US" b="1"/>
              <a:t>Computer Networks </a:t>
            </a:r>
            <a:r>
              <a:rPr lang="en-US"/>
              <a:t>(CN)</a:t>
            </a:r>
          </a:p>
          <a:p>
            <a:pPr>
              <a:spcAft>
                <a:spcPts val="600"/>
              </a:spcAft>
            </a:pPr>
            <a:r>
              <a:rPr lang="en-US"/>
              <a:t>GTU #3150710</a:t>
            </a:r>
            <a:endParaRPr lang="en-US" dirty="0"/>
          </a:p>
        </p:txBody>
      </p:sp>
      <p:pic>
        <p:nvPicPr>
          <p:cNvPr id="12" name="Picture Placeholder 11">
            <a:extLst>
              <a:ext uri="{FF2B5EF4-FFF2-40B4-BE49-F238E27FC236}">
                <a16:creationId xmlns:a16="http://schemas.microsoft.com/office/drawing/2014/main" xmlns="" id="{72831386-25BD-CB4A-8E69-CCA21F5039F0}"/>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2354905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Connection-oriented demultiplexing</a:t>
            </a:r>
            <a:endParaRPr lang="en-US" dirty="0"/>
          </a:p>
        </p:txBody>
      </p:sp>
      <p:sp>
        <p:nvSpPr>
          <p:cNvPr id="3" name="Content Placeholder 2"/>
          <p:cNvSpPr>
            <a:spLocks noGrp="1"/>
          </p:cNvSpPr>
          <p:nvPr>
            <p:ph idx="1"/>
          </p:nvPr>
        </p:nvSpPr>
        <p:spPr/>
        <p:txBody>
          <a:bodyPr>
            <a:normAutofit/>
          </a:bodyPr>
          <a:lstStyle/>
          <a:p>
            <a:r>
              <a:rPr lang="en-US" dirty="0"/>
              <a:t>TCP socket identified by </a:t>
            </a:r>
            <a:r>
              <a:rPr lang="en-US" dirty="0">
                <a:solidFill>
                  <a:schemeClr val="accent6"/>
                </a:solidFill>
              </a:rPr>
              <a:t>4-tuple</a:t>
            </a:r>
            <a:r>
              <a:rPr lang="en-US" dirty="0"/>
              <a:t>: </a:t>
            </a:r>
          </a:p>
          <a:p>
            <a:pPr lvl="1"/>
            <a:r>
              <a:rPr lang="en-US" dirty="0"/>
              <a:t>Source IP address</a:t>
            </a:r>
          </a:p>
          <a:p>
            <a:pPr lvl="1"/>
            <a:r>
              <a:rPr lang="en-US" dirty="0"/>
              <a:t>Source port number</a:t>
            </a:r>
          </a:p>
          <a:p>
            <a:pPr lvl="1"/>
            <a:r>
              <a:rPr lang="en-US" dirty="0"/>
              <a:t>Destination IP address</a:t>
            </a:r>
          </a:p>
          <a:p>
            <a:pPr lvl="1"/>
            <a:r>
              <a:rPr lang="en-US" dirty="0"/>
              <a:t>Destination port number</a:t>
            </a:r>
          </a:p>
          <a:p>
            <a:pPr algn="just"/>
            <a:r>
              <a:rPr lang="en-US" dirty="0"/>
              <a:t>When TCP segment arrives, receiver uses all four values to </a:t>
            </a:r>
            <a:r>
              <a:rPr lang="en-US" dirty="0">
                <a:solidFill>
                  <a:schemeClr val="accent6"/>
                </a:solidFill>
              </a:rPr>
              <a:t>direct(demultiplex) </a:t>
            </a:r>
            <a:r>
              <a:rPr lang="en-US" dirty="0"/>
              <a:t>segment to appropriate socket.</a:t>
            </a:r>
          </a:p>
          <a:p>
            <a:pPr algn="just"/>
            <a:r>
              <a:rPr lang="en-US" dirty="0"/>
              <a:t>Server host may support many simultaneous TCP sockets:</a:t>
            </a:r>
          </a:p>
          <a:p>
            <a:pPr lvl="1" algn="just"/>
            <a:r>
              <a:rPr lang="en-US" dirty="0"/>
              <a:t>each socket identified by its own 4-tuple.</a:t>
            </a:r>
          </a:p>
          <a:p>
            <a:pPr algn="just"/>
            <a:r>
              <a:rPr lang="en-US" dirty="0"/>
              <a:t>Web servers have different sockets for each connecting client.</a:t>
            </a:r>
          </a:p>
          <a:p>
            <a:pPr algn="just"/>
            <a:r>
              <a:rPr lang="en-US" dirty="0"/>
              <a:t>Persistent HTTP will have </a:t>
            </a:r>
            <a:r>
              <a:rPr lang="en-US" dirty="0">
                <a:solidFill>
                  <a:schemeClr val="accent6"/>
                </a:solidFill>
              </a:rPr>
              <a:t>same socket </a:t>
            </a:r>
            <a:r>
              <a:rPr lang="en-US" dirty="0"/>
              <a:t>per each request. </a:t>
            </a:r>
          </a:p>
          <a:p>
            <a:pPr algn="just"/>
            <a:r>
              <a:rPr lang="en-US" dirty="0"/>
              <a:t>Non-persistent HTTP will have </a:t>
            </a:r>
            <a:r>
              <a:rPr lang="en-US" dirty="0">
                <a:solidFill>
                  <a:schemeClr val="accent6"/>
                </a:solidFill>
              </a:rPr>
              <a:t>different socket </a:t>
            </a:r>
            <a:r>
              <a:rPr lang="en-US" dirty="0"/>
              <a:t>for each request.</a:t>
            </a:r>
          </a:p>
          <a:p>
            <a:pPr algn="just"/>
            <a:endParaRPr lang="en-US" dirty="0"/>
          </a:p>
          <a:p>
            <a:endParaRPr lang="en-US" dirty="0"/>
          </a:p>
        </p:txBody>
      </p:sp>
    </p:spTree>
    <p:extLst>
      <p:ext uri="{BB962C8B-B14F-4D97-AF65-F5344CB8AC3E}">
        <p14:creationId xmlns:p14="http://schemas.microsoft.com/office/powerpoint/2010/main" val="1113443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Example: Connection-oriented</a:t>
            </a:r>
          </a:p>
        </p:txBody>
      </p:sp>
      <p:sp>
        <p:nvSpPr>
          <p:cNvPr id="6" name="Content Placeholder 5">
            <a:extLst>
              <a:ext uri="{FF2B5EF4-FFF2-40B4-BE49-F238E27FC236}">
                <a16:creationId xmlns:a16="http://schemas.microsoft.com/office/drawing/2014/main" xmlns="" id="{F1718016-BE14-7F44-8C7C-4FDAE0EE429C}"/>
              </a:ext>
            </a:extLst>
          </p:cNvPr>
          <p:cNvSpPr>
            <a:spLocks noGrp="1"/>
          </p:cNvSpPr>
          <p:nvPr>
            <p:ph idx="1"/>
          </p:nvPr>
        </p:nvSpPr>
        <p:spPr/>
        <p:txBody>
          <a:bodyPr/>
          <a:lstStyle/>
          <a:p>
            <a:endParaRPr lang="en-US"/>
          </a:p>
        </p:txBody>
      </p:sp>
      <p:sp>
        <p:nvSpPr>
          <p:cNvPr id="145" name="Freeform 5"/>
          <p:cNvSpPr>
            <a:spLocks/>
          </p:cNvSpPr>
          <p:nvPr/>
        </p:nvSpPr>
        <p:spPr bwMode="auto">
          <a:xfrm>
            <a:off x="4343400" y="1382712"/>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46" name="Freeform 6"/>
          <p:cNvSpPr>
            <a:spLocks/>
          </p:cNvSpPr>
          <p:nvPr/>
        </p:nvSpPr>
        <p:spPr bwMode="auto">
          <a:xfrm>
            <a:off x="1941514" y="1562101"/>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47" name="Rectangle 23"/>
          <p:cNvSpPr>
            <a:spLocks noChangeArrowheads="1"/>
          </p:cNvSpPr>
          <p:nvPr/>
        </p:nvSpPr>
        <p:spPr bwMode="auto">
          <a:xfrm>
            <a:off x="2457450" y="1528762"/>
            <a:ext cx="1296988"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148" name="Rectangle 24"/>
          <p:cNvSpPr>
            <a:spLocks noChangeArrowheads="1"/>
          </p:cNvSpPr>
          <p:nvPr/>
        </p:nvSpPr>
        <p:spPr bwMode="auto">
          <a:xfrm>
            <a:off x="2419351" y="1582738"/>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149" name="Line 25"/>
          <p:cNvSpPr>
            <a:spLocks noChangeShapeType="1"/>
          </p:cNvSpPr>
          <p:nvPr/>
        </p:nvSpPr>
        <p:spPr bwMode="auto">
          <a:xfrm>
            <a:off x="2428875" y="2343151"/>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50" name="Text Box 26"/>
          <p:cNvSpPr txBox="1">
            <a:spLocks noChangeArrowheads="1"/>
          </p:cNvSpPr>
          <p:nvPr/>
        </p:nvSpPr>
        <p:spPr bwMode="auto">
          <a:xfrm>
            <a:off x="2386014" y="2325687"/>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transport</a:t>
            </a:r>
          </a:p>
        </p:txBody>
      </p:sp>
      <p:sp>
        <p:nvSpPr>
          <p:cNvPr id="151" name="Line 27"/>
          <p:cNvSpPr>
            <a:spLocks noChangeShapeType="1"/>
          </p:cNvSpPr>
          <p:nvPr/>
        </p:nvSpPr>
        <p:spPr bwMode="auto">
          <a:xfrm>
            <a:off x="2436813" y="2663826"/>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52" name="Line 28"/>
          <p:cNvSpPr>
            <a:spLocks noChangeShapeType="1"/>
          </p:cNvSpPr>
          <p:nvPr/>
        </p:nvSpPr>
        <p:spPr bwMode="auto">
          <a:xfrm>
            <a:off x="2422525" y="2973388"/>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53" name="Line 29"/>
          <p:cNvSpPr>
            <a:spLocks noChangeShapeType="1"/>
          </p:cNvSpPr>
          <p:nvPr/>
        </p:nvSpPr>
        <p:spPr bwMode="auto">
          <a:xfrm>
            <a:off x="2422525" y="3259138"/>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54" name="Text Box 26"/>
          <p:cNvSpPr txBox="1">
            <a:spLocks noChangeArrowheads="1"/>
          </p:cNvSpPr>
          <p:nvPr/>
        </p:nvSpPr>
        <p:spPr bwMode="auto">
          <a:xfrm>
            <a:off x="2420939" y="1573212"/>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155" name="Text Box 26"/>
          <p:cNvSpPr txBox="1">
            <a:spLocks noChangeArrowheads="1"/>
          </p:cNvSpPr>
          <p:nvPr/>
        </p:nvSpPr>
        <p:spPr bwMode="auto">
          <a:xfrm>
            <a:off x="2376489" y="3230562"/>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156" name="Text Box 26"/>
          <p:cNvSpPr txBox="1">
            <a:spLocks noChangeArrowheads="1"/>
          </p:cNvSpPr>
          <p:nvPr/>
        </p:nvSpPr>
        <p:spPr bwMode="auto">
          <a:xfrm>
            <a:off x="2395539" y="2944812"/>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157" name="Text Box 26"/>
          <p:cNvSpPr txBox="1">
            <a:spLocks noChangeArrowheads="1"/>
          </p:cNvSpPr>
          <p:nvPr/>
        </p:nvSpPr>
        <p:spPr bwMode="auto">
          <a:xfrm>
            <a:off x="2386014" y="2649537"/>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158" name="Oval 19"/>
          <p:cNvSpPr>
            <a:spLocks noChangeArrowheads="1"/>
          </p:cNvSpPr>
          <p:nvPr/>
        </p:nvSpPr>
        <p:spPr bwMode="auto">
          <a:xfrm>
            <a:off x="2755900" y="1858962"/>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P3</a:t>
            </a:r>
          </a:p>
        </p:txBody>
      </p:sp>
      <p:grpSp>
        <p:nvGrpSpPr>
          <p:cNvPr id="159" name="Group 20"/>
          <p:cNvGrpSpPr>
            <a:grpSpLocks/>
          </p:cNvGrpSpPr>
          <p:nvPr/>
        </p:nvGrpSpPr>
        <p:grpSpPr bwMode="auto">
          <a:xfrm>
            <a:off x="2724151" y="2182812"/>
            <a:ext cx="620713" cy="228600"/>
            <a:chOff x="1287" y="2524"/>
            <a:chExt cx="260" cy="100"/>
          </a:xfrm>
        </p:grpSpPr>
        <p:sp>
          <p:nvSpPr>
            <p:cNvPr id="160" name="Rectangle 21"/>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61" name="Rectangle 22"/>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62" name="Rectangle 23"/>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63" name="Rectangle 24"/>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164" name="Rectangle 23"/>
          <p:cNvSpPr>
            <a:spLocks noChangeArrowheads="1"/>
          </p:cNvSpPr>
          <p:nvPr/>
        </p:nvSpPr>
        <p:spPr bwMode="auto">
          <a:xfrm>
            <a:off x="4956175" y="1295400"/>
            <a:ext cx="2254250"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165" name="Rectangle 24"/>
          <p:cNvSpPr>
            <a:spLocks noChangeArrowheads="1"/>
          </p:cNvSpPr>
          <p:nvPr/>
        </p:nvSpPr>
        <p:spPr bwMode="auto">
          <a:xfrm>
            <a:off x="4902201" y="1373188"/>
            <a:ext cx="22256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166" name="Text Box 26"/>
          <p:cNvSpPr txBox="1">
            <a:spLocks noChangeArrowheads="1"/>
          </p:cNvSpPr>
          <p:nvPr/>
        </p:nvSpPr>
        <p:spPr bwMode="auto">
          <a:xfrm>
            <a:off x="5327651" y="210185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transport</a:t>
            </a:r>
          </a:p>
        </p:txBody>
      </p:sp>
      <p:sp>
        <p:nvSpPr>
          <p:cNvPr id="167" name="Text Box 26"/>
          <p:cNvSpPr txBox="1">
            <a:spLocks noChangeArrowheads="1"/>
          </p:cNvSpPr>
          <p:nvPr/>
        </p:nvSpPr>
        <p:spPr bwMode="auto">
          <a:xfrm>
            <a:off x="5381626" y="1325562"/>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168" name="Text Box 26"/>
          <p:cNvSpPr txBox="1">
            <a:spLocks noChangeArrowheads="1"/>
          </p:cNvSpPr>
          <p:nvPr/>
        </p:nvSpPr>
        <p:spPr bwMode="auto">
          <a:xfrm>
            <a:off x="5321301" y="300672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169" name="Text Box 26"/>
          <p:cNvSpPr txBox="1">
            <a:spLocks noChangeArrowheads="1"/>
          </p:cNvSpPr>
          <p:nvPr/>
        </p:nvSpPr>
        <p:spPr bwMode="auto">
          <a:xfrm>
            <a:off x="5321301" y="272097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170" name="Oval 36"/>
          <p:cNvSpPr>
            <a:spLocks noChangeArrowheads="1"/>
          </p:cNvSpPr>
          <p:nvPr/>
        </p:nvSpPr>
        <p:spPr bwMode="auto">
          <a:xfrm>
            <a:off x="5021264" y="1631950"/>
            <a:ext cx="598487"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P4</a:t>
            </a:r>
          </a:p>
        </p:txBody>
      </p:sp>
      <p:sp>
        <p:nvSpPr>
          <p:cNvPr id="171" name="Rectangle 23"/>
          <p:cNvSpPr>
            <a:spLocks noChangeArrowheads="1"/>
          </p:cNvSpPr>
          <p:nvPr/>
        </p:nvSpPr>
        <p:spPr bwMode="auto">
          <a:xfrm>
            <a:off x="8091489" y="1520825"/>
            <a:ext cx="1296987"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172" name="Rectangle 24"/>
          <p:cNvSpPr>
            <a:spLocks noChangeArrowheads="1"/>
          </p:cNvSpPr>
          <p:nvPr/>
        </p:nvSpPr>
        <p:spPr bwMode="auto">
          <a:xfrm>
            <a:off x="7894638" y="1562100"/>
            <a:ext cx="163195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173" name="Text Box 26"/>
          <p:cNvSpPr txBox="1">
            <a:spLocks noChangeArrowheads="1"/>
          </p:cNvSpPr>
          <p:nvPr/>
        </p:nvSpPr>
        <p:spPr bwMode="auto">
          <a:xfrm>
            <a:off x="8020051" y="231775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transport</a:t>
            </a:r>
          </a:p>
        </p:txBody>
      </p:sp>
      <p:sp>
        <p:nvSpPr>
          <p:cNvPr id="174" name="Text Box 26"/>
          <p:cNvSpPr txBox="1">
            <a:spLocks noChangeArrowheads="1"/>
          </p:cNvSpPr>
          <p:nvPr/>
        </p:nvSpPr>
        <p:spPr bwMode="auto">
          <a:xfrm>
            <a:off x="8054976" y="156527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175" name="Text Box 26"/>
          <p:cNvSpPr txBox="1">
            <a:spLocks noChangeArrowheads="1"/>
          </p:cNvSpPr>
          <p:nvPr/>
        </p:nvSpPr>
        <p:spPr bwMode="auto">
          <a:xfrm>
            <a:off x="8062914" y="322262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176" name="Text Box 26"/>
          <p:cNvSpPr txBox="1">
            <a:spLocks noChangeArrowheads="1"/>
          </p:cNvSpPr>
          <p:nvPr/>
        </p:nvSpPr>
        <p:spPr bwMode="auto">
          <a:xfrm>
            <a:off x="8029576" y="293687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177" name="Text Box 26"/>
          <p:cNvSpPr txBox="1">
            <a:spLocks noChangeArrowheads="1"/>
          </p:cNvSpPr>
          <p:nvPr/>
        </p:nvSpPr>
        <p:spPr bwMode="auto">
          <a:xfrm>
            <a:off x="8020051" y="264160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178" name="Oval 53"/>
          <p:cNvSpPr>
            <a:spLocks noChangeArrowheads="1"/>
          </p:cNvSpPr>
          <p:nvPr/>
        </p:nvSpPr>
        <p:spPr bwMode="auto">
          <a:xfrm>
            <a:off x="7975600" y="1858962"/>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P2</a:t>
            </a:r>
          </a:p>
        </p:txBody>
      </p:sp>
      <p:sp>
        <p:nvSpPr>
          <p:cNvPr id="179" name="Freeform 54"/>
          <p:cNvSpPr>
            <a:spLocks/>
          </p:cNvSpPr>
          <p:nvPr/>
        </p:nvSpPr>
        <p:spPr bwMode="auto">
          <a:xfrm>
            <a:off x="9550401" y="1541462"/>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180" name="Group 76"/>
          <p:cNvGrpSpPr>
            <a:grpSpLocks/>
          </p:cNvGrpSpPr>
          <p:nvPr/>
        </p:nvGrpSpPr>
        <p:grpSpPr bwMode="auto">
          <a:xfrm>
            <a:off x="3322638" y="4787896"/>
            <a:ext cx="2041526" cy="657224"/>
            <a:chOff x="1068" y="3697"/>
            <a:chExt cx="1286" cy="414"/>
          </a:xfrm>
        </p:grpSpPr>
        <p:sp>
          <p:nvSpPr>
            <p:cNvPr id="181" name="Rectangle 77"/>
            <p:cNvSpPr>
              <a:spLocks noChangeArrowheads="1"/>
            </p:cNvSpPr>
            <p:nvPr/>
          </p:nvSpPr>
          <p:spPr bwMode="auto">
            <a:xfrm>
              <a:off x="1553" y="3697"/>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82" name="Line 78"/>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83" name="Text Box 79"/>
            <p:cNvSpPr txBox="1">
              <a:spLocks noChangeArrowheads="1"/>
            </p:cNvSpPr>
            <p:nvPr/>
          </p:nvSpPr>
          <p:spPr bwMode="auto">
            <a:xfrm>
              <a:off x="1068" y="3822"/>
              <a:ext cx="1244"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r" eaLnBrk="0" fontAlgn="base" hangingPunct="0">
                <a:lnSpc>
                  <a:spcPct val="85000"/>
                </a:lnSpc>
                <a:spcBef>
                  <a:spcPct val="0"/>
                </a:spcBef>
                <a:spcAft>
                  <a:spcPct val="0"/>
                </a:spcAft>
                <a:defRPr/>
              </a:pPr>
              <a:r>
                <a:rPr lang="en-US" sz="1400" kern="0" dirty="0">
                  <a:solidFill>
                    <a:srgbClr val="000000"/>
                  </a:solidFill>
                </a:rPr>
                <a:t>source </a:t>
              </a:r>
              <a:r>
                <a:rPr lang="en-US" sz="1400" kern="0" dirty="0" err="1">
                  <a:solidFill>
                    <a:srgbClr val="000000"/>
                  </a:solidFill>
                </a:rPr>
                <a:t>IP,port</a:t>
              </a:r>
              <a:r>
                <a:rPr lang="en-US" sz="1400" kern="0" dirty="0">
                  <a:solidFill>
                    <a:srgbClr val="000000"/>
                  </a:solidFill>
                </a:rPr>
                <a:t>: A,9157</a:t>
              </a:r>
            </a:p>
            <a:p>
              <a:pPr algn="r" eaLnBrk="0" fontAlgn="base" hangingPunct="0">
                <a:lnSpc>
                  <a:spcPct val="85000"/>
                </a:lnSpc>
                <a:spcBef>
                  <a:spcPct val="0"/>
                </a:spcBef>
                <a:spcAft>
                  <a:spcPct val="0"/>
                </a:spcAft>
                <a:defRPr/>
              </a:pPr>
              <a:r>
                <a:rPr lang="en-US" sz="1400" kern="0" dirty="0" err="1">
                  <a:solidFill>
                    <a:srgbClr val="000000"/>
                  </a:solidFill>
                </a:rPr>
                <a:t>dest</a:t>
              </a:r>
              <a:r>
                <a:rPr lang="en-US" sz="1400" kern="0" dirty="0">
                  <a:solidFill>
                    <a:srgbClr val="000000"/>
                  </a:solidFill>
                </a:rPr>
                <a:t> IP, port: B,80</a:t>
              </a:r>
            </a:p>
          </p:txBody>
        </p:sp>
      </p:grpSp>
      <p:grpSp>
        <p:nvGrpSpPr>
          <p:cNvPr id="184" name="Group 80"/>
          <p:cNvGrpSpPr>
            <a:grpSpLocks/>
          </p:cNvGrpSpPr>
          <p:nvPr/>
        </p:nvGrpSpPr>
        <p:grpSpPr bwMode="auto">
          <a:xfrm>
            <a:off x="3190876" y="4097341"/>
            <a:ext cx="1903413" cy="657226"/>
            <a:chOff x="2741" y="3750"/>
            <a:chExt cx="1199" cy="414"/>
          </a:xfrm>
        </p:grpSpPr>
        <p:sp>
          <p:nvSpPr>
            <p:cNvPr id="185" name="Rectangle 81"/>
            <p:cNvSpPr>
              <a:spLocks noChangeArrowheads="1"/>
            </p:cNvSpPr>
            <p:nvPr/>
          </p:nvSpPr>
          <p:spPr bwMode="auto">
            <a:xfrm>
              <a:off x="2859" y="3750"/>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86" name="Line 82"/>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87" name="Text Box 83"/>
            <p:cNvSpPr txBox="1">
              <a:spLocks noChangeArrowheads="1"/>
            </p:cNvSpPr>
            <p:nvPr/>
          </p:nvSpPr>
          <p:spPr bwMode="auto">
            <a:xfrm>
              <a:off x="2813" y="3875"/>
              <a:ext cx="1127"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lnSpc>
                  <a:spcPct val="85000"/>
                </a:lnSpc>
                <a:spcBef>
                  <a:spcPct val="0"/>
                </a:spcBef>
                <a:spcAft>
                  <a:spcPct val="0"/>
                </a:spcAft>
                <a:defRPr/>
              </a:pPr>
              <a:r>
                <a:rPr lang="en-US" sz="1400" kern="0">
                  <a:solidFill>
                    <a:srgbClr val="000000"/>
                  </a:solidFill>
                </a:rPr>
                <a:t>source IP,port: B,80</a:t>
              </a:r>
            </a:p>
            <a:p>
              <a:pPr eaLnBrk="0" fontAlgn="base" hangingPunct="0">
                <a:lnSpc>
                  <a:spcPct val="85000"/>
                </a:lnSpc>
                <a:spcBef>
                  <a:spcPct val="0"/>
                </a:spcBef>
                <a:spcAft>
                  <a:spcPct val="0"/>
                </a:spcAft>
                <a:defRPr/>
              </a:pPr>
              <a:r>
                <a:rPr lang="en-US" sz="1400" kern="0">
                  <a:solidFill>
                    <a:srgbClr val="000000"/>
                  </a:solidFill>
                </a:rPr>
                <a:t>dest IP,port: A,9157</a:t>
              </a:r>
            </a:p>
          </p:txBody>
        </p:sp>
      </p:grpSp>
      <p:sp>
        <p:nvSpPr>
          <p:cNvPr id="188" name="Text Box 93"/>
          <p:cNvSpPr txBox="1">
            <a:spLocks noChangeArrowheads="1"/>
          </p:cNvSpPr>
          <p:nvPr/>
        </p:nvSpPr>
        <p:spPr bwMode="auto">
          <a:xfrm flipH="1">
            <a:off x="1612899" y="4322763"/>
            <a:ext cx="1336676" cy="53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lnSpc>
                <a:spcPct val="80000"/>
              </a:lnSpc>
              <a:spcBef>
                <a:spcPct val="0"/>
              </a:spcBef>
              <a:spcAft>
                <a:spcPct val="0"/>
              </a:spcAft>
              <a:defRPr/>
            </a:pPr>
            <a:r>
              <a:rPr lang="en-US" sz="1800" dirty="0">
                <a:solidFill>
                  <a:srgbClr val="000000"/>
                </a:solidFill>
                <a:latin typeface="Gill Sans MT" charset="0"/>
              </a:rPr>
              <a:t>host: </a:t>
            </a:r>
          </a:p>
          <a:p>
            <a:pPr algn="ctr" eaLnBrk="0" fontAlgn="base" hangingPunct="0">
              <a:lnSpc>
                <a:spcPct val="80000"/>
              </a:lnSpc>
              <a:spcBef>
                <a:spcPct val="0"/>
              </a:spcBef>
              <a:spcAft>
                <a:spcPct val="0"/>
              </a:spcAft>
              <a:defRPr/>
            </a:pPr>
            <a:r>
              <a:rPr lang="en-US" sz="1800" dirty="0">
                <a:solidFill>
                  <a:srgbClr val="000000"/>
                </a:solidFill>
                <a:latin typeface="Gill Sans MT" charset="0"/>
              </a:rPr>
              <a:t>IP address A</a:t>
            </a:r>
          </a:p>
        </p:txBody>
      </p:sp>
      <p:sp>
        <p:nvSpPr>
          <p:cNvPr id="189" name="Text Box 94"/>
          <p:cNvSpPr txBox="1">
            <a:spLocks noChangeArrowheads="1"/>
          </p:cNvSpPr>
          <p:nvPr/>
        </p:nvSpPr>
        <p:spPr bwMode="auto">
          <a:xfrm flipH="1">
            <a:off x="9136942" y="3874121"/>
            <a:ext cx="1406525" cy="53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lnSpc>
                <a:spcPct val="80000"/>
              </a:lnSpc>
              <a:spcBef>
                <a:spcPct val="0"/>
              </a:spcBef>
              <a:spcAft>
                <a:spcPct val="0"/>
              </a:spcAft>
              <a:defRPr/>
            </a:pPr>
            <a:r>
              <a:rPr lang="en-US" sz="1800" dirty="0">
                <a:solidFill>
                  <a:srgbClr val="000000"/>
                </a:solidFill>
                <a:latin typeface="Gill Sans MT" charset="0"/>
              </a:rPr>
              <a:t>host: </a:t>
            </a:r>
          </a:p>
          <a:p>
            <a:pPr algn="ctr" eaLnBrk="0" fontAlgn="base" hangingPunct="0">
              <a:lnSpc>
                <a:spcPct val="80000"/>
              </a:lnSpc>
              <a:spcBef>
                <a:spcPct val="0"/>
              </a:spcBef>
              <a:spcAft>
                <a:spcPct val="0"/>
              </a:spcAft>
              <a:defRPr/>
            </a:pPr>
            <a:r>
              <a:rPr lang="en-US" sz="1800" dirty="0">
                <a:solidFill>
                  <a:srgbClr val="000000"/>
                </a:solidFill>
                <a:latin typeface="Gill Sans MT" charset="0"/>
              </a:rPr>
              <a:t>IP address C</a:t>
            </a:r>
          </a:p>
        </p:txBody>
      </p:sp>
      <p:sp>
        <p:nvSpPr>
          <p:cNvPr id="190" name="Line 96"/>
          <p:cNvSpPr>
            <a:spLocks noChangeShapeType="1"/>
          </p:cNvSpPr>
          <p:nvPr/>
        </p:nvSpPr>
        <p:spPr bwMode="auto">
          <a:xfrm>
            <a:off x="4878388" y="3049587"/>
            <a:ext cx="2233612"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1" name="Line 97"/>
          <p:cNvSpPr>
            <a:spLocks noChangeShapeType="1"/>
          </p:cNvSpPr>
          <p:nvPr/>
        </p:nvSpPr>
        <p:spPr bwMode="auto">
          <a:xfrm>
            <a:off x="4894263" y="2747962"/>
            <a:ext cx="2233612"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2" name="Text Box 26"/>
          <p:cNvSpPr txBox="1">
            <a:spLocks noChangeArrowheads="1"/>
          </p:cNvSpPr>
          <p:nvPr/>
        </p:nvSpPr>
        <p:spPr bwMode="auto">
          <a:xfrm>
            <a:off x="5281614" y="241300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193" name="Line 99"/>
          <p:cNvSpPr>
            <a:spLocks noChangeShapeType="1"/>
          </p:cNvSpPr>
          <p:nvPr/>
        </p:nvSpPr>
        <p:spPr bwMode="auto">
          <a:xfrm>
            <a:off x="4897438" y="2425700"/>
            <a:ext cx="2233612"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4" name="Line 100"/>
          <p:cNvSpPr>
            <a:spLocks noChangeShapeType="1"/>
          </p:cNvSpPr>
          <p:nvPr/>
        </p:nvSpPr>
        <p:spPr bwMode="auto">
          <a:xfrm>
            <a:off x="4900613" y="2103437"/>
            <a:ext cx="2233612"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195" name="Group 101"/>
          <p:cNvGrpSpPr>
            <a:grpSpLocks/>
          </p:cNvGrpSpPr>
          <p:nvPr/>
        </p:nvGrpSpPr>
        <p:grpSpPr bwMode="auto">
          <a:xfrm>
            <a:off x="5076826" y="1965325"/>
            <a:ext cx="473075" cy="228600"/>
            <a:chOff x="1287" y="2524"/>
            <a:chExt cx="260" cy="100"/>
          </a:xfrm>
        </p:grpSpPr>
        <p:sp>
          <p:nvSpPr>
            <p:cNvPr id="196" name="Rectangle 102"/>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7" name="Rectangle 103"/>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8" name="Rectangle 104"/>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199" name="Rectangle 105"/>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00" name="Oval 106"/>
          <p:cNvSpPr>
            <a:spLocks noChangeArrowheads="1"/>
          </p:cNvSpPr>
          <p:nvPr/>
        </p:nvSpPr>
        <p:spPr bwMode="auto">
          <a:xfrm>
            <a:off x="6388100" y="1636712"/>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P6</a:t>
            </a:r>
          </a:p>
        </p:txBody>
      </p:sp>
      <p:sp>
        <p:nvSpPr>
          <p:cNvPr id="201" name="Oval 112"/>
          <p:cNvSpPr>
            <a:spLocks noChangeArrowheads="1"/>
          </p:cNvSpPr>
          <p:nvPr/>
        </p:nvSpPr>
        <p:spPr bwMode="auto">
          <a:xfrm>
            <a:off x="5716589" y="1635125"/>
            <a:ext cx="598487"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P5</a:t>
            </a:r>
          </a:p>
        </p:txBody>
      </p:sp>
      <p:grpSp>
        <p:nvGrpSpPr>
          <p:cNvPr id="202" name="Group 118"/>
          <p:cNvGrpSpPr>
            <a:grpSpLocks/>
          </p:cNvGrpSpPr>
          <p:nvPr/>
        </p:nvGrpSpPr>
        <p:grpSpPr bwMode="auto">
          <a:xfrm>
            <a:off x="5781676" y="1970087"/>
            <a:ext cx="473075" cy="228600"/>
            <a:chOff x="1287" y="2524"/>
            <a:chExt cx="260" cy="100"/>
          </a:xfrm>
        </p:grpSpPr>
        <p:sp>
          <p:nvSpPr>
            <p:cNvPr id="203" name="Rectangle 119"/>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04" name="Rectangle 120"/>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05" name="Rectangle 121"/>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06" name="Rectangle 122"/>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grpSp>
        <p:nvGrpSpPr>
          <p:cNvPr id="207" name="Group 123"/>
          <p:cNvGrpSpPr>
            <a:grpSpLocks/>
          </p:cNvGrpSpPr>
          <p:nvPr/>
        </p:nvGrpSpPr>
        <p:grpSpPr bwMode="auto">
          <a:xfrm>
            <a:off x="6453189" y="1974850"/>
            <a:ext cx="473075" cy="228600"/>
            <a:chOff x="1287" y="2524"/>
            <a:chExt cx="260" cy="100"/>
          </a:xfrm>
        </p:grpSpPr>
        <p:sp>
          <p:nvSpPr>
            <p:cNvPr id="208" name="Rectangle 124"/>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09" name="Rectangle 125"/>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0" name="Rectangle 126"/>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1" name="Rectangle 127"/>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12" name="Line 133"/>
          <p:cNvSpPr>
            <a:spLocks noChangeShapeType="1"/>
          </p:cNvSpPr>
          <p:nvPr/>
        </p:nvSpPr>
        <p:spPr bwMode="auto">
          <a:xfrm>
            <a:off x="7886700" y="3265487"/>
            <a:ext cx="1638300"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3" name="Line 134"/>
          <p:cNvSpPr>
            <a:spLocks noChangeShapeType="1"/>
          </p:cNvSpPr>
          <p:nvPr/>
        </p:nvSpPr>
        <p:spPr bwMode="auto">
          <a:xfrm>
            <a:off x="7877175" y="2970212"/>
            <a:ext cx="1638300"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4" name="Line 135"/>
          <p:cNvSpPr>
            <a:spLocks noChangeShapeType="1"/>
          </p:cNvSpPr>
          <p:nvPr/>
        </p:nvSpPr>
        <p:spPr bwMode="auto">
          <a:xfrm>
            <a:off x="7877175" y="2674937"/>
            <a:ext cx="1638300"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5" name="Line 136"/>
          <p:cNvSpPr>
            <a:spLocks noChangeShapeType="1"/>
          </p:cNvSpPr>
          <p:nvPr/>
        </p:nvSpPr>
        <p:spPr bwMode="auto">
          <a:xfrm>
            <a:off x="7877175" y="2370137"/>
            <a:ext cx="1638300"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216" name="Group 128"/>
          <p:cNvGrpSpPr>
            <a:grpSpLocks/>
          </p:cNvGrpSpPr>
          <p:nvPr/>
        </p:nvGrpSpPr>
        <p:grpSpPr bwMode="auto">
          <a:xfrm>
            <a:off x="8029576" y="2197100"/>
            <a:ext cx="473075" cy="228600"/>
            <a:chOff x="1287" y="2524"/>
            <a:chExt cx="260" cy="100"/>
          </a:xfrm>
        </p:grpSpPr>
        <p:sp>
          <p:nvSpPr>
            <p:cNvPr id="217" name="Rectangle 129"/>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8" name="Rectangle 130"/>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19" name="Rectangle 131"/>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20" name="Rectangle 132"/>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grpSp>
        <p:nvGrpSpPr>
          <p:cNvPr id="221" name="Group 137"/>
          <p:cNvGrpSpPr>
            <a:grpSpLocks/>
          </p:cNvGrpSpPr>
          <p:nvPr/>
        </p:nvGrpSpPr>
        <p:grpSpPr bwMode="auto">
          <a:xfrm>
            <a:off x="8824914" y="2187575"/>
            <a:ext cx="473075" cy="228600"/>
            <a:chOff x="1287" y="2524"/>
            <a:chExt cx="260" cy="100"/>
          </a:xfrm>
        </p:grpSpPr>
        <p:sp>
          <p:nvSpPr>
            <p:cNvPr id="222" name="Rectangle 138"/>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23" name="Rectangle 139"/>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24" name="Rectangle 140"/>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25" name="Rectangle 141"/>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26" name="Oval 143"/>
          <p:cNvSpPr>
            <a:spLocks noChangeArrowheads="1"/>
          </p:cNvSpPr>
          <p:nvPr/>
        </p:nvSpPr>
        <p:spPr bwMode="auto">
          <a:xfrm>
            <a:off x="8766175" y="1854200"/>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P3</a:t>
            </a:r>
          </a:p>
        </p:txBody>
      </p:sp>
      <p:sp>
        <p:nvSpPr>
          <p:cNvPr id="227" name="Freeform 144"/>
          <p:cNvSpPr>
            <a:spLocks/>
          </p:cNvSpPr>
          <p:nvPr/>
        </p:nvSpPr>
        <p:spPr bwMode="auto">
          <a:xfrm>
            <a:off x="3017839" y="2057401"/>
            <a:ext cx="2695575" cy="2695575"/>
          </a:xfrm>
          <a:custGeom>
            <a:avLst/>
            <a:gdLst>
              <a:gd name="T0" fmla="*/ 0 w 1698"/>
              <a:gd name="T1" fmla="*/ 2147483647 h 1698"/>
              <a:gd name="T2" fmla="*/ 0 w 1698"/>
              <a:gd name="T3" fmla="*/ 2147483647 h 1698"/>
              <a:gd name="T4" fmla="*/ 2147483647 w 1698"/>
              <a:gd name="T5" fmla="*/ 2147483647 h 1698"/>
              <a:gd name="T6" fmla="*/ 2147483647 w 1698"/>
              <a:gd name="T7" fmla="*/ 2147483647 h 1698"/>
              <a:gd name="T8" fmla="*/ 2147483647 w 1698"/>
              <a:gd name="T9" fmla="*/ 0 h 16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 h="1698">
                <a:moveTo>
                  <a:pt x="0" y="131"/>
                </a:moveTo>
                <a:lnTo>
                  <a:pt x="0" y="1698"/>
                </a:lnTo>
                <a:lnTo>
                  <a:pt x="1698" y="1690"/>
                </a:lnTo>
                <a:lnTo>
                  <a:pt x="1691" y="148"/>
                </a:lnTo>
                <a:lnTo>
                  <a:pt x="1443" y="0"/>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8" name="Freeform 145"/>
          <p:cNvSpPr>
            <a:spLocks/>
          </p:cNvSpPr>
          <p:nvPr/>
        </p:nvSpPr>
        <p:spPr bwMode="auto">
          <a:xfrm>
            <a:off x="6003926" y="2089151"/>
            <a:ext cx="3089275" cy="3252787"/>
          </a:xfrm>
          <a:custGeom>
            <a:avLst/>
            <a:gdLst>
              <a:gd name="T0" fmla="*/ 0 w 1946"/>
              <a:gd name="T1" fmla="*/ 0 h 1801"/>
              <a:gd name="T2" fmla="*/ 0 w 1946"/>
              <a:gd name="T3" fmla="*/ 2147483647 h 1801"/>
              <a:gd name="T4" fmla="*/ 2147483647 w 1946"/>
              <a:gd name="T5" fmla="*/ 2147483647 h 1801"/>
              <a:gd name="T6" fmla="*/ 2147483647 w 1946"/>
              <a:gd name="T7" fmla="*/ 2147483647 h 18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6" h="1801">
                <a:moveTo>
                  <a:pt x="0" y="0"/>
                </a:moveTo>
                <a:lnTo>
                  <a:pt x="0" y="1801"/>
                </a:lnTo>
                <a:lnTo>
                  <a:pt x="1946" y="1794"/>
                </a:lnTo>
                <a:lnTo>
                  <a:pt x="1925" y="132"/>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9" name="Freeform 146"/>
          <p:cNvSpPr>
            <a:spLocks/>
          </p:cNvSpPr>
          <p:nvPr/>
        </p:nvSpPr>
        <p:spPr bwMode="auto">
          <a:xfrm>
            <a:off x="6662739" y="2078037"/>
            <a:ext cx="1609725" cy="2465388"/>
          </a:xfrm>
          <a:custGeom>
            <a:avLst/>
            <a:gdLst>
              <a:gd name="T0" fmla="*/ 0 w 1014"/>
              <a:gd name="T1" fmla="*/ 0 h 1480"/>
              <a:gd name="T2" fmla="*/ 0 w 1014"/>
              <a:gd name="T3" fmla="*/ 2147483647 h 1480"/>
              <a:gd name="T4" fmla="*/ 2147483647 w 1014"/>
              <a:gd name="T5" fmla="*/ 2147483647 h 1480"/>
              <a:gd name="T6" fmla="*/ 2147483647 w 1014"/>
              <a:gd name="T7" fmla="*/ 2147483647 h 14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14" h="1480">
                <a:moveTo>
                  <a:pt x="0" y="0"/>
                </a:moveTo>
                <a:lnTo>
                  <a:pt x="0" y="1480"/>
                </a:lnTo>
                <a:lnTo>
                  <a:pt x="1014" y="1480"/>
                </a:lnTo>
                <a:lnTo>
                  <a:pt x="1014" y="146"/>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230" name="Group 147"/>
          <p:cNvGrpSpPr>
            <a:grpSpLocks/>
          </p:cNvGrpSpPr>
          <p:nvPr/>
        </p:nvGrpSpPr>
        <p:grpSpPr bwMode="auto">
          <a:xfrm>
            <a:off x="6761163" y="4302121"/>
            <a:ext cx="2089149" cy="657224"/>
            <a:chOff x="2741" y="3750"/>
            <a:chExt cx="1316" cy="414"/>
          </a:xfrm>
        </p:grpSpPr>
        <p:sp>
          <p:nvSpPr>
            <p:cNvPr id="231" name="Rectangle 148"/>
            <p:cNvSpPr>
              <a:spLocks noChangeArrowheads="1"/>
            </p:cNvSpPr>
            <p:nvPr/>
          </p:nvSpPr>
          <p:spPr bwMode="auto">
            <a:xfrm>
              <a:off x="2859" y="3750"/>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32" name="Line 149"/>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33" name="Text Box 150"/>
            <p:cNvSpPr txBox="1">
              <a:spLocks noChangeArrowheads="1"/>
            </p:cNvSpPr>
            <p:nvPr/>
          </p:nvSpPr>
          <p:spPr bwMode="auto">
            <a:xfrm>
              <a:off x="2813" y="3875"/>
              <a:ext cx="1244"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lnSpc>
                  <a:spcPct val="85000"/>
                </a:lnSpc>
                <a:spcBef>
                  <a:spcPct val="0"/>
                </a:spcBef>
                <a:spcAft>
                  <a:spcPct val="0"/>
                </a:spcAft>
                <a:defRPr/>
              </a:pPr>
              <a:r>
                <a:rPr lang="en-US" sz="1400" kern="0" dirty="0">
                  <a:solidFill>
                    <a:srgbClr val="000000"/>
                  </a:solidFill>
                </a:rPr>
                <a:t>source </a:t>
              </a:r>
              <a:r>
                <a:rPr lang="en-US" sz="1400" kern="0" dirty="0" err="1">
                  <a:solidFill>
                    <a:srgbClr val="000000"/>
                  </a:solidFill>
                </a:rPr>
                <a:t>IP,port</a:t>
              </a:r>
              <a:r>
                <a:rPr lang="en-US" sz="1400" kern="0" dirty="0">
                  <a:solidFill>
                    <a:srgbClr val="000000"/>
                  </a:solidFill>
                </a:rPr>
                <a:t>: C,5775</a:t>
              </a:r>
            </a:p>
            <a:p>
              <a:pPr eaLnBrk="0" fontAlgn="base" hangingPunct="0">
                <a:lnSpc>
                  <a:spcPct val="85000"/>
                </a:lnSpc>
                <a:spcBef>
                  <a:spcPct val="0"/>
                </a:spcBef>
                <a:spcAft>
                  <a:spcPct val="0"/>
                </a:spcAft>
                <a:defRPr/>
              </a:pPr>
              <a:r>
                <a:rPr lang="en-US" sz="1400" kern="0" dirty="0" err="1">
                  <a:solidFill>
                    <a:srgbClr val="000000"/>
                  </a:solidFill>
                </a:rPr>
                <a:t>dest</a:t>
              </a:r>
              <a:r>
                <a:rPr lang="en-US" sz="1400" kern="0" dirty="0">
                  <a:solidFill>
                    <a:srgbClr val="000000"/>
                  </a:solidFill>
                </a:rPr>
                <a:t> </a:t>
              </a:r>
              <a:r>
                <a:rPr lang="en-US" sz="1400" kern="0" dirty="0" err="1">
                  <a:solidFill>
                    <a:srgbClr val="000000"/>
                  </a:solidFill>
                </a:rPr>
                <a:t>IP,port</a:t>
              </a:r>
              <a:r>
                <a:rPr lang="en-US" sz="1400" kern="0" dirty="0">
                  <a:solidFill>
                    <a:srgbClr val="000000"/>
                  </a:solidFill>
                </a:rPr>
                <a:t>: B,80</a:t>
              </a:r>
            </a:p>
          </p:txBody>
        </p:sp>
      </p:grpSp>
      <p:grpSp>
        <p:nvGrpSpPr>
          <p:cNvPr id="234" name="Group 151"/>
          <p:cNvGrpSpPr>
            <a:grpSpLocks/>
          </p:cNvGrpSpPr>
          <p:nvPr/>
        </p:nvGrpSpPr>
        <p:grpSpPr bwMode="auto">
          <a:xfrm>
            <a:off x="6831016" y="5091109"/>
            <a:ext cx="2089151" cy="657225"/>
            <a:chOff x="2741" y="3750"/>
            <a:chExt cx="1316" cy="414"/>
          </a:xfrm>
        </p:grpSpPr>
        <p:sp>
          <p:nvSpPr>
            <p:cNvPr id="235" name="Rectangle 152"/>
            <p:cNvSpPr>
              <a:spLocks noChangeArrowheads="1"/>
            </p:cNvSpPr>
            <p:nvPr/>
          </p:nvSpPr>
          <p:spPr bwMode="auto">
            <a:xfrm>
              <a:off x="2859" y="3750"/>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36" name="Line 153"/>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37" name="Text Box 154"/>
            <p:cNvSpPr txBox="1">
              <a:spLocks noChangeArrowheads="1"/>
            </p:cNvSpPr>
            <p:nvPr/>
          </p:nvSpPr>
          <p:spPr bwMode="auto">
            <a:xfrm>
              <a:off x="2813" y="3875"/>
              <a:ext cx="1244"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lnSpc>
                  <a:spcPct val="85000"/>
                </a:lnSpc>
                <a:spcBef>
                  <a:spcPct val="0"/>
                </a:spcBef>
                <a:spcAft>
                  <a:spcPct val="0"/>
                </a:spcAft>
                <a:defRPr/>
              </a:pPr>
              <a:r>
                <a:rPr lang="en-US" sz="1400" kern="0" dirty="0">
                  <a:solidFill>
                    <a:srgbClr val="000000"/>
                  </a:solidFill>
                </a:rPr>
                <a:t>source </a:t>
              </a:r>
              <a:r>
                <a:rPr lang="en-US" sz="1400" kern="0" dirty="0" err="1">
                  <a:solidFill>
                    <a:srgbClr val="000000"/>
                  </a:solidFill>
                </a:rPr>
                <a:t>IP,port</a:t>
              </a:r>
              <a:r>
                <a:rPr lang="en-US" sz="1400" kern="0" dirty="0">
                  <a:solidFill>
                    <a:srgbClr val="000000"/>
                  </a:solidFill>
                </a:rPr>
                <a:t>: C,8585</a:t>
              </a:r>
            </a:p>
            <a:p>
              <a:pPr eaLnBrk="0" fontAlgn="base" hangingPunct="0">
                <a:lnSpc>
                  <a:spcPct val="85000"/>
                </a:lnSpc>
                <a:spcBef>
                  <a:spcPct val="0"/>
                </a:spcBef>
                <a:spcAft>
                  <a:spcPct val="0"/>
                </a:spcAft>
                <a:defRPr/>
              </a:pPr>
              <a:r>
                <a:rPr lang="en-US" sz="1400" kern="0" dirty="0" err="1">
                  <a:solidFill>
                    <a:srgbClr val="000000"/>
                  </a:solidFill>
                </a:rPr>
                <a:t>dest</a:t>
              </a:r>
              <a:r>
                <a:rPr lang="en-US" sz="1400" kern="0" dirty="0">
                  <a:solidFill>
                    <a:srgbClr val="000000"/>
                  </a:solidFill>
                </a:rPr>
                <a:t> </a:t>
              </a:r>
              <a:r>
                <a:rPr lang="en-US" sz="1400" kern="0" dirty="0" err="1">
                  <a:solidFill>
                    <a:srgbClr val="000000"/>
                  </a:solidFill>
                </a:rPr>
                <a:t>IP,port</a:t>
              </a:r>
              <a:r>
                <a:rPr lang="en-US" sz="1400" kern="0" dirty="0">
                  <a:solidFill>
                    <a:srgbClr val="000000"/>
                  </a:solidFill>
                </a:rPr>
                <a:t>: B,80</a:t>
              </a:r>
            </a:p>
          </p:txBody>
        </p:sp>
      </p:grpSp>
      <p:sp>
        <p:nvSpPr>
          <p:cNvPr id="238" name="Text Box 155"/>
          <p:cNvSpPr txBox="1">
            <a:spLocks noChangeArrowheads="1"/>
          </p:cNvSpPr>
          <p:nvPr/>
        </p:nvSpPr>
        <p:spPr bwMode="auto">
          <a:xfrm>
            <a:off x="2032000" y="5699126"/>
            <a:ext cx="4859338"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kern="0">
                <a:solidFill>
                  <a:srgbClr val="CC0000"/>
                </a:solidFill>
              </a:rPr>
              <a:t>three segments, all destined to IP address: B,</a:t>
            </a:r>
          </a:p>
          <a:p>
            <a:pPr algn="ctr" eaLnBrk="0" fontAlgn="base" hangingPunct="0">
              <a:spcBef>
                <a:spcPct val="0"/>
              </a:spcBef>
              <a:spcAft>
                <a:spcPct val="0"/>
              </a:spcAft>
              <a:defRPr/>
            </a:pPr>
            <a:r>
              <a:rPr lang="en-US" kern="0">
                <a:solidFill>
                  <a:srgbClr val="CC0000"/>
                </a:solidFill>
              </a:rPr>
              <a:t> dest port: 80 are demultiplexed to </a:t>
            </a:r>
            <a:r>
              <a:rPr lang="en-US" i="1" kern="0">
                <a:solidFill>
                  <a:srgbClr val="CC0000"/>
                </a:solidFill>
              </a:rPr>
              <a:t>different </a:t>
            </a:r>
            <a:r>
              <a:rPr lang="en-US" kern="0">
                <a:solidFill>
                  <a:srgbClr val="CC0000"/>
                </a:solidFill>
              </a:rPr>
              <a:t>sockets</a:t>
            </a:r>
          </a:p>
        </p:txBody>
      </p:sp>
      <p:sp>
        <p:nvSpPr>
          <p:cNvPr id="239" name="Line 156"/>
          <p:cNvSpPr>
            <a:spLocks noChangeShapeType="1"/>
          </p:cNvSpPr>
          <p:nvPr/>
        </p:nvSpPr>
        <p:spPr bwMode="auto">
          <a:xfrm>
            <a:off x="5026025" y="5387975"/>
            <a:ext cx="285750"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240" name="Line 157"/>
          <p:cNvSpPr>
            <a:spLocks noChangeShapeType="1"/>
          </p:cNvSpPr>
          <p:nvPr/>
        </p:nvSpPr>
        <p:spPr bwMode="auto">
          <a:xfrm>
            <a:off x="8094663" y="4910137"/>
            <a:ext cx="285750"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241" name="Line 158"/>
          <p:cNvSpPr>
            <a:spLocks noChangeShapeType="1"/>
          </p:cNvSpPr>
          <p:nvPr/>
        </p:nvSpPr>
        <p:spPr bwMode="auto">
          <a:xfrm>
            <a:off x="8170863" y="5703887"/>
            <a:ext cx="285750"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242" name="Text Box 160"/>
          <p:cNvSpPr txBox="1">
            <a:spLocks noChangeArrowheads="1"/>
          </p:cNvSpPr>
          <p:nvPr/>
        </p:nvSpPr>
        <p:spPr bwMode="auto">
          <a:xfrm flipH="1">
            <a:off x="4252913" y="3465451"/>
            <a:ext cx="1365250" cy="53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lnSpc>
                <a:spcPct val="80000"/>
              </a:lnSpc>
              <a:spcBef>
                <a:spcPct val="0"/>
              </a:spcBef>
              <a:spcAft>
                <a:spcPct val="0"/>
              </a:spcAft>
              <a:defRPr/>
            </a:pPr>
            <a:r>
              <a:rPr lang="en-US" sz="1800" dirty="0">
                <a:solidFill>
                  <a:srgbClr val="000000"/>
                </a:solidFill>
                <a:latin typeface="Gill Sans MT" charset="0"/>
              </a:rPr>
              <a:t>server: </a:t>
            </a:r>
          </a:p>
          <a:p>
            <a:pPr algn="ctr" eaLnBrk="0" fontAlgn="base" hangingPunct="0">
              <a:lnSpc>
                <a:spcPct val="80000"/>
              </a:lnSpc>
              <a:spcBef>
                <a:spcPct val="0"/>
              </a:spcBef>
              <a:spcAft>
                <a:spcPct val="0"/>
              </a:spcAft>
              <a:defRPr/>
            </a:pPr>
            <a:r>
              <a:rPr lang="en-US" sz="1800" dirty="0">
                <a:solidFill>
                  <a:srgbClr val="000000"/>
                </a:solidFill>
                <a:latin typeface="Gill Sans MT" charset="0"/>
              </a:rPr>
              <a:t>IP address B</a:t>
            </a:r>
          </a:p>
        </p:txBody>
      </p:sp>
      <p:grpSp>
        <p:nvGrpSpPr>
          <p:cNvPr id="243" name="Group 161"/>
          <p:cNvGrpSpPr>
            <a:grpSpLocks/>
          </p:cNvGrpSpPr>
          <p:nvPr/>
        </p:nvGrpSpPr>
        <p:grpSpPr bwMode="auto">
          <a:xfrm>
            <a:off x="4344989" y="2809875"/>
            <a:ext cx="358775" cy="704850"/>
            <a:chOff x="4140" y="429"/>
            <a:chExt cx="1425" cy="2396"/>
          </a:xfrm>
        </p:grpSpPr>
        <p:sp>
          <p:nvSpPr>
            <p:cNvPr id="244" name="Freeform 162"/>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5" name="Rectangle 163"/>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46" name="Freeform 164"/>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7" name="Freeform 165"/>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8" name="Rectangle 166"/>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249" name="Group 167"/>
            <p:cNvGrpSpPr>
              <a:grpSpLocks/>
            </p:cNvGrpSpPr>
            <p:nvPr/>
          </p:nvGrpSpPr>
          <p:grpSpPr bwMode="auto">
            <a:xfrm>
              <a:off x="4749" y="668"/>
              <a:ext cx="581" cy="145"/>
              <a:chOff x="614" y="2568"/>
              <a:chExt cx="725" cy="139"/>
            </a:xfrm>
          </p:grpSpPr>
          <p:sp>
            <p:nvSpPr>
              <p:cNvPr id="274" name="AutoShape 168"/>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75" name="AutoShape 169"/>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50" name="Rectangle 170"/>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251" name="Group 171"/>
            <p:cNvGrpSpPr>
              <a:grpSpLocks/>
            </p:cNvGrpSpPr>
            <p:nvPr/>
          </p:nvGrpSpPr>
          <p:grpSpPr bwMode="auto">
            <a:xfrm>
              <a:off x="4747" y="994"/>
              <a:ext cx="581" cy="134"/>
              <a:chOff x="614" y="2568"/>
              <a:chExt cx="725" cy="139"/>
            </a:xfrm>
          </p:grpSpPr>
          <p:sp>
            <p:nvSpPr>
              <p:cNvPr id="272" name="AutoShape 172"/>
              <p:cNvSpPr>
                <a:spLocks noChangeArrowheads="1"/>
              </p:cNvSpPr>
              <p:nvPr/>
            </p:nvSpPr>
            <p:spPr bwMode="auto">
              <a:xfrm>
                <a:off x="612" y="2570"/>
                <a:ext cx="724" cy="157"/>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73" name="AutoShape 173"/>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52" name="Rectangle 174"/>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53" name="Rectangle 175"/>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254" name="Group 176"/>
            <p:cNvGrpSpPr>
              <a:grpSpLocks/>
            </p:cNvGrpSpPr>
            <p:nvPr/>
          </p:nvGrpSpPr>
          <p:grpSpPr bwMode="auto">
            <a:xfrm>
              <a:off x="4735" y="1627"/>
              <a:ext cx="582" cy="151"/>
              <a:chOff x="614" y="2568"/>
              <a:chExt cx="725" cy="139"/>
            </a:xfrm>
          </p:grpSpPr>
          <p:sp>
            <p:nvSpPr>
              <p:cNvPr id="270" name="AutoShape 177"/>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71" name="AutoShape 178"/>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55" name="Freeform 179"/>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256" name="Group 180"/>
            <p:cNvGrpSpPr>
              <a:grpSpLocks/>
            </p:cNvGrpSpPr>
            <p:nvPr/>
          </p:nvGrpSpPr>
          <p:grpSpPr bwMode="auto">
            <a:xfrm>
              <a:off x="4739" y="1327"/>
              <a:ext cx="582" cy="139"/>
              <a:chOff x="614" y="2568"/>
              <a:chExt cx="725" cy="139"/>
            </a:xfrm>
          </p:grpSpPr>
          <p:sp>
            <p:nvSpPr>
              <p:cNvPr id="268" name="AutoShape 181"/>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9" name="AutoShape 182"/>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257" name="Rectangle 183"/>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58" name="Freeform 184"/>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9" name="Freeform 185"/>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60" name="Oval 186"/>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1" name="Freeform 187"/>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62" name="AutoShape 188"/>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3" name="AutoShape 189"/>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4" name="Oval 190"/>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5" name="Oval 191"/>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defRPr/>
              </a:pPr>
              <a:endParaRPr lang="en-US" kern="0">
                <a:solidFill>
                  <a:srgbClr val="FF0000"/>
                </a:solidFill>
                <a:latin typeface="Arial" charset="0"/>
                <a:ea typeface="ＭＳ Ｐゴシック" charset="0"/>
                <a:cs typeface="Arial" charset="0"/>
              </a:endParaRPr>
            </a:p>
          </p:txBody>
        </p:sp>
        <p:sp>
          <p:nvSpPr>
            <p:cNvPr id="266" name="Oval 192"/>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267" name="Rectangle 193"/>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grpSp>
        <p:nvGrpSpPr>
          <p:cNvPr id="276" name="Group 194"/>
          <p:cNvGrpSpPr>
            <a:grpSpLocks/>
          </p:cNvGrpSpPr>
          <p:nvPr/>
        </p:nvGrpSpPr>
        <p:grpSpPr bwMode="auto">
          <a:xfrm>
            <a:off x="1479550" y="3230563"/>
            <a:ext cx="711200" cy="669925"/>
            <a:chOff x="-44" y="1473"/>
            <a:chExt cx="981" cy="1105"/>
          </a:xfrm>
        </p:grpSpPr>
        <p:pic>
          <p:nvPicPr>
            <p:cNvPr id="277" name="Picture 195"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8" name="Freeform 196"/>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grpSp>
        <p:nvGrpSpPr>
          <p:cNvPr id="279" name="Group 197"/>
          <p:cNvGrpSpPr>
            <a:grpSpLocks/>
          </p:cNvGrpSpPr>
          <p:nvPr/>
        </p:nvGrpSpPr>
        <p:grpSpPr bwMode="auto">
          <a:xfrm flipH="1">
            <a:off x="9782175" y="3146426"/>
            <a:ext cx="711200" cy="669925"/>
            <a:chOff x="-44" y="1473"/>
            <a:chExt cx="981" cy="1105"/>
          </a:xfrm>
        </p:grpSpPr>
        <p:pic>
          <p:nvPicPr>
            <p:cNvPr id="280" name="Picture 198"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1" name="Freeform 199"/>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Tree>
    <p:extLst>
      <p:ext uri="{BB962C8B-B14F-4D97-AF65-F5344CB8AC3E}">
        <p14:creationId xmlns:p14="http://schemas.microsoft.com/office/powerpoint/2010/main" val="1381022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7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7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7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7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7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7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7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7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8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8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9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91"/>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92"/>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93"/>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94"/>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195"/>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00"/>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0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202"/>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20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12"/>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213"/>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214"/>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15"/>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216"/>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221"/>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226"/>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242"/>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243"/>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276"/>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279"/>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227"/>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nodeType="clickEffect">
                                  <p:stCondLst>
                                    <p:cond delay="0"/>
                                  </p:stCondLst>
                                  <p:childTnLst>
                                    <p:set>
                                      <p:cBhvr>
                                        <p:cTn id="120" dur="1" fill="hold">
                                          <p:stCondLst>
                                            <p:cond delay="0"/>
                                          </p:stCondLst>
                                        </p:cTn>
                                        <p:tgtEl>
                                          <p:spTgt spid="184"/>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180"/>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239"/>
                                        </p:tgtEl>
                                        <p:attrNameLst>
                                          <p:attrName>style.visibility</p:attrName>
                                        </p:attrNameLst>
                                      </p:cBhvr>
                                      <p:to>
                                        <p:strVal val="visible"/>
                                      </p:to>
                                    </p:set>
                                  </p:childTnLst>
                                </p:cTn>
                              </p:par>
                            </p:childTnLst>
                          </p:cTn>
                        </p:par>
                      </p:childTnLst>
                    </p:cTn>
                  </p:par>
                  <p:par>
                    <p:cTn id="127" fill="hold">
                      <p:stCondLst>
                        <p:cond delay="indefinite"/>
                      </p:stCondLst>
                      <p:childTnLst>
                        <p:par>
                          <p:cTn id="128" fill="hold">
                            <p:stCondLst>
                              <p:cond delay="0"/>
                            </p:stCondLst>
                            <p:childTnLst>
                              <p:par>
                                <p:cTn id="129" presetID="1" presetClass="entr" presetSubtype="0" fill="hold" grpId="0" nodeType="clickEffect">
                                  <p:stCondLst>
                                    <p:cond delay="0"/>
                                  </p:stCondLst>
                                  <p:childTnLst>
                                    <p:set>
                                      <p:cBhvr>
                                        <p:cTn id="130" dur="1" fill="hold">
                                          <p:stCondLst>
                                            <p:cond delay="0"/>
                                          </p:stCondLst>
                                        </p:cTn>
                                        <p:tgtEl>
                                          <p:spTgt spid="229"/>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ntr" presetSubtype="0" fill="hold" nodeType="clickEffect">
                                  <p:stCondLst>
                                    <p:cond delay="0"/>
                                  </p:stCondLst>
                                  <p:childTnLst>
                                    <p:set>
                                      <p:cBhvr>
                                        <p:cTn id="134" dur="1" fill="hold">
                                          <p:stCondLst>
                                            <p:cond delay="0"/>
                                          </p:stCondLst>
                                        </p:cTn>
                                        <p:tgtEl>
                                          <p:spTgt spid="230"/>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240"/>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ntr" presetSubtype="0" fill="hold" grpId="0" nodeType="clickEffect">
                                  <p:stCondLst>
                                    <p:cond delay="0"/>
                                  </p:stCondLst>
                                  <p:childTnLst>
                                    <p:set>
                                      <p:cBhvr>
                                        <p:cTn id="140" dur="1" fill="hold">
                                          <p:stCondLst>
                                            <p:cond delay="0"/>
                                          </p:stCondLst>
                                        </p:cTn>
                                        <p:tgtEl>
                                          <p:spTgt spid="228"/>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ntr" presetSubtype="0" fill="hold" nodeType="clickEffect">
                                  <p:stCondLst>
                                    <p:cond delay="0"/>
                                  </p:stCondLst>
                                  <p:childTnLst>
                                    <p:set>
                                      <p:cBhvr>
                                        <p:cTn id="144" dur="1" fill="hold">
                                          <p:stCondLst>
                                            <p:cond delay="0"/>
                                          </p:stCondLst>
                                        </p:cTn>
                                        <p:tgtEl>
                                          <p:spTgt spid="234"/>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241"/>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9" presetClass="entr" presetSubtype="0" fill="hold" grpId="0" nodeType="clickEffect">
                                  <p:stCondLst>
                                    <p:cond delay="0"/>
                                  </p:stCondLst>
                                  <p:childTnLst>
                                    <p:set>
                                      <p:cBhvr>
                                        <p:cTn id="150" dur="1" fill="hold">
                                          <p:stCondLst>
                                            <p:cond delay="0"/>
                                          </p:stCondLst>
                                        </p:cTn>
                                        <p:tgtEl>
                                          <p:spTgt spid="238"/>
                                        </p:tgtEl>
                                        <p:attrNameLst>
                                          <p:attrName>style.visibility</p:attrName>
                                        </p:attrNameLst>
                                      </p:cBhvr>
                                      <p:to>
                                        <p:strVal val="visible"/>
                                      </p:to>
                                    </p:set>
                                    <p:animEffect transition="in" filter="dissolve">
                                      <p:cBhvr>
                                        <p:cTn id="151" dur="500"/>
                                        <p:tgtEl>
                                          <p:spTgt spid="238"/>
                                        </p:tgtEl>
                                      </p:cBhvr>
                                    </p:animEffect>
                                  </p:childTnLst>
                                </p:cTn>
                              </p:par>
                              <p:par>
                                <p:cTn id="152" presetID="9" presetClass="entr" presetSubtype="0" fill="hold" nodeType="withEffect">
                                  <p:stCondLst>
                                    <p:cond delay="0"/>
                                  </p:stCondLst>
                                  <p:childTnLst>
                                    <p:set>
                                      <p:cBhvr>
                                        <p:cTn id="153" dur="1" fill="hold">
                                          <p:stCondLst>
                                            <p:cond delay="0"/>
                                          </p:stCondLst>
                                        </p:cTn>
                                        <p:tgtEl>
                                          <p:spTgt spid="239"/>
                                        </p:tgtEl>
                                        <p:attrNameLst>
                                          <p:attrName>style.visibility</p:attrName>
                                        </p:attrNameLst>
                                      </p:cBhvr>
                                      <p:to>
                                        <p:strVal val="visible"/>
                                      </p:to>
                                    </p:set>
                                    <p:animEffect transition="in" filter="dissolve">
                                      <p:cBhvr>
                                        <p:cTn id="154" dur="500"/>
                                        <p:tgtEl>
                                          <p:spTgt spid="239"/>
                                        </p:tgtEl>
                                      </p:cBhvr>
                                    </p:animEffect>
                                  </p:childTnLst>
                                </p:cTn>
                              </p:par>
                              <p:par>
                                <p:cTn id="155" presetID="9" presetClass="entr" presetSubtype="0" fill="hold" nodeType="withEffect">
                                  <p:stCondLst>
                                    <p:cond delay="0"/>
                                  </p:stCondLst>
                                  <p:childTnLst>
                                    <p:set>
                                      <p:cBhvr>
                                        <p:cTn id="156" dur="1" fill="hold">
                                          <p:stCondLst>
                                            <p:cond delay="0"/>
                                          </p:stCondLst>
                                        </p:cTn>
                                        <p:tgtEl>
                                          <p:spTgt spid="240"/>
                                        </p:tgtEl>
                                        <p:attrNameLst>
                                          <p:attrName>style.visibility</p:attrName>
                                        </p:attrNameLst>
                                      </p:cBhvr>
                                      <p:to>
                                        <p:strVal val="visible"/>
                                      </p:to>
                                    </p:set>
                                    <p:animEffect transition="in" filter="dissolve">
                                      <p:cBhvr>
                                        <p:cTn id="157" dur="500"/>
                                        <p:tgtEl>
                                          <p:spTgt spid="240"/>
                                        </p:tgtEl>
                                      </p:cBhvr>
                                    </p:animEffect>
                                  </p:childTnLst>
                                </p:cTn>
                              </p:par>
                              <p:par>
                                <p:cTn id="158" presetID="9" presetClass="entr" presetSubtype="0" fill="hold" nodeType="withEffect">
                                  <p:stCondLst>
                                    <p:cond delay="0"/>
                                  </p:stCondLst>
                                  <p:childTnLst>
                                    <p:set>
                                      <p:cBhvr>
                                        <p:cTn id="159" dur="1" fill="hold">
                                          <p:stCondLst>
                                            <p:cond delay="0"/>
                                          </p:stCondLst>
                                        </p:cTn>
                                        <p:tgtEl>
                                          <p:spTgt spid="241"/>
                                        </p:tgtEl>
                                        <p:attrNameLst>
                                          <p:attrName>style.visibility</p:attrName>
                                        </p:attrNameLst>
                                      </p:cBhvr>
                                      <p:to>
                                        <p:strVal val="visible"/>
                                      </p:to>
                                    </p:set>
                                    <p:animEffect transition="in" filter="dissolve">
                                      <p:cBhvr>
                                        <p:cTn id="160" dur="5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146" grpId="0" animBg="1"/>
      <p:bldP spid="147" grpId="0" animBg="1"/>
      <p:bldP spid="148" grpId="0" animBg="1"/>
      <p:bldP spid="149" grpId="0" animBg="1"/>
      <p:bldP spid="150" grpId="0"/>
      <p:bldP spid="151" grpId="0" animBg="1"/>
      <p:bldP spid="152" grpId="0" animBg="1"/>
      <p:bldP spid="153" grpId="0" animBg="1"/>
      <p:bldP spid="154" grpId="0"/>
      <p:bldP spid="155" grpId="0"/>
      <p:bldP spid="156" grpId="0"/>
      <p:bldP spid="157" grpId="0"/>
      <p:bldP spid="158" grpId="0" animBg="1"/>
      <p:bldP spid="164" grpId="0" animBg="1"/>
      <p:bldP spid="165" grpId="0" animBg="1"/>
      <p:bldP spid="166" grpId="0"/>
      <p:bldP spid="167" grpId="0"/>
      <p:bldP spid="168" grpId="0"/>
      <p:bldP spid="169" grpId="0"/>
      <p:bldP spid="170" grpId="0" animBg="1"/>
      <p:bldP spid="171" grpId="0" animBg="1"/>
      <p:bldP spid="172" grpId="0" animBg="1"/>
      <p:bldP spid="173" grpId="0"/>
      <p:bldP spid="174" grpId="0"/>
      <p:bldP spid="175" grpId="0"/>
      <p:bldP spid="176" grpId="0"/>
      <p:bldP spid="177" grpId="0"/>
      <p:bldP spid="178" grpId="0" animBg="1"/>
      <p:bldP spid="179" grpId="0" animBg="1"/>
      <p:bldP spid="188" grpId="0"/>
      <p:bldP spid="189" grpId="0"/>
      <p:bldP spid="190" grpId="0" animBg="1"/>
      <p:bldP spid="191" grpId="0" animBg="1"/>
      <p:bldP spid="192" grpId="0"/>
      <p:bldP spid="193" grpId="0" animBg="1"/>
      <p:bldP spid="194" grpId="0" animBg="1"/>
      <p:bldP spid="200" grpId="0" animBg="1"/>
      <p:bldP spid="201" grpId="0" animBg="1"/>
      <p:bldP spid="212" grpId="0" animBg="1"/>
      <p:bldP spid="213" grpId="0" animBg="1"/>
      <p:bldP spid="214" grpId="0" animBg="1"/>
      <p:bldP spid="215" grpId="0" animBg="1"/>
      <p:bldP spid="226" grpId="0" animBg="1"/>
      <p:bldP spid="227" grpId="0" animBg="1"/>
      <p:bldP spid="228" grpId="0" animBg="1"/>
      <p:bldP spid="229" grpId="0" animBg="1"/>
      <p:bldP spid="238" grpId="0"/>
      <p:bldP spid="239" grpId="0" animBg="1"/>
      <p:bldP spid="240" grpId="0" animBg="1"/>
      <p:bldP spid="241" grpId="0" animBg="1"/>
      <p:bldP spid="24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Connectionless Transport - UDP</a:t>
            </a:r>
            <a:endParaRPr lang="en-US" dirty="0"/>
          </a:p>
        </p:txBody>
      </p:sp>
      <p:sp>
        <p:nvSpPr>
          <p:cNvPr id="3" name="Content Placeholder 2"/>
          <p:cNvSpPr>
            <a:spLocks noGrp="1"/>
          </p:cNvSpPr>
          <p:nvPr>
            <p:ph idx="1"/>
          </p:nvPr>
        </p:nvSpPr>
        <p:spPr/>
        <p:txBody>
          <a:bodyPr/>
          <a:lstStyle/>
          <a:p>
            <a:pPr algn="just"/>
            <a:r>
              <a:rPr lang="en-US" dirty="0">
                <a:solidFill>
                  <a:schemeClr val="accent6"/>
                </a:solidFill>
              </a:rPr>
              <a:t>User Datagram Protocol </a:t>
            </a:r>
            <a:r>
              <a:rPr lang="en-US" dirty="0"/>
              <a:t>– Transport layer protocol.</a:t>
            </a:r>
          </a:p>
          <a:p>
            <a:pPr algn="just"/>
            <a:r>
              <a:rPr lang="en-US" dirty="0"/>
              <a:t>It takes message from application process, attach </a:t>
            </a:r>
            <a:r>
              <a:rPr lang="en-US" dirty="0">
                <a:solidFill>
                  <a:schemeClr val="accent6"/>
                </a:solidFill>
              </a:rPr>
              <a:t>source &amp; destination port# </a:t>
            </a:r>
            <a:r>
              <a:rPr lang="en-US" dirty="0"/>
              <a:t>for </a:t>
            </a:r>
            <a:r>
              <a:rPr lang="en-US" dirty="0">
                <a:solidFill>
                  <a:schemeClr val="accent6"/>
                </a:solidFill>
              </a:rPr>
              <a:t>Multiplexing/Demultiplexing </a:t>
            </a:r>
            <a:r>
              <a:rPr lang="en-US" dirty="0"/>
              <a:t>then pass to network layer.</a:t>
            </a:r>
          </a:p>
          <a:p>
            <a:pPr algn="just"/>
            <a:r>
              <a:rPr lang="en-US" dirty="0"/>
              <a:t>Making best effort to deliver the segment.</a:t>
            </a:r>
          </a:p>
          <a:p>
            <a:pPr algn="just"/>
            <a:r>
              <a:rPr lang="en-US" dirty="0">
                <a:solidFill>
                  <a:schemeClr val="accent6"/>
                </a:solidFill>
              </a:rPr>
              <a:t>No handshaking </a:t>
            </a:r>
            <a:r>
              <a:rPr lang="en-US" dirty="0"/>
              <a:t>between sender and receiver in transport layer.</a:t>
            </a:r>
          </a:p>
          <a:p>
            <a:pPr algn="just"/>
            <a:r>
              <a:rPr lang="en-US" dirty="0"/>
              <a:t>So, that UDP is connectionless protocol. E.g. DNS, SNMP, RIP</a:t>
            </a:r>
          </a:p>
          <a:p>
            <a:pPr algn="just"/>
            <a:r>
              <a:rPr lang="en-US" dirty="0"/>
              <a:t>UDP used in </a:t>
            </a:r>
            <a:r>
              <a:rPr lang="en-US" dirty="0">
                <a:solidFill>
                  <a:schemeClr val="accent6"/>
                </a:solidFill>
              </a:rPr>
              <a:t>streaming multimedia </a:t>
            </a:r>
            <a:r>
              <a:rPr lang="en-US" dirty="0"/>
              <a:t>apps (loss tolerant, rate sensitive).</a:t>
            </a:r>
          </a:p>
          <a:p>
            <a:pPr algn="just"/>
            <a:endParaRPr lang="en-US" dirty="0"/>
          </a:p>
          <a:p>
            <a:pPr algn="just"/>
            <a:endParaRPr lang="en-US"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l="4445" t="3125" r="4445" b="6250"/>
          <a:stretch/>
        </p:blipFill>
        <p:spPr>
          <a:xfrm>
            <a:off x="3377979" y="4268954"/>
            <a:ext cx="5436042" cy="1922526"/>
          </a:xfrm>
          <a:prstGeom prst="rect">
            <a:avLst/>
          </a:prstGeom>
        </p:spPr>
      </p:pic>
    </p:spTree>
    <p:extLst>
      <p:ext uri="{BB962C8B-B14F-4D97-AF65-F5344CB8AC3E}">
        <p14:creationId xmlns:p14="http://schemas.microsoft.com/office/powerpoint/2010/main" val="143882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UDP Segment - Header</a:t>
            </a:r>
          </a:p>
        </p:txBody>
      </p:sp>
      <p:sp>
        <p:nvSpPr>
          <p:cNvPr id="6" name="Content Placeholder 5">
            <a:extLst>
              <a:ext uri="{FF2B5EF4-FFF2-40B4-BE49-F238E27FC236}">
                <a16:creationId xmlns:a16="http://schemas.microsoft.com/office/drawing/2014/main" xmlns="" id="{A85EC66A-C0F5-7F4C-8B8C-0F71CBE104D2}"/>
              </a:ext>
            </a:extLst>
          </p:cNvPr>
          <p:cNvSpPr>
            <a:spLocks noGrp="1"/>
          </p:cNvSpPr>
          <p:nvPr>
            <p:ph idx="1"/>
          </p:nvPr>
        </p:nvSpPr>
        <p:spPr/>
        <p:txBody>
          <a:bodyPr/>
          <a:lstStyle/>
          <a:p>
            <a:endParaRPr lang="en-US" dirty="0"/>
          </a:p>
        </p:txBody>
      </p:sp>
      <p:sp>
        <p:nvSpPr>
          <p:cNvPr id="56" name="Rectangle 7"/>
          <p:cNvSpPr>
            <a:spLocks noChangeArrowheads="1"/>
          </p:cNvSpPr>
          <p:nvPr/>
        </p:nvSpPr>
        <p:spPr bwMode="auto">
          <a:xfrm>
            <a:off x="2238376" y="1852613"/>
            <a:ext cx="3324225" cy="3200400"/>
          </a:xfrm>
          <a:prstGeom prst="rect">
            <a:avLst/>
          </a:prstGeom>
          <a:solidFill>
            <a:srgbClr val="000099"/>
          </a:solidFill>
          <a:ln>
            <a:noFill/>
          </a:ln>
          <a:effectLst/>
          <a:extLs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ea typeface="ＭＳ Ｐゴシック" charset="0"/>
            </a:endParaRPr>
          </a:p>
        </p:txBody>
      </p:sp>
      <p:sp>
        <p:nvSpPr>
          <p:cNvPr id="57" name="Rectangle 8"/>
          <p:cNvSpPr>
            <a:spLocks noChangeArrowheads="1"/>
          </p:cNvSpPr>
          <p:nvPr/>
        </p:nvSpPr>
        <p:spPr bwMode="auto">
          <a:xfrm>
            <a:off x="2162176" y="1947863"/>
            <a:ext cx="3324225" cy="3200400"/>
          </a:xfrm>
          <a:prstGeom prst="rect">
            <a:avLst/>
          </a:prstGeom>
          <a:solidFill>
            <a:srgbClr val="FFFFFF"/>
          </a:solidFill>
          <a:ln w="19050">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2400" kern="0">
              <a:solidFill>
                <a:srgbClr val="000000"/>
              </a:solidFill>
              <a:ea typeface="ＭＳ Ｐゴシック" charset="0"/>
            </a:endParaRPr>
          </a:p>
        </p:txBody>
      </p:sp>
      <p:sp>
        <p:nvSpPr>
          <p:cNvPr id="58" name="Text Box 9"/>
          <p:cNvSpPr txBox="1">
            <a:spLocks noChangeArrowheads="1"/>
          </p:cNvSpPr>
          <p:nvPr/>
        </p:nvSpPr>
        <p:spPr bwMode="auto">
          <a:xfrm>
            <a:off x="2267005" y="1960563"/>
            <a:ext cx="1433405"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000000"/>
                </a:solidFill>
                <a:latin typeface="+mn-lt"/>
              </a:rPr>
              <a:t>source port #</a:t>
            </a:r>
            <a:endParaRPr lang="en-US" sz="2400" kern="0">
              <a:solidFill>
                <a:srgbClr val="000000"/>
              </a:solidFill>
              <a:latin typeface="+mn-lt"/>
            </a:endParaRPr>
          </a:p>
        </p:txBody>
      </p:sp>
      <p:sp>
        <p:nvSpPr>
          <p:cNvPr id="59" name="Text Box 10"/>
          <p:cNvSpPr txBox="1">
            <a:spLocks noChangeArrowheads="1"/>
          </p:cNvSpPr>
          <p:nvPr/>
        </p:nvSpPr>
        <p:spPr bwMode="auto">
          <a:xfrm>
            <a:off x="4046875" y="1960563"/>
            <a:ext cx="1210588"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000000"/>
                </a:solidFill>
                <a:latin typeface="+mn-lt"/>
              </a:rPr>
              <a:t>dest port #</a:t>
            </a:r>
          </a:p>
        </p:txBody>
      </p:sp>
      <p:sp>
        <p:nvSpPr>
          <p:cNvPr id="60" name="Line 11"/>
          <p:cNvSpPr>
            <a:spLocks noChangeShapeType="1"/>
          </p:cNvSpPr>
          <p:nvPr/>
        </p:nvSpPr>
        <p:spPr bwMode="auto">
          <a:xfrm flipV="1">
            <a:off x="2152650" y="2347913"/>
            <a:ext cx="3328988"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1" name="Line 12"/>
          <p:cNvSpPr>
            <a:spLocks noChangeShapeType="1"/>
          </p:cNvSpPr>
          <p:nvPr/>
        </p:nvSpPr>
        <p:spPr bwMode="auto">
          <a:xfrm flipV="1">
            <a:off x="2143126" y="2747963"/>
            <a:ext cx="3324225"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2" name="Line 13"/>
          <p:cNvSpPr>
            <a:spLocks noChangeShapeType="1"/>
          </p:cNvSpPr>
          <p:nvPr/>
        </p:nvSpPr>
        <p:spPr bwMode="auto">
          <a:xfrm flipV="1">
            <a:off x="3800475" y="1947864"/>
            <a:ext cx="0" cy="395287"/>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3" name="Text Box 14"/>
          <p:cNvSpPr txBox="1">
            <a:spLocks noChangeArrowheads="1"/>
          </p:cNvSpPr>
          <p:nvPr/>
        </p:nvSpPr>
        <p:spPr bwMode="auto">
          <a:xfrm>
            <a:off x="3334876" y="1482725"/>
            <a:ext cx="883575"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000" kern="0">
                <a:solidFill>
                  <a:srgbClr val="000000"/>
                </a:solidFill>
                <a:latin typeface="+mn-lt"/>
              </a:rPr>
              <a:t>32 bits</a:t>
            </a:r>
          </a:p>
        </p:txBody>
      </p:sp>
      <p:sp>
        <p:nvSpPr>
          <p:cNvPr id="64" name="Line 15"/>
          <p:cNvSpPr>
            <a:spLocks noChangeShapeType="1"/>
          </p:cNvSpPr>
          <p:nvPr/>
        </p:nvSpPr>
        <p:spPr bwMode="auto">
          <a:xfrm>
            <a:off x="4257675" y="1714501"/>
            <a:ext cx="1200150" cy="4763"/>
          </a:xfrm>
          <a:prstGeom prst="line">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5" name="Line 16"/>
          <p:cNvSpPr>
            <a:spLocks noChangeShapeType="1"/>
          </p:cNvSpPr>
          <p:nvPr/>
        </p:nvSpPr>
        <p:spPr bwMode="auto">
          <a:xfrm rot="10800000">
            <a:off x="2147888" y="1724025"/>
            <a:ext cx="1128712" cy="0"/>
          </a:xfrm>
          <a:prstGeom prst="line">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6" name="Text Box 17"/>
          <p:cNvSpPr txBox="1">
            <a:spLocks noChangeArrowheads="1"/>
          </p:cNvSpPr>
          <p:nvPr/>
        </p:nvSpPr>
        <p:spPr bwMode="auto">
          <a:xfrm>
            <a:off x="3045484" y="3306764"/>
            <a:ext cx="1308370" cy="10156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000" kern="0">
                <a:solidFill>
                  <a:srgbClr val="000000"/>
                </a:solidFill>
                <a:latin typeface="+mn-lt"/>
              </a:rPr>
              <a:t>application</a:t>
            </a:r>
          </a:p>
          <a:p>
            <a:pPr algn="ctr" eaLnBrk="0" fontAlgn="base" hangingPunct="0">
              <a:spcBef>
                <a:spcPct val="0"/>
              </a:spcBef>
              <a:spcAft>
                <a:spcPct val="0"/>
              </a:spcAft>
              <a:defRPr/>
            </a:pPr>
            <a:r>
              <a:rPr lang="en-US" sz="2000" kern="0">
                <a:solidFill>
                  <a:srgbClr val="000000"/>
                </a:solidFill>
                <a:latin typeface="+mn-lt"/>
              </a:rPr>
              <a:t>data </a:t>
            </a:r>
          </a:p>
          <a:p>
            <a:pPr algn="ctr" eaLnBrk="0" fontAlgn="base" hangingPunct="0">
              <a:spcBef>
                <a:spcPct val="0"/>
              </a:spcBef>
              <a:spcAft>
                <a:spcPct val="0"/>
              </a:spcAft>
              <a:defRPr/>
            </a:pPr>
            <a:r>
              <a:rPr lang="en-US" sz="2000" kern="0">
                <a:solidFill>
                  <a:srgbClr val="000000"/>
                </a:solidFill>
                <a:latin typeface="+mn-lt"/>
              </a:rPr>
              <a:t>(payload)</a:t>
            </a:r>
            <a:endParaRPr lang="en-US" sz="2400" kern="0">
              <a:solidFill>
                <a:srgbClr val="000000"/>
              </a:solidFill>
              <a:latin typeface="+mn-lt"/>
            </a:endParaRPr>
          </a:p>
        </p:txBody>
      </p:sp>
      <p:sp>
        <p:nvSpPr>
          <p:cNvPr id="67" name="Text Box 19"/>
          <p:cNvSpPr txBox="1">
            <a:spLocks noChangeArrowheads="1"/>
          </p:cNvSpPr>
          <p:nvPr/>
        </p:nvSpPr>
        <p:spPr bwMode="auto">
          <a:xfrm>
            <a:off x="2672013" y="5222875"/>
            <a:ext cx="2377574"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000" kern="0">
                <a:solidFill>
                  <a:srgbClr val="000000"/>
                </a:solidFill>
                <a:latin typeface="+mn-lt"/>
              </a:rPr>
              <a:t>UDP segment format</a:t>
            </a:r>
            <a:endParaRPr lang="en-US" sz="2400" kern="0">
              <a:solidFill>
                <a:srgbClr val="000000"/>
              </a:solidFill>
              <a:latin typeface="+mn-lt"/>
            </a:endParaRPr>
          </a:p>
        </p:txBody>
      </p:sp>
      <p:sp>
        <p:nvSpPr>
          <p:cNvPr id="68" name="Line 20"/>
          <p:cNvSpPr>
            <a:spLocks noChangeShapeType="1"/>
          </p:cNvSpPr>
          <p:nvPr/>
        </p:nvSpPr>
        <p:spPr bwMode="auto">
          <a:xfrm flipV="1">
            <a:off x="3800475" y="2357439"/>
            <a:ext cx="0" cy="395287"/>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69" name="Text Box 22"/>
          <p:cNvSpPr txBox="1">
            <a:spLocks noChangeArrowheads="1"/>
          </p:cNvSpPr>
          <p:nvPr/>
        </p:nvSpPr>
        <p:spPr bwMode="auto">
          <a:xfrm>
            <a:off x="2575893" y="2351088"/>
            <a:ext cx="752129"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000000"/>
                </a:solidFill>
                <a:latin typeface="+mn-lt"/>
              </a:rPr>
              <a:t>length</a:t>
            </a:r>
            <a:endParaRPr lang="en-US" sz="2400" kern="0">
              <a:solidFill>
                <a:srgbClr val="000000"/>
              </a:solidFill>
              <a:latin typeface="+mn-lt"/>
            </a:endParaRPr>
          </a:p>
        </p:txBody>
      </p:sp>
      <p:sp>
        <p:nvSpPr>
          <p:cNvPr id="70" name="Text Box 23"/>
          <p:cNvSpPr txBox="1">
            <a:spLocks noChangeArrowheads="1"/>
          </p:cNvSpPr>
          <p:nvPr/>
        </p:nvSpPr>
        <p:spPr bwMode="auto">
          <a:xfrm>
            <a:off x="4120349" y="2341563"/>
            <a:ext cx="1117614"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000000"/>
                </a:solidFill>
                <a:latin typeface="+mn-lt"/>
              </a:rPr>
              <a:t>checksum</a:t>
            </a:r>
            <a:endParaRPr lang="en-US" sz="2400" kern="0">
              <a:solidFill>
                <a:srgbClr val="000000"/>
              </a:solidFill>
              <a:latin typeface="+mn-lt"/>
            </a:endParaRPr>
          </a:p>
        </p:txBody>
      </p:sp>
      <p:sp>
        <p:nvSpPr>
          <p:cNvPr id="71" name="Text Box 24"/>
          <p:cNvSpPr txBox="1">
            <a:spLocks noChangeArrowheads="1"/>
          </p:cNvSpPr>
          <p:nvPr/>
        </p:nvSpPr>
        <p:spPr bwMode="auto">
          <a:xfrm>
            <a:off x="6096000" y="1295401"/>
            <a:ext cx="3200400"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spcBef>
                <a:spcPct val="0"/>
              </a:spcBef>
              <a:spcAft>
                <a:spcPct val="0"/>
              </a:spcAft>
              <a:defRPr/>
            </a:pPr>
            <a:r>
              <a:rPr lang="en-US" sz="1800" kern="0" dirty="0">
                <a:solidFill>
                  <a:srgbClr val="000000"/>
                </a:solidFill>
                <a:latin typeface="+mn-lt"/>
              </a:rPr>
              <a:t>length (in bytes)</a:t>
            </a:r>
          </a:p>
          <a:p>
            <a:pPr eaLnBrk="0" fontAlgn="base" hangingPunct="0">
              <a:spcBef>
                <a:spcPct val="0"/>
              </a:spcBef>
              <a:spcAft>
                <a:spcPct val="0"/>
              </a:spcAft>
              <a:defRPr/>
            </a:pPr>
            <a:r>
              <a:rPr lang="en-US" sz="1800" kern="0" dirty="0">
                <a:solidFill>
                  <a:srgbClr val="000000"/>
                </a:solidFill>
                <a:latin typeface="+mn-lt"/>
              </a:rPr>
              <a:t>UDP segment - including header</a:t>
            </a:r>
            <a:endParaRPr lang="en-US" sz="2400" kern="0" dirty="0">
              <a:solidFill>
                <a:srgbClr val="000000"/>
              </a:solidFill>
              <a:latin typeface="+mn-lt"/>
            </a:endParaRPr>
          </a:p>
        </p:txBody>
      </p:sp>
      <p:sp>
        <p:nvSpPr>
          <p:cNvPr id="72" name="Line 25"/>
          <p:cNvSpPr>
            <a:spLocks noChangeShapeType="1"/>
          </p:cNvSpPr>
          <p:nvPr/>
        </p:nvSpPr>
        <p:spPr bwMode="auto">
          <a:xfrm flipH="1">
            <a:off x="3402014" y="1631950"/>
            <a:ext cx="2873375" cy="895350"/>
          </a:xfrm>
          <a:prstGeom prst="line">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73" name="Rectangle 26"/>
          <p:cNvSpPr txBox="1">
            <a:spLocks noChangeArrowheads="1"/>
          </p:cNvSpPr>
          <p:nvPr/>
        </p:nvSpPr>
        <p:spPr bwMode="auto">
          <a:xfrm>
            <a:off x="6389688" y="3044826"/>
            <a:ext cx="4660230" cy="2578159"/>
          </a:xfrm>
          <a:prstGeom prst="rect">
            <a:avLst/>
          </a:prstGeom>
          <a:noFill/>
          <a:ln w="28575">
            <a:solidFill>
              <a:schemeClr val="accent6"/>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65000"/>
              <a:buFont typeface="Wingdings" charset="2"/>
              <a:buChar char="v"/>
              <a:defRPr sz="28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Wingdings" charset="2"/>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algn="just">
              <a:buClr>
                <a:schemeClr val="accent6"/>
              </a:buClr>
              <a:buFont typeface="Wingdings" pitchFamily="2" charset="2"/>
              <a:buChar char="ü"/>
              <a:defRPr/>
            </a:pPr>
            <a:r>
              <a:rPr lang="en-US" sz="2400" kern="0" dirty="0">
                <a:solidFill>
                  <a:srgbClr val="000000"/>
                </a:solidFill>
                <a:cs typeface=""/>
              </a:rPr>
              <a:t>No connection establishment (which can add delay)</a:t>
            </a:r>
          </a:p>
          <a:p>
            <a:pPr algn="just">
              <a:buClr>
                <a:schemeClr val="accent6"/>
              </a:buClr>
              <a:buFont typeface="Wingdings" pitchFamily="2" charset="2"/>
              <a:buChar char="ü"/>
              <a:defRPr/>
            </a:pPr>
            <a:r>
              <a:rPr lang="en-US" sz="2400" kern="0" dirty="0">
                <a:solidFill>
                  <a:srgbClr val="000000"/>
                </a:solidFill>
                <a:cs typeface=""/>
              </a:rPr>
              <a:t>Simple: no connection state at sender, receiver</a:t>
            </a:r>
          </a:p>
          <a:p>
            <a:pPr algn="just">
              <a:buClr>
                <a:schemeClr val="accent6"/>
              </a:buClr>
              <a:buFont typeface="Wingdings" pitchFamily="2" charset="2"/>
              <a:buChar char="ü"/>
              <a:defRPr/>
            </a:pPr>
            <a:r>
              <a:rPr lang="en-US" sz="2400" kern="0" dirty="0">
                <a:solidFill>
                  <a:srgbClr val="000000"/>
                </a:solidFill>
                <a:cs typeface=""/>
              </a:rPr>
              <a:t>Small header size</a:t>
            </a:r>
          </a:p>
          <a:p>
            <a:pPr algn="just">
              <a:buClr>
                <a:schemeClr val="accent6"/>
              </a:buClr>
              <a:buFont typeface="Wingdings" pitchFamily="2" charset="2"/>
              <a:buChar char="ü"/>
              <a:defRPr/>
            </a:pPr>
            <a:r>
              <a:rPr lang="en-US" sz="2400" kern="0" dirty="0">
                <a:solidFill>
                  <a:srgbClr val="000000"/>
                </a:solidFill>
                <a:cs typeface=""/>
              </a:rPr>
              <a:t>No congestion control: UDP can blast away as fast as desired</a:t>
            </a:r>
          </a:p>
        </p:txBody>
      </p:sp>
      <p:sp>
        <p:nvSpPr>
          <p:cNvPr id="75" name="Text Box 28"/>
          <p:cNvSpPr txBox="1">
            <a:spLocks noChangeArrowheads="1"/>
          </p:cNvSpPr>
          <p:nvPr/>
        </p:nvSpPr>
        <p:spPr bwMode="auto">
          <a:xfrm>
            <a:off x="8321160" y="2571887"/>
            <a:ext cx="790601" cy="44063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lnSpc>
                <a:spcPct val="80000"/>
              </a:lnSpc>
              <a:spcBef>
                <a:spcPct val="20000"/>
              </a:spcBef>
              <a:spcAft>
                <a:spcPct val="0"/>
              </a:spcAft>
              <a:buClr>
                <a:srgbClr val="000099"/>
              </a:buClr>
              <a:buSzPct val="65000"/>
              <a:defRPr/>
            </a:pPr>
            <a:r>
              <a:rPr lang="en-US" sz="2800" kern="0" dirty="0">
                <a:solidFill>
                  <a:srgbClr val="CC0000"/>
                </a:solidFill>
                <a:latin typeface="+mn-lt"/>
              </a:rPr>
              <a:t>UDP</a:t>
            </a:r>
            <a:endParaRPr lang="en-US" kern="0" dirty="0">
              <a:solidFill>
                <a:srgbClr val="000000"/>
              </a:solidFill>
              <a:latin typeface="+mn-lt"/>
            </a:endParaRPr>
          </a:p>
        </p:txBody>
      </p:sp>
    </p:spTree>
    <p:extLst>
      <p:ext uri="{BB962C8B-B14F-4D97-AF65-F5344CB8AC3E}">
        <p14:creationId xmlns:p14="http://schemas.microsoft.com/office/powerpoint/2010/main" val="1155707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3">
                                            <p:bg/>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3">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3">
                                            <p:txEl>
                                              <p:pRg st="1" end="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3">
                                            <p:txEl>
                                              <p:pRg st="2" end="2"/>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P spid="59" grpId="0"/>
      <p:bldP spid="60" grpId="0" animBg="1"/>
      <p:bldP spid="61" grpId="0" animBg="1"/>
      <p:bldP spid="62" grpId="0" animBg="1"/>
      <p:bldP spid="63" grpId="0"/>
      <p:bldP spid="64" grpId="0" animBg="1"/>
      <p:bldP spid="65" grpId="0" animBg="1"/>
      <p:bldP spid="66" grpId="0"/>
      <p:bldP spid="67" grpId="0"/>
      <p:bldP spid="68" grpId="0" animBg="1"/>
      <p:bldP spid="69" grpId="0"/>
      <p:bldP spid="70" grpId="0"/>
      <p:bldP spid="71" grpId="0"/>
      <p:bldP spid="72" grpId="0" animBg="1"/>
      <p:bldP spid="73" grpId="0" build="allAtOnce" animBg="1"/>
      <p:bldP spid="7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a:t>UDP - Checksum</a:t>
            </a:r>
            <a:endParaRPr lang="en-US" dirty="0"/>
          </a:p>
        </p:txBody>
      </p:sp>
      <p:sp>
        <p:nvSpPr>
          <p:cNvPr id="3" name="Content Placeholder 2"/>
          <p:cNvSpPr>
            <a:spLocks noGrp="1"/>
          </p:cNvSpPr>
          <p:nvPr>
            <p:ph idx="1"/>
          </p:nvPr>
        </p:nvSpPr>
        <p:spPr>
          <a:xfrm>
            <a:off x="131180" y="863444"/>
            <a:ext cx="11929641" cy="5590565"/>
          </a:xfrm>
        </p:spPr>
        <p:txBody>
          <a:bodyPr>
            <a:noAutofit/>
          </a:bodyPr>
          <a:lstStyle/>
          <a:p>
            <a:r>
              <a:rPr lang="en-US" dirty="0"/>
              <a:t>Checksum is used to </a:t>
            </a:r>
            <a:r>
              <a:rPr lang="en-US" dirty="0">
                <a:solidFill>
                  <a:schemeClr val="accent6"/>
                </a:solidFill>
              </a:rPr>
              <a:t>detect errors </a:t>
            </a:r>
            <a:r>
              <a:rPr lang="en-US" dirty="0"/>
              <a:t>in transmitted segment.</a:t>
            </a:r>
          </a:p>
          <a:p>
            <a:r>
              <a:rPr lang="en-US" altLang="en-US" b="1" dirty="0">
                <a:solidFill>
                  <a:schemeClr val="accent6"/>
                </a:solidFill>
              </a:rPr>
              <a:t>Sender:</a:t>
            </a:r>
          </a:p>
          <a:p>
            <a:pPr lvl="1"/>
            <a:r>
              <a:rPr lang="en-US" altLang="en-US" dirty="0"/>
              <a:t>Treat segment contents, including header fields,  as sequence of 16-bit integers.</a:t>
            </a:r>
          </a:p>
          <a:p>
            <a:pPr lvl="1"/>
            <a:r>
              <a:rPr lang="en-US" altLang="en-US" dirty="0"/>
              <a:t>Checksum: addition (one</a:t>
            </a:r>
            <a:r>
              <a:rPr lang="ja-JP" altLang="en-US"/>
              <a:t>’</a:t>
            </a:r>
            <a:r>
              <a:rPr lang="en-US" altLang="ja-JP" dirty="0"/>
              <a:t>s complement sum) of segment contents.</a:t>
            </a:r>
          </a:p>
          <a:p>
            <a:pPr lvl="1"/>
            <a:r>
              <a:rPr lang="en-US" altLang="en-US" dirty="0"/>
              <a:t>Sender puts checksum value into UDP checksum field.</a:t>
            </a:r>
          </a:p>
          <a:p>
            <a:r>
              <a:rPr lang="en-US" altLang="en-US" b="1" dirty="0">
                <a:solidFill>
                  <a:schemeClr val="accent6"/>
                </a:solidFill>
              </a:rPr>
              <a:t>Receiver:</a:t>
            </a:r>
          </a:p>
          <a:p>
            <a:pPr lvl="1"/>
            <a:r>
              <a:rPr lang="en-US" altLang="en-US" dirty="0"/>
              <a:t>Compute checksum of received segment.</a:t>
            </a:r>
          </a:p>
          <a:p>
            <a:pPr lvl="1"/>
            <a:r>
              <a:rPr lang="en-US" altLang="en-US" dirty="0"/>
              <a:t>Check if computed checksum equals checksum field value:</a:t>
            </a:r>
          </a:p>
          <a:p>
            <a:pPr lvl="2"/>
            <a:r>
              <a:rPr lang="en-US" altLang="en-US" dirty="0"/>
              <a:t>NO - error detected</a:t>
            </a:r>
          </a:p>
          <a:p>
            <a:pPr lvl="2"/>
            <a:r>
              <a:rPr lang="en-US" altLang="en-US" dirty="0"/>
              <a:t>YES - no error detected</a:t>
            </a:r>
            <a:endParaRPr lang="en-US" dirty="0"/>
          </a:p>
        </p:txBody>
      </p:sp>
    </p:spTree>
    <p:extLst>
      <p:ext uri="{BB962C8B-B14F-4D97-AF65-F5344CB8AC3E}">
        <p14:creationId xmlns:p14="http://schemas.microsoft.com/office/powerpoint/2010/main" val="125577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Checksum - Example</a:t>
            </a:r>
          </a:p>
        </p:txBody>
      </p:sp>
      <p:sp>
        <p:nvSpPr>
          <p:cNvPr id="3" name="Content Placeholder 2"/>
          <p:cNvSpPr>
            <a:spLocks noGrp="1"/>
          </p:cNvSpPr>
          <p:nvPr>
            <p:ph idx="1"/>
          </p:nvPr>
        </p:nvSpPr>
        <p:spPr>
          <a:xfrm>
            <a:off x="131180" y="863444"/>
            <a:ext cx="11929641" cy="5590565"/>
          </a:xfrm>
        </p:spPr>
        <p:txBody>
          <a:bodyPr/>
          <a:lstStyle/>
          <a:p>
            <a:r>
              <a:rPr lang="en-US" dirty="0"/>
              <a:t>Add two 16-bit integers word</a:t>
            </a:r>
          </a:p>
          <a:p>
            <a:endParaRPr lang="en-US" dirty="0"/>
          </a:p>
        </p:txBody>
      </p:sp>
      <p:sp>
        <p:nvSpPr>
          <p:cNvPr id="9" name="Text Box 4"/>
          <p:cNvSpPr txBox="1">
            <a:spLocks noChangeArrowheads="1"/>
          </p:cNvSpPr>
          <p:nvPr/>
        </p:nvSpPr>
        <p:spPr bwMode="auto">
          <a:xfrm>
            <a:off x="2998788" y="2190750"/>
            <a:ext cx="4316413" cy="20744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b="1" dirty="0">
                <a:solidFill>
                  <a:schemeClr val="bg1"/>
                </a:solidFill>
                <a:latin typeface="+mn-lt"/>
              </a:rPr>
              <a:t>1</a:t>
            </a:r>
            <a:r>
              <a:rPr lang="en-US" sz="2000" b="1" dirty="0">
                <a:latin typeface="+mn-lt"/>
              </a:rPr>
              <a:t>  1 1 1 0 0 1 1 0 0 1 1 0 0 1 1 0</a:t>
            </a:r>
          </a:p>
          <a:p>
            <a:pPr algn="l">
              <a:defRPr/>
            </a:pPr>
            <a:r>
              <a:rPr lang="en-US" sz="2000" b="1" dirty="0">
                <a:solidFill>
                  <a:schemeClr val="bg1"/>
                </a:solidFill>
                <a:latin typeface="+mn-lt"/>
              </a:rPr>
              <a:t>1</a:t>
            </a:r>
            <a:r>
              <a:rPr lang="en-US" sz="2000" b="1" dirty="0">
                <a:latin typeface="+mn-lt"/>
              </a:rPr>
              <a:t>  1 1 0 1 0 1 0 1 0 1 0 1 0 1 0 1</a:t>
            </a:r>
          </a:p>
          <a:p>
            <a:pPr algn="l">
              <a:defRPr/>
            </a:pPr>
            <a:r>
              <a:rPr lang="en-US" sz="2000" b="1" dirty="0">
                <a:latin typeface="+mn-lt"/>
              </a:rPr>
              <a:t>1  1 0 1 1 1 0 1 1 1 0 1 1 1 0 1 1</a:t>
            </a:r>
          </a:p>
          <a:p>
            <a:pPr algn="l">
              <a:lnSpc>
                <a:spcPct val="120000"/>
              </a:lnSpc>
              <a:defRPr/>
            </a:pPr>
            <a:r>
              <a:rPr lang="en-US" sz="2000" b="1" dirty="0">
                <a:latin typeface="+mn-lt"/>
              </a:rPr>
              <a:t>			     </a:t>
            </a:r>
            <a:r>
              <a:rPr lang="en-US" sz="2000" b="1" dirty="0">
                <a:solidFill>
                  <a:srgbClr val="FF0000"/>
                </a:solidFill>
                <a:latin typeface="+mn-lt"/>
              </a:rPr>
              <a:t>+</a:t>
            </a:r>
            <a:r>
              <a:rPr lang="en-US" sz="2000" b="1" dirty="0">
                <a:latin typeface="+mn-lt"/>
              </a:rPr>
              <a:t>	    </a:t>
            </a:r>
            <a:endParaRPr lang="en-US" sz="2400" b="1" dirty="0">
              <a:solidFill>
                <a:srgbClr val="FF0000"/>
              </a:solidFill>
              <a:latin typeface="+mn-lt"/>
            </a:endParaRPr>
          </a:p>
          <a:p>
            <a:pPr algn="l">
              <a:defRPr/>
            </a:pPr>
            <a:r>
              <a:rPr lang="en-US" sz="2000" b="1" dirty="0">
                <a:solidFill>
                  <a:schemeClr val="bg1"/>
                </a:solidFill>
                <a:latin typeface="+mn-lt"/>
              </a:rPr>
              <a:t>1</a:t>
            </a:r>
            <a:r>
              <a:rPr lang="en-US" sz="2000" b="1" dirty="0">
                <a:latin typeface="+mn-lt"/>
              </a:rPr>
              <a:t>  1 0 1 1 1 0 1 1 1 0 1 1 1 1 0 0</a:t>
            </a:r>
          </a:p>
          <a:p>
            <a:pPr algn="l">
              <a:defRPr/>
            </a:pPr>
            <a:r>
              <a:rPr lang="en-US" sz="2000" b="1" dirty="0">
                <a:solidFill>
                  <a:srgbClr val="0070C0"/>
                </a:solidFill>
                <a:latin typeface="+mn-lt"/>
              </a:rPr>
              <a:t>    0 1 0 0 0 1 0 0 0 1 0 0 0 0 1 1</a:t>
            </a:r>
            <a:endParaRPr lang="en-US" sz="2400" b="1" dirty="0">
              <a:solidFill>
                <a:srgbClr val="0070C0"/>
              </a:solidFill>
              <a:latin typeface="+mn-lt"/>
            </a:endParaRPr>
          </a:p>
        </p:txBody>
      </p:sp>
      <p:sp>
        <p:nvSpPr>
          <p:cNvPr id="10" name="Line 5"/>
          <p:cNvSpPr>
            <a:spLocks noChangeShapeType="1"/>
          </p:cNvSpPr>
          <p:nvPr/>
        </p:nvSpPr>
        <p:spPr bwMode="auto">
          <a:xfrm flipH="1">
            <a:off x="3124200" y="2819400"/>
            <a:ext cx="3124200" cy="24766"/>
          </a:xfrm>
          <a:prstGeom prst="line">
            <a:avLst/>
          </a:prstGeom>
          <a:noFill/>
          <a:ln w="12700">
            <a:solidFill>
              <a:schemeClr val="tx1"/>
            </a:solidFill>
            <a:round/>
            <a:headEnd type="none" w="sm"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1" name="Oval 6"/>
          <p:cNvSpPr>
            <a:spLocks noChangeArrowheads="1"/>
          </p:cNvSpPr>
          <p:nvPr/>
        </p:nvSpPr>
        <p:spPr bwMode="auto">
          <a:xfrm>
            <a:off x="2986755" y="2843464"/>
            <a:ext cx="304800" cy="304800"/>
          </a:xfrm>
          <a:prstGeom prst="ellipse">
            <a:avLst/>
          </a:prstGeom>
          <a:noFill/>
          <a:ln w="9525">
            <a:solidFill>
              <a:srgbClr val="FF0000"/>
            </a:solidFill>
            <a:round/>
            <a:headEnd type="none" w="sm" len="me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 name="Text Box 7"/>
          <p:cNvSpPr txBox="1">
            <a:spLocks noChangeArrowheads="1"/>
          </p:cNvSpPr>
          <p:nvPr/>
        </p:nvSpPr>
        <p:spPr bwMode="auto">
          <a:xfrm>
            <a:off x="1600200" y="2800290"/>
            <a:ext cx="1383712"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a:latin typeface="+mn-lt"/>
              </a:rPr>
              <a:t>wraparound</a:t>
            </a:r>
          </a:p>
        </p:txBody>
      </p:sp>
      <p:sp>
        <p:nvSpPr>
          <p:cNvPr id="13" name="Text Box 8"/>
          <p:cNvSpPr txBox="1">
            <a:spLocks noChangeArrowheads="1"/>
          </p:cNvSpPr>
          <p:nvPr/>
        </p:nvSpPr>
        <p:spPr bwMode="auto">
          <a:xfrm>
            <a:off x="2264285" y="3442855"/>
            <a:ext cx="625492"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dirty="0">
                <a:latin typeface="+mn-lt"/>
              </a:rPr>
              <a:t>sum</a:t>
            </a:r>
          </a:p>
        </p:txBody>
      </p:sp>
      <p:sp>
        <p:nvSpPr>
          <p:cNvPr id="14" name="Text Box 9"/>
          <p:cNvSpPr txBox="1">
            <a:spLocks noChangeArrowheads="1"/>
          </p:cNvSpPr>
          <p:nvPr/>
        </p:nvSpPr>
        <p:spPr bwMode="auto">
          <a:xfrm>
            <a:off x="1684848" y="3747655"/>
            <a:ext cx="1221104"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dirty="0">
                <a:latin typeface="+mn-lt"/>
              </a:rPr>
              <a:t>checksum</a:t>
            </a:r>
          </a:p>
        </p:txBody>
      </p:sp>
      <p:sp>
        <p:nvSpPr>
          <p:cNvPr id="15" name="Line 10"/>
          <p:cNvSpPr>
            <a:spLocks noChangeShapeType="1"/>
          </p:cNvSpPr>
          <p:nvPr/>
        </p:nvSpPr>
        <p:spPr bwMode="auto">
          <a:xfrm flipH="1">
            <a:off x="3200400" y="3807976"/>
            <a:ext cx="3092450" cy="2025"/>
          </a:xfrm>
          <a:prstGeom prst="line">
            <a:avLst/>
          </a:prstGeom>
          <a:noFill/>
          <a:ln w="12700">
            <a:solidFill>
              <a:schemeClr val="tx1"/>
            </a:solidFill>
            <a:round/>
            <a:headEnd type="none" w="sm"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6" name="Freeform 11"/>
          <p:cNvSpPr>
            <a:spLocks/>
          </p:cNvSpPr>
          <p:nvPr/>
        </p:nvSpPr>
        <p:spPr bwMode="auto">
          <a:xfrm>
            <a:off x="3160713" y="3154681"/>
            <a:ext cx="3038475" cy="69783"/>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Text Box 15"/>
          <p:cNvSpPr txBox="1">
            <a:spLocks noChangeArrowheads="1"/>
          </p:cNvSpPr>
          <p:nvPr/>
        </p:nvSpPr>
        <p:spPr bwMode="auto">
          <a:xfrm>
            <a:off x="1676400" y="5092700"/>
            <a:ext cx="8492353"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just">
              <a:lnSpc>
                <a:spcPct val="85000"/>
              </a:lnSpc>
              <a:spcBef>
                <a:spcPct val="20000"/>
              </a:spcBef>
              <a:buClr>
                <a:srgbClr val="000099"/>
              </a:buClr>
              <a:buSzPct val="65000"/>
              <a:buFont typeface="Wingdings" charset="0"/>
              <a:buNone/>
              <a:defRPr/>
            </a:pPr>
            <a:endParaRPr lang="en-US" sz="2400" b="1" i="1" dirty="0">
              <a:solidFill>
                <a:srgbClr val="FF0000"/>
              </a:solidFill>
              <a:latin typeface="+mn-lt"/>
            </a:endParaRPr>
          </a:p>
          <a:p>
            <a:pPr algn="just">
              <a:lnSpc>
                <a:spcPct val="85000"/>
              </a:lnSpc>
              <a:spcBef>
                <a:spcPct val="20000"/>
              </a:spcBef>
              <a:buClr>
                <a:srgbClr val="000099"/>
              </a:buClr>
              <a:buSzPct val="65000"/>
              <a:buFont typeface="Wingdings" charset="0"/>
              <a:buNone/>
              <a:defRPr/>
            </a:pPr>
            <a:r>
              <a:rPr lang="en-US" sz="2400" b="1" i="1" dirty="0">
                <a:solidFill>
                  <a:srgbClr val="FF0000"/>
                </a:solidFill>
                <a:latin typeface="+mn-lt"/>
              </a:rPr>
              <a:t>Note </a:t>
            </a:r>
            <a:r>
              <a:rPr lang="en-US" sz="2400" i="1" dirty="0">
                <a:latin typeface="+mn-lt"/>
              </a:rPr>
              <a:t>:</a:t>
            </a:r>
            <a:r>
              <a:rPr lang="en-US" sz="2400" dirty="0">
                <a:latin typeface="+mn-lt"/>
              </a:rPr>
              <a:t> when adding numbers, a carryout from the most significant bit needs to be added to the result</a:t>
            </a:r>
          </a:p>
          <a:p>
            <a:pPr>
              <a:defRPr/>
            </a:pPr>
            <a:endParaRPr lang="en-US" sz="2400" dirty="0">
              <a:latin typeface="+mn-lt"/>
            </a:endParaRPr>
          </a:p>
        </p:txBody>
      </p:sp>
      <p:sp>
        <p:nvSpPr>
          <p:cNvPr id="18" name="Text Box 4"/>
          <p:cNvSpPr txBox="1">
            <a:spLocks noChangeArrowheads="1"/>
          </p:cNvSpPr>
          <p:nvPr/>
        </p:nvSpPr>
        <p:spPr bwMode="auto">
          <a:xfrm>
            <a:off x="6756193" y="2163194"/>
            <a:ext cx="4316413" cy="273921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b="1" dirty="0">
                <a:solidFill>
                  <a:schemeClr val="bg1"/>
                </a:solidFill>
                <a:latin typeface="+mn-lt"/>
              </a:rPr>
              <a:t>1</a:t>
            </a:r>
            <a:r>
              <a:rPr lang="en-US" sz="2000" b="1" dirty="0">
                <a:latin typeface="+mn-lt"/>
              </a:rPr>
              <a:t>  1 1 1 0 0 1 1 0 0 1 1 0 0 1 1 0</a:t>
            </a:r>
          </a:p>
          <a:p>
            <a:pPr algn="l">
              <a:defRPr/>
            </a:pPr>
            <a:r>
              <a:rPr lang="en-US" sz="2000" b="1" dirty="0">
                <a:solidFill>
                  <a:schemeClr val="bg1"/>
                </a:solidFill>
                <a:latin typeface="+mn-lt"/>
              </a:rPr>
              <a:t>1</a:t>
            </a:r>
            <a:r>
              <a:rPr lang="en-US" sz="2000" b="1" dirty="0">
                <a:latin typeface="+mn-lt"/>
              </a:rPr>
              <a:t>  1 1 0 1 0 1 0 1 0 1 0 1 0 1 0 1</a:t>
            </a:r>
          </a:p>
          <a:p>
            <a:pPr algn="l">
              <a:defRPr/>
            </a:pPr>
            <a:r>
              <a:rPr lang="en-US" sz="2000" b="1" dirty="0">
                <a:latin typeface="+mn-lt"/>
              </a:rPr>
              <a:t>1  1 0 1 1 1 0 1 1 1 0 1 1 1 0 1 1</a:t>
            </a:r>
          </a:p>
          <a:p>
            <a:pPr algn="l">
              <a:lnSpc>
                <a:spcPct val="120000"/>
              </a:lnSpc>
              <a:defRPr/>
            </a:pPr>
            <a:r>
              <a:rPr lang="en-US" sz="2000" b="1" dirty="0">
                <a:latin typeface="+mn-lt"/>
              </a:rPr>
              <a:t>			     </a:t>
            </a:r>
            <a:r>
              <a:rPr lang="en-US" sz="2000" b="1" dirty="0">
                <a:solidFill>
                  <a:srgbClr val="FF0000"/>
                </a:solidFill>
                <a:latin typeface="+mn-lt"/>
              </a:rPr>
              <a:t>+</a:t>
            </a:r>
            <a:r>
              <a:rPr lang="en-US" sz="2000" b="1" dirty="0">
                <a:latin typeface="+mn-lt"/>
              </a:rPr>
              <a:t>	    </a:t>
            </a:r>
            <a:endParaRPr lang="en-US" sz="2400" b="1" dirty="0">
              <a:solidFill>
                <a:srgbClr val="FF0000"/>
              </a:solidFill>
              <a:latin typeface="+mn-lt"/>
            </a:endParaRPr>
          </a:p>
          <a:p>
            <a:pPr algn="l">
              <a:defRPr/>
            </a:pPr>
            <a:r>
              <a:rPr lang="en-US" sz="2000" b="1" dirty="0">
                <a:solidFill>
                  <a:schemeClr val="bg1"/>
                </a:solidFill>
                <a:latin typeface="+mn-lt"/>
              </a:rPr>
              <a:t>1</a:t>
            </a:r>
            <a:r>
              <a:rPr lang="en-US" sz="2000" b="1" dirty="0">
                <a:latin typeface="+mn-lt"/>
              </a:rPr>
              <a:t>  1 0 1 1 1 0 1 1 1 0 1 1 1 1 0 0</a:t>
            </a:r>
          </a:p>
          <a:p>
            <a:pPr algn="l">
              <a:defRPr/>
            </a:pPr>
            <a:r>
              <a:rPr lang="en-US" sz="2000" b="1" dirty="0">
                <a:solidFill>
                  <a:schemeClr val="bg1"/>
                </a:solidFill>
                <a:latin typeface="+mn-lt"/>
              </a:rPr>
              <a:t>1</a:t>
            </a:r>
            <a:r>
              <a:rPr lang="en-US" sz="2000" b="1" dirty="0">
                <a:latin typeface="+mn-lt"/>
              </a:rPr>
              <a:t>  </a:t>
            </a:r>
            <a:r>
              <a:rPr lang="en-US" sz="2000" b="1" dirty="0">
                <a:solidFill>
                  <a:srgbClr val="0070C0"/>
                </a:solidFill>
                <a:latin typeface="+mn-lt"/>
              </a:rPr>
              <a:t>0 1 0 0 0 1 0 0 0 1 0 0 0 0 1 1</a:t>
            </a:r>
            <a:endParaRPr lang="de-DE" sz="2000" b="1" dirty="0">
              <a:solidFill>
                <a:srgbClr val="0070C0"/>
              </a:solidFill>
              <a:latin typeface="+mn-lt"/>
            </a:endParaRPr>
          </a:p>
          <a:p>
            <a:pPr>
              <a:defRPr/>
            </a:pPr>
            <a:r>
              <a:rPr lang="de-DE" sz="2000" b="1" dirty="0">
                <a:latin typeface="+mn-lt"/>
              </a:rPr>
              <a:t>    1 1 1 1 1 1 1 1 1 1 1 1 1 1 1 1 </a:t>
            </a:r>
          </a:p>
          <a:p>
            <a:pPr algn="l">
              <a:defRPr/>
            </a:pPr>
            <a:endParaRPr lang="en-US" sz="2400" b="1" dirty="0">
              <a:latin typeface="+mn-lt"/>
            </a:endParaRPr>
          </a:p>
        </p:txBody>
      </p:sp>
      <p:sp>
        <p:nvSpPr>
          <p:cNvPr id="19" name="Line 5"/>
          <p:cNvSpPr>
            <a:spLocks noChangeShapeType="1"/>
          </p:cNvSpPr>
          <p:nvPr/>
        </p:nvSpPr>
        <p:spPr bwMode="auto">
          <a:xfrm flipH="1">
            <a:off x="6984792" y="2791843"/>
            <a:ext cx="3124200" cy="24766"/>
          </a:xfrm>
          <a:prstGeom prst="line">
            <a:avLst/>
          </a:prstGeom>
          <a:noFill/>
          <a:ln w="12700">
            <a:solidFill>
              <a:schemeClr val="tx1"/>
            </a:solidFill>
            <a:round/>
            <a:headEnd type="none" w="sm"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0" name="Oval 6"/>
          <p:cNvSpPr>
            <a:spLocks noChangeArrowheads="1"/>
          </p:cNvSpPr>
          <p:nvPr/>
        </p:nvSpPr>
        <p:spPr bwMode="auto">
          <a:xfrm>
            <a:off x="6744160" y="2815907"/>
            <a:ext cx="304800" cy="304800"/>
          </a:xfrm>
          <a:prstGeom prst="ellipse">
            <a:avLst/>
          </a:prstGeom>
          <a:noFill/>
          <a:ln w="9525">
            <a:solidFill>
              <a:srgbClr val="FF0000"/>
            </a:solidFill>
            <a:round/>
            <a:headEnd type="none" w="sm" len="me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1" name="Line 10"/>
          <p:cNvSpPr>
            <a:spLocks noChangeShapeType="1"/>
          </p:cNvSpPr>
          <p:nvPr/>
        </p:nvSpPr>
        <p:spPr bwMode="auto">
          <a:xfrm flipH="1">
            <a:off x="6965950" y="4114801"/>
            <a:ext cx="3092450" cy="2025"/>
          </a:xfrm>
          <a:prstGeom prst="line">
            <a:avLst/>
          </a:prstGeom>
          <a:noFill/>
          <a:ln w="12700">
            <a:solidFill>
              <a:schemeClr val="tx1"/>
            </a:solidFill>
            <a:round/>
            <a:headEnd type="none" w="sm"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2" name="Freeform 11"/>
          <p:cNvSpPr>
            <a:spLocks/>
          </p:cNvSpPr>
          <p:nvPr/>
        </p:nvSpPr>
        <p:spPr bwMode="auto">
          <a:xfrm>
            <a:off x="6918118" y="3127124"/>
            <a:ext cx="3038475" cy="69783"/>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 name="TextBox 4"/>
          <p:cNvSpPr txBox="1"/>
          <p:nvPr/>
        </p:nvSpPr>
        <p:spPr>
          <a:xfrm>
            <a:off x="6781800" y="4495801"/>
            <a:ext cx="3493264" cy="646331"/>
          </a:xfrm>
          <a:prstGeom prst="rect">
            <a:avLst/>
          </a:prstGeom>
          <a:noFill/>
        </p:spPr>
        <p:txBody>
          <a:bodyPr wrap="none" rtlCol="0">
            <a:spAutoFit/>
          </a:bodyPr>
          <a:lstStyle/>
          <a:p>
            <a:r>
              <a:rPr lang="en-US" dirty="0">
                <a:solidFill>
                  <a:srgbClr val="FF0000"/>
                </a:solidFill>
              </a:rPr>
              <a:t>If one of the bits is a 0, then we can </a:t>
            </a:r>
          </a:p>
          <a:p>
            <a:r>
              <a:rPr lang="en-US" dirty="0">
                <a:solidFill>
                  <a:srgbClr val="FF0000"/>
                </a:solidFill>
              </a:rPr>
              <a:t>say that error introduced into packet</a:t>
            </a:r>
          </a:p>
        </p:txBody>
      </p:sp>
      <p:sp>
        <p:nvSpPr>
          <p:cNvPr id="23" name="Text Box 8"/>
          <p:cNvSpPr txBox="1">
            <a:spLocks noChangeArrowheads="1"/>
          </p:cNvSpPr>
          <p:nvPr/>
        </p:nvSpPr>
        <p:spPr bwMode="auto">
          <a:xfrm>
            <a:off x="10042508" y="3581400"/>
            <a:ext cx="625492" cy="400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type="none" w="sm" len="me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000" dirty="0">
                <a:latin typeface="+mn-lt"/>
              </a:rPr>
              <a:t>sum</a:t>
            </a:r>
          </a:p>
        </p:txBody>
      </p:sp>
      <p:sp>
        <p:nvSpPr>
          <p:cNvPr id="6" name="TextBox 5"/>
          <p:cNvSpPr txBox="1"/>
          <p:nvPr/>
        </p:nvSpPr>
        <p:spPr>
          <a:xfrm>
            <a:off x="2971801" y="1676401"/>
            <a:ext cx="1080745" cy="461665"/>
          </a:xfrm>
          <a:prstGeom prst="rect">
            <a:avLst/>
          </a:prstGeom>
          <a:noFill/>
        </p:spPr>
        <p:txBody>
          <a:bodyPr wrap="none" rtlCol="0">
            <a:spAutoFit/>
          </a:bodyPr>
          <a:lstStyle/>
          <a:p>
            <a:r>
              <a:rPr lang="en-US" sz="2400" b="1" u="sng" dirty="0"/>
              <a:t>Sender</a:t>
            </a:r>
          </a:p>
        </p:txBody>
      </p:sp>
      <p:sp>
        <p:nvSpPr>
          <p:cNvPr id="24" name="TextBox 23"/>
          <p:cNvSpPr txBox="1"/>
          <p:nvPr/>
        </p:nvSpPr>
        <p:spPr>
          <a:xfrm>
            <a:off x="6781800" y="1671451"/>
            <a:ext cx="1275670" cy="461665"/>
          </a:xfrm>
          <a:prstGeom prst="rect">
            <a:avLst/>
          </a:prstGeom>
          <a:noFill/>
        </p:spPr>
        <p:txBody>
          <a:bodyPr wrap="none" rtlCol="0">
            <a:spAutoFit/>
          </a:bodyPr>
          <a:lstStyle/>
          <a:p>
            <a:r>
              <a:rPr lang="en-US" sz="2400" b="1" u="sng" dirty="0"/>
              <a:t>Receiver</a:t>
            </a:r>
          </a:p>
        </p:txBody>
      </p:sp>
      <p:cxnSp>
        <p:nvCxnSpPr>
          <p:cNvPr id="25" name="Straight Arrow Connector 24"/>
          <p:cNvCxnSpPr/>
          <p:nvPr/>
        </p:nvCxnSpPr>
        <p:spPr>
          <a:xfrm flipV="1">
            <a:off x="6351588" y="3933856"/>
            <a:ext cx="697373" cy="4765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96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9">
                                            <p:txEl>
                                              <p:pRg st="2" end="2"/>
                                            </p:txEl>
                                          </p:spTgt>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1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0"/>
                                  </p:stCondLst>
                                  <p:childTnLst>
                                    <p:set>
                                      <p:cBhvr>
                                        <p:cTn id="55" dur="1" fill="hold">
                                          <p:stCondLst>
                                            <p:cond delay="0"/>
                                          </p:stCondLst>
                                        </p:cTn>
                                        <p:tgtEl>
                                          <p:spTgt spid="9">
                                            <p:txEl>
                                              <p:pRg st="5" end="5"/>
                                            </p:txEl>
                                          </p:spTgt>
                                        </p:tgtEl>
                                        <p:attrNameLst>
                                          <p:attrName>style.visibility</p:attrName>
                                        </p:attrNameLst>
                                      </p:cBhvr>
                                      <p:to>
                                        <p:strVal val="visible"/>
                                      </p:to>
                                    </p:set>
                                    <p:animEffect transition="in" filter="wipe(up)">
                                      <p:cBhvr>
                                        <p:cTn id="56" dur="2000"/>
                                        <p:tgtEl>
                                          <p:spTgt spid="9">
                                            <p:txEl>
                                              <p:pRg st="5" end="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2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9"/>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20"/>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2"/>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23">
                                            <p:txEl>
                                              <p:pRg st="0" end="0"/>
                                            </p:txEl>
                                          </p:spTgt>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25"/>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18">
                                            <p:txEl>
                                              <p:pRg st="5" end="5"/>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22" presetClass="entr" presetSubtype="8" fill="hold" grpId="0" nodeType="clickEffect">
                                  <p:stCondLst>
                                    <p:cond delay="0"/>
                                  </p:stCondLst>
                                  <p:childTnLst>
                                    <p:set>
                                      <p:cBhvr>
                                        <p:cTn id="108" dur="1" fill="hold">
                                          <p:stCondLst>
                                            <p:cond delay="0"/>
                                          </p:stCondLst>
                                        </p:cTn>
                                        <p:tgtEl>
                                          <p:spTgt spid="21"/>
                                        </p:tgtEl>
                                        <p:attrNameLst>
                                          <p:attrName>style.visibility</p:attrName>
                                        </p:attrNameLst>
                                      </p:cBhvr>
                                      <p:to>
                                        <p:strVal val="visible"/>
                                      </p:to>
                                    </p:set>
                                    <p:animEffect transition="in" filter="wipe(left)">
                                      <p:cBhvr>
                                        <p:cTn id="109" dur="500"/>
                                        <p:tgtEl>
                                          <p:spTgt spid="21"/>
                                        </p:tgtEl>
                                      </p:cBhvr>
                                    </p:animEffect>
                                  </p:childTnLst>
                                </p:cTn>
                              </p:par>
                            </p:childTnLst>
                          </p:cTn>
                        </p:par>
                      </p:childTnLst>
                    </p:cTn>
                  </p:par>
                  <p:par>
                    <p:cTn id="110" fill="hold">
                      <p:stCondLst>
                        <p:cond delay="indefinite"/>
                      </p:stCondLst>
                      <p:childTnLst>
                        <p:par>
                          <p:cTn id="111" fill="hold">
                            <p:stCondLst>
                              <p:cond delay="0"/>
                            </p:stCondLst>
                            <p:childTnLst>
                              <p:par>
                                <p:cTn id="112" presetID="1" presetClass="entr" presetSubtype="0" fill="hold" nodeType="clickEffect">
                                  <p:stCondLst>
                                    <p:cond delay="0"/>
                                  </p:stCondLst>
                                  <p:childTnLst>
                                    <p:set>
                                      <p:cBhvr>
                                        <p:cTn id="113"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par>
                    <p:cTn id="114" fill="hold">
                      <p:stCondLst>
                        <p:cond delay="indefinite"/>
                      </p:stCondLst>
                      <p:childTnLst>
                        <p:par>
                          <p:cTn id="115" fill="hold">
                            <p:stCondLst>
                              <p:cond delay="0"/>
                            </p:stCondLst>
                            <p:childTnLst>
                              <p:par>
                                <p:cTn id="116" presetID="1" presetClass="entr" presetSubtype="0" fill="hold" nodeType="clickEffect">
                                  <p:stCondLst>
                                    <p:cond delay="0"/>
                                  </p:stCondLst>
                                  <p:childTnLst>
                                    <p:set>
                                      <p:cBhvr>
                                        <p:cTn id="117" dur="1" fill="hold">
                                          <p:stCondLst>
                                            <p:cond delay="0"/>
                                          </p:stCondLst>
                                        </p:cTn>
                                        <p:tgtEl>
                                          <p:spTgt spid="5">
                                            <p:txEl>
                                              <p:pRg st="0" end="0"/>
                                            </p:txEl>
                                          </p:spTgt>
                                        </p:tgtEl>
                                        <p:attrNameLst>
                                          <p:attrName>style.visibility</p:attrName>
                                        </p:attrNameLst>
                                      </p:cBhvr>
                                      <p:to>
                                        <p:strVal val="visible"/>
                                      </p:to>
                                    </p:set>
                                  </p:childTnLst>
                                </p:cTn>
                              </p:par>
                              <p:par>
                                <p:cTn id="118" presetID="1" presetClass="entr" presetSubtype="0" fill="hold" nodeType="withEffect">
                                  <p:stCondLst>
                                    <p:cond delay="0"/>
                                  </p:stCondLst>
                                  <p:childTnLst>
                                    <p:set>
                                      <p:cBhvr>
                                        <p:cTn id="119"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1" presetClass="entr" presetSubtype="0" fill="hold" nodeType="clickEffect">
                                  <p:stCondLst>
                                    <p:cond delay="0"/>
                                  </p:stCondLst>
                                  <p:childTnLst>
                                    <p:set>
                                      <p:cBhvr>
                                        <p:cTn id="123"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13" grpId="0"/>
      <p:bldP spid="14" grpId="0"/>
      <p:bldP spid="15" grpId="0" animBg="1"/>
      <p:bldP spid="16" grpId="0" animBg="1"/>
      <p:bldP spid="19" grpId="0" animBg="1"/>
      <p:bldP spid="20" grpId="0" animBg="1"/>
      <p:bldP spid="21" grpId="0" animBg="1"/>
      <p:bldP spid="22" grpId="0" animBg="1"/>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2D4896-718F-B246-A7CA-72EA17EAB7E2}"/>
              </a:ext>
            </a:extLst>
          </p:cNvPr>
          <p:cNvSpPr>
            <a:spLocks noGrp="1"/>
          </p:cNvSpPr>
          <p:nvPr>
            <p:ph type="title"/>
          </p:nvPr>
        </p:nvSpPr>
        <p:spPr>
          <a:xfrm>
            <a:off x="0" y="1"/>
            <a:ext cx="12192000" cy="711200"/>
          </a:xfrm>
        </p:spPr>
        <p:txBody>
          <a:bodyPr/>
          <a:lstStyle/>
          <a:p>
            <a:r>
              <a:rPr lang="en-US" dirty="0"/>
              <a:t>Checksum - Practice</a:t>
            </a:r>
          </a:p>
        </p:txBody>
      </p:sp>
      <p:sp>
        <p:nvSpPr>
          <p:cNvPr id="3" name="Content Placeholder 2">
            <a:extLst>
              <a:ext uri="{FF2B5EF4-FFF2-40B4-BE49-F238E27FC236}">
                <a16:creationId xmlns:a16="http://schemas.microsoft.com/office/drawing/2014/main" xmlns="" id="{8E75616D-3DFB-6A4D-BB46-93173A6A291B}"/>
              </a:ext>
            </a:extLst>
          </p:cNvPr>
          <p:cNvSpPr>
            <a:spLocks noGrp="1"/>
          </p:cNvSpPr>
          <p:nvPr>
            <p:ph idx="1"/>
          </p:nvPr>
        </p:nvSpPr>
        <p:spPr>
          <a:xfrm>
            <a:off x="131180" y="863444"/>
            <a:ext cx="11929641" cy="5590565"/>
          </a:xfrm>
        </p:spPr>
        <p:txBody>
          <a:bodyPr/>
          <a:lstStyle/>
          <a:p>
            <a:pPr marL="457200" indent="-457200">
              <a:buFont typeface="+mj-lt"/>
              <a:buAutoNum type="arabicPeriod"/>
            </a:pPr>
            <a:r>
              <a:rPr lang="en-IN" dirty="0"/>
              <a:t>10011001111000100010010010000100 (Use 8 bit word)</a:t>
            </a:r>
          </a:p>
          <a:p>
            <a:pPr marL="457200" indent="-457200">
              <a:buFont typeface="+mj-lt"/>
              <a:buAutoNum type="arabicPeriod"/>
            </a:pPr>
            <a:r>
              <a:rPr lang="en-IN" dirty="0"/>
              <a:t>10010011100100111001100001001101 (Use 16 bit word)</a:t>
            </a:r>
          </a:p>
          <a:p>
            <a:endParaRPr lang="en-IN" dirty="0"/>
          </a:p>
          <a:p>
            <a:endParaRPr lang="en-IN" dirty="0"/>
          </a:p>
          <a:p>
            <a:r>
              <a:rPr lang="en-IN" dirty="0"/>
              <a:t>Checksum Value: </a:t>
            </a:r>
          </a:p>
          <a:p>
            <a:pPr marL="457200" indent="-457200">
              <a:buFont typeface="+mj-lt"/>
              <a:buAutoNum type="arabicPeriod"/>
            </a:pPr>
            <a:r>
              <a:rPr lang="en-IN" dirty="0"/>
              <a:t>11011010</a:t>
            </a:r>
          </a:p>
          <a:p>
            <a:pPr marL="457200" indent="-457200">
              <a:buFont typeface="+mj-lt"/>
              <a:buAutoNum type="arabicPeriod"/>
            </a:pPr>
            <a:r>
              <a:rPr lang="en-IN" dirty="0"/>
              <a:t>1101010000011110</a:t>
            </a:r>
          </a:p>
          <a:p>
            <a:endParaRPr lang="en-IN" dirty="0"/>
          </a:p>
        </p:txBody>
      </p:sp>
    </p:spTree>
    <p:extLst>
      <p:ext uri="{BB962C8B-B14F-4D97-AF65-F5344CB8AC3E}">
        <p14:creationId xmlns:p14="http://schemas.microsoft.com/office/powerpoint/2010/main" val="1149223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5400" dirty="0"/>
              <a:t>Principles of Reliable data Transfer</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177907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normAutofit/>
          </a:bodyPr>
          <a:lstStyle/>
          <a:p>
            <a:r>
              <a:rPr lang="en-US" dirty="0"/>
              <a:t>Principles of reliable data transfer</a:t>
            </a:r>
          </a:p>
        </p:txBody>
      </p:sp>
      <p:sp>
        <p:nvSpPr>
          <p:cNvPr id="3" name="Content Placeholder 2"/>
          <p:cNvSpPr>
            <a:spLocks noGrp="1"/>
          </p:cNvSpPr>
          <p:nvPr>
            <p:ph idx="1"/>
          </p:nvPr>
        </p:nvSpPr>
        <p:spPr>
          <a:xfrm>
            <a:off x="131180" y="863444"/>
            <a:ext cx="11929641" cy="5590565"/>
          </a:xfrm>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Characteristics of unreliable channel will determine complexity of reliable data transfer protocol (</a:t>
            </a:r>
            <a:r>
              <a:rPr lang="en-US" dirty="0" err="1"/>
              <a:t>rdt</a:t>
            </a:r>
            <a:r>
              <a:rPr lang="en-US" dirty="0"/>
              <a:t>)</a:t>
            </a:r>
          </a:p>
          <a:p>
            <a:endParaRPr lang="en-US" dirty="0"/>
          </a:p>
        </p:txBody>
      </p:sp>
      <p:pic>
        <p:nvPicPr>
          <p:cNvPr id="7" name="Picture 5" descr="rdt_service"/>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343151" y="1295400"/>
            <a:ext cx="7623175" cy="336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a:spLocks noChangeArrowheads="1"/>
          </p:cNvSpPr>
          <p:nvPr/>
        </p:nvSpPr>
        <p:spPr bwMode="auto">
          <a:xfrm>
            <a:off x="5541820" y="2451100"/>
            <a:ext cx="4800600" cy="2209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9" name="Rectangle 6"/>
          <p:cNvSpPr>
            <a:spLocks noChangeArrowheads="1"/>
          </p:cNvSpPr>
          <p:nvPr/>
        </p:nvSpPr>
        <p:spPr bwMode="auto">
          <a:xfrm>
            <a:off x="5372100" y="2541155"/>
            <a:ext cx="4991100" cy="12954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Tree>
    <p:extLst>
      <p:ext uri="{BB962C8B-B14F-4D97-AF65-F5344CB8AC3E}">
        <p14:creationId xmlns:p14="http://schemas.microsoft.com/office/powerpoint/2010/main" val="77040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0" nodeType="clickEffect">
                                  <p:stCondLst>
                                    <p:cond delay="0"/>
                                  </p:stCondLst>
                                  <p:childTnLst>
                                    <p:animEffect transition="out" filter="wipe(down)">
                                      <p:cBhvr>
                                        <p:cTn id="10" dur="500"/>
                                        <p:tgtEl>
                                          <p:spTgt spid="8"/>
                                        </p:tgtEl>
                                      </p:cBhvr>
                                    </p:animEffect>
                                    <p:set>
                                      <p:cBhvr>
                                        <p:cTn id="11" dur="1" fill="hold">
                                          <p:stCondLst>
                                            <p:cond delay="499"/>
                                          </p:stCondLst>
                                        </p:cTn>
                                        <p:tgtEl>
                                          <p:spTgt spid="8"/>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22" presetClass="exit" presetSubtype="4" fill="hold" grpId="0" nodeType="clickEffect">
                                  <p:stCondLst>
                                    <p:cond delay="0"/>
                                  </p:stCondLst>
                                  <p:childTnLst>
                                    <p:animEffect transition="out" filter="wipe(down)">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Reliable Data Transfer(</a:t>
            </a:r>
            <a:r>
              <a:rPr lang="en-US" dirty="0" err="1"/>
              <a:t>rdt</a:t>
            </a:r>
            <a:r>
              <a:rPr lang="en-US" dirty="0"/>
              <a:t>)</a:t>
            </a:r>
          </a:p>
        </p:txBody>
      </p:sp>
      <p:sp>
        <p:nvSpPr>
          <p:cNvPr id="7" name="Content Placeholder 6">
            <a:extLst>
              <a:ext uri="{FF2B5EF4-FFF2-40B4-BE49-F238E27FC236}">
                <a16:creationId xmlns:a16="http://schemas.microsoft.com/office/drawing/2014/main" xmlns="" id="{810CB993-CEF2-F54F-9597-576872B8C6E3}"/>
              </a:ext>
            </a:extLst>
          </p:cNvPr>
          <p:cNvSpPr>
            <a:spLocks noGrp="1"/>
          </p:cNvSpPr>
          <p:nvPr>
            <p:ph idx="1"/>
          </p:nvPr>
        </p:nvSpPr>
        <p:spPr/>
        <p:txBody>
          <a:bodyPr/>
          <a:lstStyle/>
          <a:p>
            <a:endParaRPr lang="en-US"/>
          </a:p>
        </p:txBody>
      </p:sp>
      <p:pic>
        <p:nvPicPr>
          <p:cNvPr id="119" name="Picture 3" descr="rdt_part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086100" y="2652713"/>
            <a:ext cx="5969000" cy="238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0" name="Text Box 4"/>
          <p:cNvSpPr txBox="1">
            <a:spLocks noChangeArrowheads="1"/>
          </p:cNvSpPr>
          <p:nvPr/>
        </p:nvSpPr>
        <p:spPr bwMode="auto">
          <a:xfrm>
            <a:off x="2057401" y="3106739"/>
            <a:ext cx="1298550"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dirty="0">
                <a:solidFill>
                  <a:srgbClr val="000099"/>
                </a:solidFill>
                <a:latin typeface="+mn-lt"/>
              </a:rPr>
              <a:t>sender</a:t>
            </a:r>
          </a:p>
          <a:p>
            <a:pPr algn="ctr" eaLnBrk="0" fontAlgn="base" hangingPunct="0">
              <a:spcBef>
                <a:spcPct val="0"/>
              </a:spcBef>
              <a:spcAft>
                <a:spcPct val="0"/>
              </a:spcAft>
              <a:defRPr/>
            </a:pPr>
            <a:r>
              <a:rPr lang="en-US" sz="2400" dirty="0">
                <a:solidFill>
                  <a:srgbClr val="000099"/>
                </a:solidFill>
                <a:latin typeface="+mn-lt"/>
              </a:rPr>
              <a:t>side</a:t>
            </a:r>
          </a:p>
        </p:txBody>
      </p:sp>
      <p:sp>
        <p:nvSpPr>
          <p:cNvPr id="121" name="Text Box 5"/>
          <p:cNvSpPr txBox="1">
            <a:spLocks noChangeArrowheads="1"/>
          </p:cNvSpPr>
          <p:nvPr/>
        </p:nvSpPr>
        <p:spPr bwMode="auto">
          <a:xfrm>
            <a:off x="8727128" y="3116264"/>
            <a:ext cx="1148071"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dirty="0">
                <a:solidFill>
                  <a:srgbClr val="000099"/>
                </a:solidFill>
                <a:latin typeface="+mn-lt"/>
              </a:rPr>
              <a:t>receiver</a:t>
            </a:r>
          </a:p>
          <a:p>
            <a:pPr algn="ctr" eaLnBrk="0" fontAlgn="base" hangingPunct="0">
              <a:spcBef>
                <a:spcPct val="0"/>
              </a:spcBef>
              <a:spcAft>
                <a:spcPct val="0"/>
              </a:spcAft>
              <a:defRPr/>
            </a:pPr>
            <a:r>
              <a:rPr lang="en-US" sz="2400" dirty="0">
                <a:solidFill>
                  <a:srgbClr val="000099"/>
                </a:solidFill>
                <a:latin typeface="+mn-lt"/>
              </a:rPr>
              <a:t>side</a:t>
            </a:r>
          </a:p>
        </p:txBody>
      </p:sp>
      <p:grpSp>
        <p:nvGrpSpPr>
          <p:cNvPr id="122" name="Group 6"/>
          <p:cNvGrpSpPr>
            <a:grpSpLocks/>
          </p:cNvGrpSpPr>
          <p:nvPr/>
        </p:nvGrpSpPr>
        <p:grpSpPr bwMode="auto">
          <a:xfrm>
            <a:off x="1751014" y="1460500"/>
            <a:ext cx="3965575" cy="1416050"/>
            <a:chOff x="143" y="920"/>
            <a:chExt cx="2498" cy="892"/>
          </a:xfrm>
        </p:grpSpPr>
        <p:sp>
          <p:nvSpPr>
            <p:cNvPr id="123" name="Text Box 7"/>
            <p:cNvSpPr txBox="1">
              <a:spLocks noChangeArrowheads="1"/>
            </p:cNvSpPr>
            <p:nvPr/>
          </p:nvSpPr>
          <p:spPr bwMode="auto">
            <a:xfrm>
              <a:off x="143" y="920"/>
              <a:ext cx="2498" cy="5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b="1" kern="0" dirty="0" err="1">
                  <a:solidFill>
                    <a:srgbClr val="FF0000"/>
                  </a:solidFill>
                  <a:latin typeface="+mn-lt"/>
                </a:rPr>
                <a:t>rdt_send</a:t>
              </a:r>
              <a:r>
                <a:rPr lang="en-US" sz="1800" b="1" kern="0" dirty="0">
                  <a:solidFill>
                    <a:srgbClr val="FF0000"/>
                  </a:solidFill>
                  <a:latin typeface="+mn-lt"/>
                </a:rPr>
                <a:t>():</a:t>
              </a:r>
              <a:r>
                <a:rPr lang="en-US" sz="1800" kern="0" dirty="0">
                  <a:solidFill>
                    <a:srgbClr val="000000"/>
                  </a:solidFill>
                  <a:latin typeface="+mn-lt"/>
                </a:rPr>
                <a:t> called from above layer, (e.g., by application layer). </a:t>
              </a:r>
            </a:p>
            <a:p>
              <a:pPr algn="ctr" eaLnBrk="0" fontAlgn="base" hangingPunct="0">
                <a:spcBef>
                  <a:spcPct val="0"/>
                </a:spcBef>
                <a:spcAft>
                  <a:spcPct val="0"/>
                </a:spcAft>
                <a:defRPr/>
              </a:pPr>
              <a:r>
                <a:rPr lang="en-US" sz="1800" kern="0" dirty="0">
                  <a:solidFill>
                    <a:srgbClr val="000000"/>
                  </a:solidFill>
                  <a:latin typeface="+mn-lt"/>
                </a:rPr>
                <a:t>Passed data to receiver</a:t>
              </a:r>
              <a:endParaRPr lang="en-US" sz="2400" kern="0" dirty="0">
                <a:solidFill>
                  <a:srgbClr val="000000"/>
                </a:solidFill>
                <a:latin typeface="+mn-lt"/>
              </a:endParaRPr>
            </a:p>
          </p:txBody>
        </p:sp>
        <p:grpSp>
          <p:nvGrpSpPr>
            <p:cNvPr id="124" name="Group 8"/>
            <p:cNvGrpSpPr>
              <a:grpSpLocks/>
            </p:cNvGrpSpPr>
            <p:nvPr/>
          </p:nvGrpSpPr>
          <p:grpSpPr bwMode="auto">
            <a:xfrm>
              <a:off x="222" y="930"/>
              <a:ext cx="2370" cy="882"/>
              <a:chOff x="222" y="942"/>
              <a:chExt cx="2370" cy="882"/>
            </a:xfrm>
          </p:grpSpPr>
          <p:sp>
            <p:nvSpPr>
              <p:cNvPr id="125" name="Line 9"/>
              <p:cNvSpPr>
                <a:spLocks noChangeShapeType="1"/>
              </p:cNvSpPr>
              <p:nvPr/>
            </p:nvSpPr>
            <p:spPr bwMode="auto">
              <a:xfrm>
                <a:off x="942" y="1500"/>
                <a:ext cx="174" cy="324"/>
              </a:xfrm>
              <a:prstGeom prst="line">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126" name="Rectangle 10"/>
              <p:cNvSpPr>
                <a:spLocks noChangeArrowheads="1"/>
              </p:cNvSpPr>
              <p:nvPr/>
            </p:nvSpPr>
            <p:spPr bwMode="auto">
              <a:xfrm>
                <a:off x="222" y="942"/>
                <a:ext cx="2370" cy="558"/>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grpSp>
      </p:grpSp>
      <p:grpSp>
        <p:nvGrpSpPr>
          <p:cNvPr id="127" name="Group 11"/>
          <p:cNvGrpSpPr>
            <a:grpSpLocks/>
          </p:cNvGrpSpPr>
          <p:nvPr/>
        </p:nvGrpSpPr>
        <p:grpSpPr bwMode="auto">
          <a:xfrm>
            <a:off x="1800226" y="4381500"/>
            <a:ext cx="3762375" cy="1862138"/>
            <a:chOff x="174" y="2760"/>
            <a:chExt cx="2370" cy="1173"/>
          </a:xfrm>
        </p:grpSpPr>
        <p:sp>
          <p:nvSpPr>
            <p:cNvPr id="128" name="Text Box 12"/>
            <p:cNvSpPr txBox="1">
              <a:spLocks noChangeArrowheads="1"/>
            </p:cNvSpPr>
            <p:nvPr/>
          </p:nvSpPr>
          <p:spPr bwMode="auto">
            <a:xfrm>
              <a:off x="233" y="3356"/>
              <a:ext cx="2144" cy="5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b="1" kern="0" dirty="0" err="1">
                  <a:solidFill>
                    <a:srgbClr val="FF0000"/>
                  </a:solidFill>
                  <a:latin typeface="+mn-lt"/>
                </a:rPr>
                <a:t>udt_send</a:t>
              </a:r>
              <a:r>
                <a:rPr lang="en-US" sz="1800" b="1" kern="0" dirty="0">
                  <a:solidFill>
                    <a:srgbClr val="FF0000"/>
                  </a:solidFill>
                  <a:latin typeface="+mn-lt"/>
                </a:rPr>
                <a:t>():</a:t>
              </a:r>
              <a:r>
                <a:rPr lang="en-US" sz="1800" kern="0" dirty="0">
                  <a:solidFill>
                    <a:srgbClr val="000000"/>
                  </a:solidFill>
                  <a:latin typeface="+mn-lt"/>
                </a:rPr>
                <a:t> called by </a:t>
              </a:r>
              <a:r>
                <a:rPr lang="en-US" sz="1800" kern="0" dirty="0" err="1">
                  <a:solidFill>
                    <a:srgbClr val="000000"/>
                  </a:solidFill>
                  <a:latin typeface="+mn-lt"/>
                </a:rPr>
                <a:t>rdt</a:t>
              </a:r>
              <a:r>
                <a:rPr lang="en-US" sz="1800" kern="0" dirty="0">
                  <a:solidFill>
                    <a:srgbClr val="000000"/>
                  </a:solidFill>
                  <a:latin typeface="+mn-lt"/>
                </a:rPr>
                <a:t>,</a:t>
              </a:r>
            </a:p>
            <a:p>
              <a:pPr algn="ctr" eaLnBrk="0" fontAlgn="base" hangingPunct="0">
                <a:spcBef>
                  <a:spcPct val="0"/>
                </a:spcBef>
                <a:spcAft>
                  <a:spcPct val="0"/>
                </a:spcAft>
                <a:defRPr/>
              </a:pPr>
              <a:r>
                <a:rPr lang="en-US" sz="1800" kern="0" dirty="0">
                  <a:solidFill>
                    <a:srgbClr val="000000"/>
                  </a:solidFill>
                  <a:latin typeface="+mn-lt"/>
                </a:rPr>
                <a:t>to transfer packet over </a:t>
              </a:r>
            </a:p>
            <a:p>
              <a:pPr algn="ctr" eaLnBrk="0" fontAlgn="base" hangingPunct="0">
                <a:spcBef>
                  <a:spcPct val="0"/>
                </a:spcBef>
                <a:spcAft>
                  <a:spcPct val="0"/>
                </a:spcAft>
                <a:defRPr/>
              </a:pPr>
              <a:r>
                <a:rPr lang="en-US" sz="1800" kern="0" dirty="0">
                  <a:solidFill>
                    <a:srgbClr val="000000"/>
                  </a:solidFill>
                  <a:latin typeface="+mn-lt"/>
                </a:rPr>
                <a:t>unreliable channel to receiver</a:t>
              </a:r>
              <a:endParaRPr lang="en-US" sz="2400" kern="0" dirty="0">
                <a:solidFill>
                  <a:srgbClr val="000000"/>
                </a:solidFill>
                <a:latin typeface="+mn-lt"/>
              </a:endParaRPr>
            </a:p>
          </p:txBody>
        </p:sp>
        <p:grpSp>
          <p:nvGrpSpPr>
            <p:cNvPr id="129" name="Group 13"/>
            <p:cNvGrpSpPr>
              <a:grpSpLocks/>
            </p:cNvGrpSpPr>
            <p:nvPr/>
          </p:nvGrpSpPr>
          <p:grpSpPr bwMode="auto">
            <a:xfrm>
              <a:off x="174" y="2760"/>
              <a:ext cx="2370" cy="1170"/>
              <a:chOff x="174" y="2760"/>
              <a:chExt cx="2370" cy="1170"/>
            </a:xfrm>
          </p:grpSpPr>
          <p:sp>
            <p:nvSpPr>
              <p:cNvPr id="130" name="Line 14"/>
              <p:cNvSpPr>
                <a:spLocks noChangeShapeType="1"/>
              </p:cNvSpPr>
              <p:nvPr/>
            </p:nvSpPr>
            <p:spPr bwMode="auto">
              <a:xfrm flipV="1">
                <a:off x="882" y="2760"/>
                <a:ext cx="228" cy="606"/>
              </a:xfrm>
              <a:prstGeom prst="line">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131" name="Rectangle 15"/>
              <p:cNvSpPr>
                <a:spLocks noChangeArrowheads="1"/>
              </p:cNvSpPr>
              <p:nvPr/>
            </p:nvSpPr>
            <p:spPr bwMode="auto">
              <a:xfrm>
                <a:off x="174" y="3372"/>
                <a:ext cx="2370" cy="558"/>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grpSp>
      </p:grpSp>
      <p:grpSp>
        <p:nvGrpSpPr>
          <p:cNvPr id="132" name="Group 16"/>
          <p:cNvGrpSpPr>
            <a:grpSpLocks/>
          </p:cNvGrpSpPr>
          <p:nvPr/>
        </p:nvGrpSpPr>
        <p:grpSpPr bwMode="auto">
          <a:xfrm>
            <a:off x="6461131" y="4362451"/>
            <a:ext cx="3965575" cy="1647825"/>
            <a:chOff x="3110" y="2748"/>
            <a:chExt cx="2498" cy="1038"/>
          </a:xfrm>
        </p:grpSpPr>
        <p:sp>
          <p:nvSpPr>
            <p:cNvPr id="133" name="Text Box 17"/>
            <p:cNvSpPr txBox="1">
              <a:spLocks noChangeArrowheads="1"/>
            </p:cNvSpPr>
            <p:nvPr/>
          </p:nvSpPr>
          <p:spPr bwMode="auto">
            <a:xfrm>
              <a:off x="3110" y="3368"/>
              <a:ext cx="2498" cy="4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b="1" kern="0" dirty="0" err="1">
                  <a:solidFill>
                    <a:srgbClr val="FF0000"/>
                  </a:solidFill>
                  <a:latin typeface="+mn-lt"/>
                </a:rPr>
                <a:t>rdt_rcv</a:t>
              </a:r>
              <a:r>
                <a:rPr lang="en-US" sz="1800" b="1" kern="0" dirty="0">
                  <a:solidFill>
                    <a:srgbClr val="FF0000"/>
                  </a:solidFill>
                  <a:latin typeface="+mn-lt"/>
                </a:rPr>
                <a:t>():</a:t>
              </a:r>
              <a:r>
                <a:rPr lang="en-US" sz="1800" kern="0" dirty="0">
                  <a:solidFill>
                    <a:srgbClr val="000000"/>
                  </a:solidFill>
                  <a:latin typeface="+mn-lt"/>
                </a:rPr>
                <a:t> called when packet arrives on receiver side of channel</a:t>
              </a:r>
              <a:endParaRPr lang="en-US" sz="2400" kern="0" dirty="0">
                <a:solidFill>
                  <a:srgbClr val="000000"/>
                </a:solidFill>
                <a:latin typeface="+mn-lt"/>
              </a:endParaRPr>
            </a:p>
          </p:txBody>
        </p:sp>
        <p:grpSp>
          <p:nvGrpSpPr>
            <p:cNvPr id="134" name="Group 18"/>
            <p:cNvGrpSpPr>
              <a:grpSpLocks/>
            </p:cNvGrpSpPr>
            <p:nvPr/>
          </p:nvGrpSpPr>
          <p:grpSpPr bwMode="auto">
            <a:xfrm>
              <a:off x="3162" y="2748"/>
              <a:ext cx="2370" cy="1038"/>
              <a:chOff x="3162" y="2748"/>
              <a:chExt cx="2370" cy="1038"/>
            </a:xfrm>
          </p:grpSpPr>
          <p:sp>
            <p:nvSpPr>
              <p:cNvPr id="135" name="Line 19"/>
              <p:cNvSpPr>
                <a:spLocks noChangeShapeType="1"/>
              </p:cNvSpPr>
              <p:nvPr/>
            </p:nvSpPr>
            <p:spPr bwMode="auto">
              <a:xfrm flipH="1" flipV="1">
                <a:off x="4596" y="2748"/>
                <a:ext cx="300" cy="630"/>
              </a:xfrm>
              <a:prstGeom prst="line">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136" name="Rectangle 20"/>
              <p:cNvSpPr>
                <a:spLocks noChangeArrowheads="1"/>
              </p:cNvSpPr>
              <p:nvPr/>
            </p:nvSpPr>
            <p:spPr bwMode="auto">
              <a:xfrm>
                <a:off x="3162" y="3390"/>
                <a:ext cx="2370" cy="396"/>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grpSp>
      </p:grpSp>
      <p:grpSp>
        <p:nvGrpSpPr>
          <p:cNvPr id="137" name="Group 21"/>
          <p:cNvGrpSpPr>
            <a:grpSpLocks/>
          </p:cNvGrpSpPr>
          <p:nvPr/>
        </p:nvGrpSpPr>
        <p:grpSpPr bwMode="auto">
          <a:xfrm>
            <a:off x="6505576" y="1470026"/>
            <a:ext cx="3762375" cy="1349375"/>
            <a:chOff x="3138" y="926"/>
            <a:chExt cx="2370" cy="850"/>
          </a:xfrm>
        </p:grpSpPr>
        <p:sp>
          <p:nvSpPr>
            <p:cNvPr id="138" name="Text Box 22"/>
            <p:cNvSpPr txBox="1">
              <a:spLocks noChangeArrowheads="1"/>
            </p:cNvSpPr>
            <p:nvPr/>
          </p:nvSpPr>
          <p:spPr bwMode="auto">
            <a:xfrm>
              <a:off x="3215" y="926"/>
              <a:ext cx="2078" cy="4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b="1" kern="0" dirty="0" err="1">
                  <a:solidFill>
                    <a:srgbClr val="FF0000"/>
                  </a:solidFill>
                  <a:latin typeface="+mn-lt"/>
                </a:rPr>
                <a:t>deliver_data</a:t>
              </a:r>
              <a:r>
                <a:rPr lang="en-US" sz="1800" b="1" kern="0" dirty="0">
                  <a:solidFill>
                    <a:srgbClr val="FF0000"/>
                  </a:solidFill>
                  <a:latin typeface="+mn-lt"/>
                </a:rPr>
                <a:t>():</a:t>
              </a:r>
              <a:r>
                <a:rPr lang="en-US" sz="1800" kern="0" dirty="0">
                  <a:solidFill>
                    <a:srgbClr val="000000"/>
                  </a:solidFill>
                  <a:latin typeface="+mn-lt"/>
                </a:rPr>
                <a:t> called by </a:t>
              </a:r>
              <a:r>
                <a:rPr lang="en-US" sz="1800" b="1" kern="0" dirty="0" err="1">
                  <a:solidFill>
                    <a:srgbClr val="000000"/>
                  </a:solidFill>
                  <a:latin typeface="+mn-lt"/>
                </a:rPr>
                <a:t>rdt</a:t>
              </a:r>
              <a:r>
                <a:rPr lang="en-US" sz="1800" kern="0" dirty="0">
                  <a:solidFill>
                    <a:srgbClr val="000000"/>
                  </a:solidFill>
                  <a:latin typeface="+mn-lt"/>
                </a:rPr>
                <a:t> to deliver data to upper layer</a:t>
              </a:r>
              <a:endParaRPr lang="en-US" sz="2400" kern="0" dirty="0">
                <a:solidFill>
                  <a:srgbClr val="000000"/>
                </a:solidFill>
                <a:latin typeface="+mn-lt"/>
              </a:endParaRPr>
            </a:p>
          </p:txBody>
        </p:sp>
        <p:grpSp>
          <p:nvGrpSpPr>
            <p:cNvPr id="139" name="Group 23"/>
            <p:cNvGrpSpPr>
              <a:grpSpLocks/>
            </p:cNvGrpSpPr>
            <p:nvPr/>
          </p:nvGrpSpPr>
          <p:grpSpPr bwMode="auto">
            <a:xfrm>
              <a:off x="3138" y="942"/>
              <a:ext cx="2370" cy="834"/>
              <a:chOff x="3138" y="942"/>
              <a:chExt cx="2370" cy="834"/>
            </a:xfrm>
          </p:grpSpPr>
          <p:sp>
            <p:nvSpPr>
              <p:cNvPr id="140" name="Line 24"/>
              <p:cNvSpPr>
                <a:spLocks noChangeShapeType="1"/>
              </p:cNvSpPr>
              <p:nvPr/>
            </p:nvSpPr>
            <p:spPr bwMode="auto">
              <a:xfrm flipH="1">
                <a:off x="4560" y="1344"/>
                <a:ext cx="150" cy="432"/>
              </a:xfrm>
              <a:prstGeom prst="line">
                <a:avLst/>
              </a:prstGeom>
              <a:noFill/>
              <a:ln w="190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sp>
            <p:nvSpPr>
              <p:cNvPr id="141" name="Rectangle 25"/>
              <p:cNvSpPr>
                <a:spLocks noChangeArrowheads="1"/>
              </p:cNvSpPr>
              <p:nvPr/>
            </p:nvSpPr>
            <p:spPr bwMode="auto">
              <a:xfrm>
                <a:off x="3138" y="942"/>
                <a:ext cx="2370" cy="396"/>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ea typeface="ＭＳ Ｐゴシック" charset="0"/>
                </a:endParaRPr>
              </a:p>
            </p:txBody>
          </p:sp>
        </p:grpSp>
      </p:grpSp>
      <p:sp>
        <p:nvSpPr>
          <p:cNvPr id="4" name="AutoShape 2" descr="Image result for sender person"/>
          <p:cNvSpPr>
            <a:spLocks noChangeAspect="1" noChangeArrowheads="1"/>
          </p:cNvSpPr>
          <p:nvPr/>
        </p:nvSpPr>
        <p:spPr bwMode="auto">
          <a:xfrm>
            <a:off x="1679575" y="-1423988"/>
            <a:ext cx="5772150" cy="29813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07559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9"/>
                                        </p:tgtEl>
                                        <p:attrNameLst>
                                          <p:attrName>style.visibility</p:attrName>
                                        </p:attrNameLst>
                                      </p:cBhvr>
                                      <p:to>
                                        <p:strVal val="visible"/>
                                      </p:to>
                                    </p:set>
                                    <p:anim calcmode="lin" valueType="num">
                                      <p:cBhvr>
                                        <p:cTn id="7" dur="500" fill="hold"/>
                                        <p:tgtEl>
                                          <p:spTgt spid="119"/>
                                        </p:tgtEl>
                                        <p:attrNameLst>
                                          <p:attrName>ppt_w</p:attrName>
                                        </p:attrNameLst>
                                      </p:cBhvr>
                                      <p:tavLst>
                                        <p:tav tm="0">
                                          <p:val>
                                            <p:fltVal val="0"/>
                                          </p:val>
                                        </p:tav>
                                        <p:tav tm="100000">
                                          <p:val>
                                            <p:strVal val="#ppt_w"/>
                                          </p:val>
                                        </p:tav>
                                      </p:tavLst>
                                    </p:anim>
                                    <p:anim calcmode="lin" valueType="num">
                                      <p:cBhvr>
                                        <p:cTn id="8" dur="500" fill="hold"/>
                                        <p:tgtEl>
                                          <p:spTgt spid="119"/>
                                        </p:tgtEl>
                                        <p:attrNameLst>
                                          <p:attrName>ppt_h</p:attrName>
                                        </p:attrNameLst>
                                      </p:cBhvr>
                                      <p:tavLst>
                                        <p:tav tm="0">
                                          <p:val>
                                            <p:fltVal val="0"/>
                                          </p:val>
                                        </p:tav>
                                        <p:tav tm="100000">
                                          <p:val>
                                            <p:strVal val="#ppt_h"/>
                                          </p:val>
                                        </p:tav>
                                      </p:tavLst>
                                    </p:anim>
                                    <p:animEffect transition="in" filter="fade">
                                      <p:cBhvr>
                                        <p:cTn id="9" dur="500"/>
                                        <p:tgtEl>
                                          <p:spTgt spid="119"/>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2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21"/>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22"/>
                                        </p:tgtEl>
                                        <p:attrNameLst>
                                          <p:attrName>style.visibility</p:attrName>
                                        </p:attrNameLst>
                                      </p:cBhvr>
                                      <p:to>
                                        <p:strVal val="visible"/>
                                      </p:to>
                                    </p:set>
                                    <p:anim calcmode="lin" valueType="num">
                                      <p:cBhvr additive="base">
                                        <p:cTn id="22" dur="500" fill="hold"/>
                                        <p:tgtEl>
                                          <p:spTgt spid="122"/>
                                        </p:tgtEl>
                                        <p:attrNameLst>
                                          <p:attrName>ppt_x</p:attrName>
                                        </p:attrNameLst>
                                      </p:cBhvr>
                                      <p:tavLst>
                                        <p:tav tm="0">
                                          <p:val>
                                            <p:strVal val="0-#ppt_w/2"/>
                                          </p:val>
                                        </p:tav>
                                        <p:tav tm="100000">
                                          <p:val>
                                            <p:strVal val="#ppt_x"/>
                                          </p:val>
                                        </p:tav>
                                      </p:tavLst>
                                    </p:anim>
                                    <p:anim calcmode="lin" valueType="num">
                                      <p:cBhvr additive="base">
                                        <p:cTn id="23" dur="500" fill="hold"/>
                                        <p:tgtEl>
                                          <p:spTgt spid="122"/>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27"/>
                                        </p:tgtEl>
                                        <p:attrNameLst>
                                          <p:attrName>style.visibility</p:attrName>
                                        </p:attrNameLst>
                                      </p:cBhvr>
                                      <p:to>
                                        <p:strVal val="visible"/>
                                      </p:to>
                                    </p:set>
                                    <p:anim calcmode="lin" valueType="num">
                                      <p:cBhvr additive="base">
                                        <p:cTn id="28" dur="500" fill="hold"/>
                                        <p:tgtEl>
                                          <p:spTgt spid="127"/>
                                        </p:tgtEl>
                                        <p:attrNameLst>
                                          <p:attrName>ppt_x</p:attrName>
                                        </p:attrNameLst>
                                      </p:cBhvr>
                                      <p:tavLst>
                                        <p:tav tm="0">
                                          <p:val>
                                            <p:strVal val="0-#ppt_w/2"/>
                                          </p:val>
                                        </p:tav>
                                        <p:tav tm="100000">
                                          <p:val>
                                            <p:strVal val="#ppt_x"/>
                                          </p:val>
                                        </p:tav>
                                      </p:tavLst>
                                    </p:anim>
                                    <p:anim calcmode="lin" valueType="num">
                                      <p:cBhvr additive="base">
                                        <p:cTn id="29" dur="500" fill="hold"/>
                                        <p:tgtEl>
                                          <p:spTgt spid="127"/>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
                                        </p:tgtEl>
                                        <p:attrNameLst>
                                          <p:attrName>style.visibility</p:attrName>
                                        </p:attrNameLst>
                                      </p:cBhvr>
                                      <p:to>
                                        <p:strVal val="visible"/>
                                      </p:to>
                                    </p:set>
                                    <p:anim calcmode="lin" valueType="num">
                                      <p:cBhvr additive="base">
                                        <p:cTn id="34" dur="500" fill="hold"/>
                                        <p:tgtEl>
                                          <p:spTgt spid="132"/>
                                        </p:tgtEl>
                                        <p:attrNameLst>
                                          <p:attrName>ppt_x</p:attrName>
                                        </p:attrNameLst>
                                      </p:cBhvr>
                                      <p:tavLst>
                                        <p:tav tm="0">
                                          <p:val>
                                            <p:strVal val="1+#ppt_w/2"/>
                                          </p:val>
                                        </p:tav>
                                        <p:tav tm="100000">
                                          <p:val>
                                            <p:strVal val="#ppt_x"/>
                                          </p:val>
                                        </p:tav>
                                      </p:tavLst>
                                    </p:anim>
                                    <p:anim calcmode="lin" valueType="num">
                                      <p:cBhvr additive="base">
                                        <p:cTn id="35" dur="500" fill="hold"/>
                                        <p:tgtEl>
                                          <p:spTgt spid="132"/>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137"/>
                                        </p:tgtEl>
                                        <p:attrNameLst>
                                          <p:attrName>style.visibility</p:attrName>
                                        </p:attrNameLst>
                                      </p:cBhvr>
                                      <p:to>
                                        <p:strVal val="visible"/>
                                      </p:to>
                                    </p:set>
                                    <p:anim calcmode="lin" valueType="num">
                                      <p:cBhvr additive="base">
                                        <p:cTn id="40" dur="500" fill="hold"/>
                                        <p:tgtEl>
                                          <p:spTgt spid="137"/>
                                        </p:tgtEl>
                                        <p:attrNameLst>
                                          <p:attrName>ppt_x</p:attrName>
                                        </p:attrNameLst>
                                      </p:cBhvr>
                                      <p:tavLst>
                                        <p:tav tm="0">
                                          <p:val>
                                            <p:strVal val="1+#ppt_w/2"/>
                                          </p:val>
                                        </p:tav>
                                        <p:tav tm="100000">
                                          <p:val>
                                            <p:strVal val="#ppt_x"/>
                                          </p:val>
                                        </p:tav>
                                      </p:tavLst>
                                    </p:anim>
                                    <p:anim calcmode="lin" valueType="num">
                                      <p:cBhvr additive="base">
                                        <p:cTn id="41" dur="500" fill="hold"/>
                                        <p:tgtEl>
                                          <p:spTgt spid="1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xmlns="" id="{D9EBF344-4A7B-4C4A-AF6D-6441BD040AB3}"/>
              </a:ext>
            </a:extLst>
          </p:cNvPr>
          <p:cNvCxnSpPr>
            <a:cxnSpLocks/>
            <a:endCxn id="6" idx="0"/>
          </p:cNvCxnSpPr>
          <p:nvPr/>
        </p:nvCxnSpPr>
        <p:spPr>
          <a:xfrm>
            <a:off x="1191446" y="0"/>
            <a:ext cx="0" cy="6829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CA925EF2-D58F-4AC0-ACED-F747CC08D69F}"/>
              </a:ext>
            </a:extLst>
          </p:cNvPr>
          <p:cNvCxnSpPr>
            <a:cxnSpLocks/>
          </p:cNvCxnSpPr>
          <p:nvPr/>
        </p:nvCxnSpPr>
        <p:spPr>
          <a:xfrm>
            <a:off x="1191446" y="5063613"/>
            <a:ext cx="0" cy="1794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xmlns="" id="{4BD1E24D-7739-4C4F-8234-2614FB54ADBC}"/>
              </a:ext>
            </a:extLst>
          </p:cNvPr>
          <p:cNvSpPr/>
          <p:nvPr/>
        </p:nvSpPr>
        <p:spPr>
          <a:xfrm>
            <a:off x="954165" y="682906"/>
            <a:ext cx="474562" cy="474562"/>
          </a:xfrm>
          <a:prstGeom prst="ellipse">
            <a:avLst/>
          </a:prstGeom>
          <a:ln>
            <a:solidFill>
              <a:schemeClr val="bg1">
                <a:lumMod val="6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sym typeface="Wingdings 2" panose="05020102010507070707" pitchFamily="18" charset="2"/>
              </a:rPr>
              <a:t></a:t>
            </a:r>
            <a:endParaRPr lang="en-US" sz="2800" dirty="0"/>
          </a:p>
        </p:txBody>
      </p:sp>
      <p:sp>
        <p:nvSpPr>
          <p:cNvPr id="7" name="TextBox 6">
            <a:extLst>
              <a:ext uri="{FF2B5EF4-FFF2-40B4-BE49-F238E27FC236}">
                <a16:creationId xmlns:a16="http://schemas.microsoft.com/office/drawing/2014/main" xmlns="" id="{00F422F9-3B3A-4A97-ADB3-F83B13E11C16}"/>
              </a:ext>
            </a:extLst>
          </p:cNvPr>
          <p:cNvSpPr txBox="1"/>
          <p:nvPr/>
        </p:nvSpPr>
        <p:spPr>
          <a:xfrm>
            <a:off x="1527893" y="720132"/>
            <a:ext cx="1175322" cy="400110"/>
          </a:xfrm>
          <a:prstGeom prst="rect">
            <a:avLst/>
          </a:prstGeom>
          <a:noFill/>
        </p:spPr>
        <p:txBody>
          <a:bodyPr wrap="none" rtlCol="0">
            <a:spAutoFit/>
          </a:bodyPr>
          <a:lstStyle/>
          <a:p>
            <a:r>
              <a:rPr lang="en-US" sz="2000" b="1" dirty="0">
                <a:solidFill>
                  <a:schemeClr val="bg1"/>
                </a:solidFill>
              </a:rPr>
              <a:t>Looping</a:t>
            </a:r>
          </a:p>
        </p:txBody>
      </p:sp>
      <p:cxnSp>
        <p:nvCxnSpPr>
          <p:cNvPr id="8" name="Straight Connector 7">
            <a:extLst>
              <a:ext uri="{FF2B5EF4-FFF2-40B4-BE49-F238E27FC236}">
                <a16:creationId xmlns:a16="http://schemas.microsoft.com/office/drawing/2014/main" xmlns="" id="{F34260FD-CAA3-43A0-977C-7E4B57013872}"/>
              </a:ext>
            </a:extLst>
          </p:cNvPr>
          <p:cNvCxnSpPr>
            <a:cxnSpLocks/>
          </p:cNvCxnSpPr>
          <p:nvPr/>
        </p:nvCxnSpPr>
        <p:spPr>
          <a:xfrm>
            <a:off x="1191446" y="1157468"/>
            <a:ext cx="0" cy="3979075"/>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xmlns="" id="{BDA2F9A4-6988-4274-8384-12496EC9D59D}"/>
              </a:ext>
            </a:extLst>
          </p:cNvPr>
          <p:cNvSpPr txBox="1"/>
          <p:nvPr/>
        </p:nvSpPr>
        <p:spPr>
          <a:xfrm>
            <a:off x="1458962" y="731706"/>
            <a:ext cx="7772400" cy="2677656"/>
          </a:xfrm>
          <a:prstGeom prst="rect">
            <a:avLst/>
          </a:prstGeom>
          <a:noFill/>
        </p:spPr>
        <p:txBody>
          <a:bodyPr wrap="square" rtlCol="0">
            <a:spAutoFit/>
          </a:bodyPr>
          <a:lstStyle/>
          <a:p>
            <a:r>
              <a:rPr lang="en-US" sz="2400" b="1" dirty="0"/>
              <a:t>Outline</a:t>
            </a:r>
          </a:p>
          <a:p>
            <a:pPr marL="742950" lvl="1" indent="-285750">
              <a:buFont typeface="Arial" panose="020B0604020202020204" pitchFamily="34" charset="0"/>
              <a:buChar char="•"/>
            </a:pPr>
            <a:r>
              <a:rPr lang="en-US" sz="2400" dirty="0">
                <a:solidFill>
                  <a:schemeClr val="bg1">
                    <a:lumMod val="50000"/>
                  </a:schemeClr>
                </a:solidFill>
              </a:rPr>
              <a:t>Introduction and Transport Layer Services</a:t>
            </a:r>
          </a:p>
          <a:p>
            <a:pPr marL="742950" lvl="1" indent="-285750">
              <a:buFont typeface="Arial" panose="020B0604020202020204" pitchFamily="34" charset="0"/>
              <a:buChar char="•"/>
            </a:pPr>
            <a:r>
              <a:rPr lang="en-US" sz="2400" dirty="0">
                <a:solidFill>
                  <a:schemeClr val="bg1">
                    <a:lumMod val="50000"/>
                  </a:schemeClr>
                </a:solidFill>
              </a:rPr>
              <a:t>Multiplexing and Demultiplexing</a:t>
            </a:r>
          </a:p>
          <a:p>
            <a:pPr marL="742950" lvl="1" indent="-285750">
              <a:buFont typeface="Arial" panose="020B0604020202020204" pitchFamily="34" charset="0"/>
              <a:buChar char="•"/>
            </a:pPr>
            <a:r>
              <a:rPr lang="en-US" sz="2400" dirty="0">
                <a:solidFill>
                  <a:schemeClr val="bg1">
                    <a:lumMod val="50000"/>
                  </a:schemeClr>
                </a:solidFill>
              </a:rPr>
              <a:t>Connection less transport (UDP)</a:t>
            </a:r>
          </a:p>
          <a:p>
            <a:pPr marL="742950" lvl="1" indent="-285750">
              <a:buFont typeface="Arial" panose="020B0604020202020204" pitchFamily="34" charset="0"/>
              <a:buChar char="•"/>
            </a:pPr>
            <a:r>
              <a:rPr lang="en-US" sz="2400" dirty="0">
                <a:solidFill>
                  <a:schemeClr val="bg1">
                    <a:lumMod val="50000"/>
                  </a:schemeClr>
                </a:solidFill>
              </a:rPr>
              <a:t>Principles of Reliable Data Transfer</a:t>
            </a:r>
          </a:p>
          <a:p>
            <a:pPr marL="742950" lvl="1" indent="-285750">
              <a:buFont typeface="Arial" panose="020B0604020202020204" pitchFamily="34" charset="0"/>
              <a:buChar char="•"/>
            </a:pPr>
            <a:r>
              <a:rPr lang="en-US" sz="2400" dirty="0">
                <a:solidFill>
                  <a:schemeClr val="bg1">
                    <a:lumMod val="50000"/>
                  </a:schemeClr>
                </a:solidFill>
              </a:rPr>
              <a:t>Connection oriented transport (TCP)</a:t>
            </a:r>
          </a:p>
          <a:p>
            <a:pPr marL="742950" lvl="1" indent="-285750">
              <a:buFont typeface="Arial" panose="020B0604020202020204" pitchFamily="34" charset="0"/>
              <a:buChar char="•"/>
            </a:pPr>
            <a:r>
              <a:rPr lang="en-US" sz="2400" dirty="0">
                <a:solidFill>
                  <a:schemeClr val="bg1">
                    <a:lumMod val="50000"/>
                  </a:schemeClr>
                </a:solidFill>
              </a:rPr>
              <a:t>Congestion Control</a:t>
            </a:r>
          </a:p>
        </p:txBody>
      </p:sp>
    </p:spTree>
    <p:extLst>
      <p:ext uri="{BB962C8B-B14F-4D97-AF65-F5344CB8AC3E}">
        <p14:creationId xmlns:p14="http://schemas.microsoft.com/office/powerpoint/2010/main" val="98909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1000"/>
                            </p:stCondLst>
                            <p:childTnLst>
                              <p:par>
                                <p:cTn id="21" presetID="1"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par>
                          <p:cTn id="23" fill="hold">
                            <p:stCondLst>
                              <p:cond delay="1000"/>
                            </p:stCondLst>
                            <p:childTnLst>
                              <p:par>
                                <p:cTn id="24" presetID="22" presetClass="entr" presetSubtype="1"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up)">
                                      <p:cBhvr>
                                        <p:cTn id="26" dur="500"/>
                                        <p:tgtEl>
                                          <p:spTgt spid="8"/>
                                        </p:tgtEl>
                                      </p:cBhvr>
                                    </p:animEffect>
                                  </p:childTnLst>
                                </p:cTn>
                              </p:par>
                            </p:childTnLst>
                          </p:cTn>
                        </p:par>
                        <p:par>
                          <p:cTn id="27" fill="hold">
                            <p:stCondLst>
                              <p:cond delay="1500"/>
                            </p:stCondLst>
                            <p:childTnLst>
                              <p:par>
                                <p:cTn id="28" presetID="22" presetClass="entr" presetSubtype="1"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up)">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1" end="1"/>
                                            </p:txEl>
                                          </p:spTgt>
                                        </p:tgtEl>
                                        <p:attrNameLst>
                                          <p:attrName>style.visibility</p:attrName>
                                        </p:attrNameLst>
                                      </p:cBhvr>
                                      <p:to>
                                        <p:strVal val="visible"/>
                                      </p:to>
                                    </p:set>
                                    <p:animEffect transition="in" filter="fade">
                                      <p:cBhvr>
                                        <p:cTn id="35" dur="500"/>
                                        <p:tgtEl>
                                          <p:spTgt spid="9">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9">
                                            <p:txEl>
                                              <p:pRg st="2" end="2"/>
                                            </p:txEl>
                                          </p:spTgt>
                                        </p:tgtEl>
                                        <p:attrNameLst>
                                          <p:attrName>style.visibility</p:attrName>
                                        </p:attrNameLst>
                                      </p:cBhvr>
                                      <p:to>
                                        <p:strVal val="visible"/>
                                      </p:to>
                                    </p:set>
                                    <p:animEffect transition="in" filter="fade">
                                      <p:cBhvr>
                                        <p:cTn id="40" dur="500"/>
                                        <p:tgtEl>
                                          <p:spTgt spid="9">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9">
                                            <p:txEl>
                                              <p:pRg st="3" end="3"/>
                                            </p:txEl>
                                          </p:spTgt>
                                        </p:tgtEl>
                                        <p:attrNameLst>
                                          <p:attrName>style.visibility</p:attrName>
                                        </p:attrNameLst>
                                      </p:cBhvr>
                                      <p:to>
                                        <p:strVal val="visible"/>
                                      </p:to>
                                    </p:set>
                                    <p:animEffect transition="in" filter="fade">
                                      <p:cBhvr>
                                        <p:cTn id="45" dur="500"/>
                                        <p:tgtEl>
                                          <p:spTgt spid="9">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9">
                                            <p:txEl>
                                              <p:pRg st="4" end="4"/>
                                            </p:txEl>
                                          </p:spTgt>
                                        </p:tgtEl>
                                        <p:attrNameLst>
                                          <p:attrName>style.visibility</p:attrName>
                                        </p:attrNameLst>
                                      </p:cBhvr>
                                      <p:to>
                                        <p:strVal val="visible"/>
                                      </p:to>
                                    </p:set>
                                    <p:animEffect transition="in" filter="fade">
                                      <p:cBhvr>
                                        <p:cTn id="50" dur="500"/>
                                        <p:tgtEl>
                                          <p:spTgt spid="9">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
                                            <p:txEl>
                                              <p:pRg st="5" end="5"/>
                                            </p:txEl>
                                          </p:spTgt>
                                        </p:tgtEl>
                                        <p:attrNameLst>
                                          <p:attrName>style.visibility</p:attrName>
                                        </p:attrNameLst>
                                      </p:cBhvr>
                                      <p:to>
                                        <p:strVal val="visible"/>
                                      </p:to>
                                    </p:set>
                                    <p:animEffect transition="in" filter="fade">
                                      <p:cBhvr>
                                        <p:cTn id="55" dur="500"/>
                                        <p:tgtEl>
                                          <p:spTgt spid="9">
                                            <p:txEl>
                                              <p:pRg st="5" end="5"/>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9">
                                            <p:txEl>
                                              <p:pRg st="6" end="6"/>
                                            </p:txEl>
                                          </p:spTgt>
                                        </p:tgtEl>
                                        <p:attrNameLst>
                                          <p:attrName>style.visibility</p:attrName>
                                        </p:attrNameLst>
                                      </p:cBhvr>
                                      <p:to>
                                        <p:strVal val="visible"/>
                                      </p:to>
                                    </p:set>
                                    <p:animEffect transition="in" filter="fade">
                                      <p:cBhvr>
                                        <p:cTn id="60" dur="500"/>
                                        <p:tgtEl>
                                          <p:spTgt spid="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Reliable Data Transfer – </a:t>
            </a:r>
            <a:r>
              <a:rPr lang="en-US" dirty="0" err="1"/>
              <a:t>Cont</a:t>
            </a:r>
            <a:r>
              <a:rPr lang="is-IS" dirty="0"/>
              <a:t>…</a:t>
            </a:r>
            <a:endParaRPr lang="en-US" dirty="0"/>
          </a:p>
        </p:txBody>
      </p:sp>
      <p:sp>
        <p:nvSpPr>
          <p:cNvPr id="3" name="Content Placeholder 2"/>
          <p:cNvSpPr>
            <a:spLocks noGrp="1"/>
          </p:cNvSpPr>
          <p:nvPr>
            <p:ph idx="1"/>
          </p:nvPr>
        </p:nvSpPr>
        <p:spPr/>
        <p:txBody>
          <a:bodyPr/>
          <a:lstStyle/>
          <a:p>
            <a:pPr algn="just"/>
            <a:r>
              <a:rPr lang="en-US" altLang="en-US" kern="0" dirty="0">
                <a:latin typeface="+mn-lt"/>
                <a:ea typeface="ＭＳ Ｐゴシック" charset="-128"/>
              </a:rPr>
              <a:t>Consider only unidirectional data transfer.</a:t>
            </a:r>
          </a:p>
          <a:p>
            <a:pPr lvl="1" algn="just"/>
            <a:r>
              <a:rPr lang="en-US" altLang="en-US" kern="0" dirty="0">
                <a:latin typeface="+mn-lt"/>
                <a:ea typeface="ＭＳ Ｐゴシック" charset="-128"/>
              </a:rPr>
              <a:t>A control information will flow on both directions.</a:t>
            </a:r>
          </a:p>
          <a:p>
            <a:pPr algn="just"/>
            <a:r>
              <a:rPr lang="en-US" altLang="en-US" kern="0" dirty="0">
                <a:latin typeface="+mn-lt"/>
                <a:ea typeface="ＭＳ Ｐゴシック" charset="-128"/>
              </a:rPr>
              <a:t>Use finite state machines (FSM)  to specify sender and receiver.</a:t>
            </a:r>
          </a:p>
          <a:p>
            <a:pPr lvl="0" algn="just"/>
            <a:r>
              <a:rPr lang="en-US" altLang="en-US" kern="0" dirty="0">
                <a:solidFill>
                  <a:srgbClr val="000000"/>
                </a:solidFill>
                <a:latin typeface="+mn-lt"/>
                <a:ea typeface="ＭＳ Ｐゴシック" charset="-128"/>
              </a:rPr>
              <a:t>When in this </a:t>
            </a:r>
            <a:r>
              <a:rPr lang="ja-JP" altLang="en-US" kern="0" dirty="0">
                <a:solidFill>
                  <a:srgbClr val="000000"/>
                </a:solidFill>
                <a:latin typeface="+mn-lt"/>
                <a:ea typeface="ＭＳ Ｐゴシック" charset="-128"/>
              </a:rPr>
              <a:t>“</a:t>
            </a:r>
            <a:r>
              <a:rPr lang="en-US" altLang="ja-JP" kern="0" dirty="0">
                <a:solidFill>
                  <a:srgbClr val="000000"/>
                </a:solidFill>
                <a:latin typeface="+mn-lt"/>
                <a:ea typeface="ＭＳ Ｐゴシック" charset="-128"/>
              </a:rPr>
              <a:t>state</a:t>
            </a:r>
            <a:r>
              <a:rPr lang="ja-JP" altLang="en-US" kern="0" dirty="0">
                <a:solidFill>
                  <a:srgbClr val="000000"/>
                </a:solidFill>
                <a:latin typeface="+mn-lt"/>
                <a:ea typeface="ＭＳ Ｐゴシック" charset="-128"/>
              </a:rPr>
              <a:t>”</a:t>
            </a:r>
            <a:r>
              <a:rPr lang="en-US" altLang="ja-JP" kern="0" dirty="0">
                <a:solidFill>
                  <a:srgbClr val="000000"/>
                </a:solidFill>
                <a:latin typeface="+mn-lt"/>
                <a:ea typeface="ＭＳ Ｐゴシック" charset="-128"/>
              </a:rPr>
              <a:t> next state uniquely determined by next event.</a:t>
            </a:r>
          </a:p>
          <a:p>
            <a:pPr lvl="0" algn="just"/>
            <a:r>
              <a:rPr lang="en-US" altLang="en-US" kern="0" dirty="0">
                <a:solidFill>
                  <a:srgbClr val="000000"/>
                </a:solidFill>
                <a:latin typeface="+mn-lt"/>
                <a:ea typeface="ＭＳ Ｐゴシック" charset="-128"/>
              </a:rPr>
              <a:t>Arrow indicates the transition of protocol from one state to another.</a:t>
            </a:r>
          </a:p>
          <a:p>
            <a:pPr algn="just"/>
            <a:endParaRPr lang="en-US" altLang="en-US" kern="0" dirty="0">
              <a:ea typeface="ＭＳ Ｐゴシック" charset="-128"/>
            </a:endParaRPr>
          </a:p>
          <a:p>
            <a:pPr algn="just"/>
            <a:endParaRPr lang="en-US" dirty="0"/>
          </a:p>
        </p:txBody>
      </p:sp>
      <p:sp>
        <p:nvSpPr>
          <p:cNvPr id="62" name="Freeform 8"/>
          <p:cNvSpPr>
            <a:spLocks/>
          </p:cNvSpPr>
          <p:nvPr/>
        </p:nvSpPr>
        <p:spPr bwMode="auto">
          <a:xfrm>
            <a:off x="4325938" y="4597400"/>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3" name="Oval 10"/>
          <p:cNvSpPr>
            <a:spLocks noChangeArrowheads="1"/>
          </p:cNvSpPr>
          <p:nvPr/>
        </p:nvSpPr>
        <p:spPr bwMode="auto">
          <a:xfrm>
            <a:off x="8258176" y="4705350"/>
            <a:ext cx="809625" cy="876300"/>
          </a:xfrm>
          <a:prstGeom prst="ellipse">
            <a:avLst/>
          </a:prstGeom>
          <a:solidFill>
            <a:srgbClr val="000099"/>
          </a:solidFill>
          <a:ln>
            <a:noFill/>
          </a:ln>
          <a:effectLst/>
          <a:extLst>
            <a:ext uri="{91240B29-F687-4F45-9708-019B960494DF}">
              <a14:hiddenLine xmlns:a14="http://schemas.microsoft.com/office/drawing/2010/main" w="1905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64" name="Oval 11"/>
          <p:cNvSpPr>
            <a:spLocks noChangeArrowheads="1"/>
          </p:cNvSpPr>
          <p:nvPr/>
        </p:nvSpPr>
        <p:spPr bwMode="auto">
          <a:xfrm>
            <a:off x="8193088" y="4749800"/>
            <a:ext cx="8096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5" name="Text Box 12"/>
          <p:cNvSpPr txBox="1">
            <a:spLocks noChangeArrowheads="1"/>
          </p:cNvSpPr>
          <p:nvPr/>
        </p:nvSpPr>
        <p:spPr bwMode="auto">
          <a:xfrm>
            <a:off x="8201025" y="4879976"/>
            <a:ext cx="735012" cy="701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000" kern="0">
                <a:solidFill>
                  <a:srgbClr val="000000"/>
                </a:solidFill>
              </a:rPr>
              <a:t>state</a:t>
            </a:r>
          </a:p>
          <a:p>
            <a:pPr algn="ctr" eaLnBrk="0" fontAlgn="base" hangingPunct="0">
              <a:spcBef>
                <a:spcPct val="0"/>
              </a:spcBef>
              <a:spcAft>
                <a:spcPct val="0"/>
              </a:spcAft>
              <a:defRPr/>
            </a:pPr>
            <a:r>
              <a:rPr lang="en-US" sz="2000" kern="0">
                <a:solidFill>
                  <a:srgbClr val="000000"/>
                </a:solidFill>
              </a:rPr>
              <a:t>2</a:t>
            </a:r>
          </a:p>
        </p:txBody>
      </p:sp>
      <p:sp>
        <p:nvSpPr>
          <p:cNvPr id="66" name="Text Box 13"/>
          <p:cNvSpPr txBox="1">
            <a:spLocks noChangeArrowheads="1"/>
          </p:cNvSpPr>
          <p:nvPr/>
        </p:nvSpPr>
        <p:spPr bwMode="auto">
          <a:xfrm>
            <a:off x="4556126" y="3962401"/>
            <a:ext cx="3152775"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dirty="0">
                <a:solidFill>
                  <a:srgbClr val="CC0000"/>
                </a:solidFill>
              </a:rPr>
              <a:t>event causing state transition</a:t>
            </a:r>
            <a:endParaRPr lang="en-US" sz="2400" kern="0" dirty="0">
              <a:solidFill>
                <a:srgbClr val="CC0000"/>
              </a:solidFill>
            </a:endParaRPr>
          </a:p>
        </p:txBody>
      </p:sp>
      <p:sp>
        <p:nvSpPr>
          <p:cNvPr id="67" name="Text Box 14"/>
          <p:cNvSpPr txBox="1">
            <a:spLocks noChangeArrowheads="1"/>
          </p:cNvSpPr>
          <p:nvPr/>
        </p:nvSpPr>
        <p:spPr bwMode="auto">
          <a:xfrm>
            <a:off x="4483100" y="4257676"/>
            <a:ext cx="3421062"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CC0000"/>
                </a:solidFill>
              </a:rPr>
              <a:t>actions taken on state transition</a:t>
            </a:r>
            <a:endParaRPr lang="en-US" sz="2400" kern="0">
              <a:solidFill>
                <a:srgbClr val="CC0000"/>
              </a:solidFill>
            </a:endParaRPr>
          </a:p>
        </p:txBody>
      </p:sp>
      <p:sp>
        <p:nvSpPr>
          <p:cNvPr id="68" name="Line 15"/>
          <p:cNvSpPr>
            <a:spLocks noChangeShapeType="1"/>
          </p:cNvSpPr>
          <p:nvPr/>
        </p:nvSpPr>
        <p:spPr bwMode="auto">
          <a:xfrm>
            <a:off x="4449763" y="4311650"/>
            <a:ext cx="3381375"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grpSp>
        <p:nvGrpSpPr>
          <p:cNvPr id="4" name="Group 3"/>
          <p:cNvGrpSpPr/>
          <p:nvPr/>
        </p:nvGrpSpPr>
        <p:grpSpPr>
          <a:xfrm>
            <a:off x="1647826" y="4232275"/>
            <a:ext cx="2771775" cy="1289050"/>
            <a:chOff x="123825" y="3883025"/>
            <a:chExt cx="2771775" cy="1289050"/>
          </a:xfrm>
        </p:grpSpPr>
        <p:sp>
          <p:nvSpPr>
            <p:cNvPr id="59" name="Oval 5"/>
            <p:cNvSpPr>
              <a:spLocks noChangeArrowheads="1"/>
            </p:cNvSpPr>
            <p:nvPr/>
          </p:nvSpPr>
          <p:spPr bwMode="auto">
            <a:xfrm>
              <a:off x="1981200" y="4262438"/>
              <a:ext cx="809625" cy="876300"/>
            </a:xfrm>
            <a:prstGeom prst="ellipse">
              <a:avLst/>
            </a:prstGeom>
            <a:solidFill>
              <a:srgbClr val="000099"/>
            </a:solidFill>
            <a:ln>
              <a:noFill/>
            </a:ln>
            <a:effectLst/>
            <a:extLst>
              <a:ext uri="{91240B29-F687-4F45-9708-019B960494DF}">
                <a14:hiddenLine xmlns:a14="http://schemas.microsoft.com/office/drawing/2010/main" w="1905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60" name="Oval 6"/>
            <p:cNvSpPr>
              <a:spLocks noChangeArrowheads="1"/>
            </p:cNvSpPr>
            <p:nvPr/>
          </p:nvSpPr>
          <p:spPr bwMode="auto">
            <a:xfrm>
              <a:off x="1916112" y="4295775"/>
              <a:ext cx="8096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1" name="Text Box 7"/>
            <p:cNvSpPr txBox="1">
              <a:spLocks noChangeArrowheads="1"/>
            </p:cNvSpPr>
            <p:nvPr/>
          </p:nvSpPr>
          <p:spPr bwMode="auto">
            <a:xfrm>
              <a:off x="1924050" y="4425950"/>
              <a:ext cx="735012" cy="701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000" kern="0" dirty="0">
                  <a:solidFill>
                    <a:srgbClr val="000000"/>
                  </a:solidFill>
                </a:rPr>
                <a:t>state</a:t>
              </a:r>
            </a:p>
            <a:p>
              <a:pPr algn="ctr" eaLnBrk="0" fontAlgn="base" hangingPunct="0">
                <a:spcBef>
                  <a:spcPct val="0"/>
                </a:spcBef>
                <a:spcAft>
                  <a:spcPct val="0"/>
                </a:spcAft>
                <a:defRPr/>
              </a:pPr>
              <a:r>
                <a:rPr lang="en-US" sz="2000" kern="0" dirty="0">
                  <a:solidFill>
                    <a:srgbClr val="000000"/>
                  </a:solidFill>
                </a:rPr>
                <a:t>1</a:t>
              </a:r>
            </a:p>
          </p:txBody>
        </p:sp>
        <p:sp>
          <p:nvSpPr>
            <p:cNvPr id="69" name="Rectangle 16"/>
            <p:cNvSpPr>
              <a:spLocks noChangeArrowheads="1"/>
            </p:cNvSpPr>
            <p:nvPr/>
          </p:nvSpPr>
          <p:spPr bwMode="auto">
            <a:xfrm>
              <a:off x="123825" y="3883025"/>
              <a:ext cx="2771775" cy="1238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r" eaLnBrk="0" fontAlgn="base" hangingPunct="0">
                <a:lnSpc>
                  <a:spcPct val="85000"/>
                </a:lnSpc>
                <a:spcBef>
                  <a:spcPct val="20000"/>
                </a:spcBef>
                <a:spcAft>
                  <a:spcPct val="0"/>
                </a:spcAft>
                <a:buClr>
                  <a:srgbClr val="000099"/>
                </a:buClr>
                <a:buSzPct val="65000"/>
                <a:defRPr/>
              </a:pPr>
              <a:endParaRPr lang="en-US" altLang="en-US" sz="2000" kern="0" dirty="0">
                <a:solidFill>
                  <a:srgbClr val="000000"/>
                </a:solidFill>
                <a:latin typeface="+mn-lt"/>
              </a:endParaRPr>
            </a:p>
          </p:txBody>
        </p:sp>
      </p:grpSp>
      <p:sp>
        <p:nvSpPr>
          <p:cNvPr id="70" name="Freeform 17"/>
          <p:cNvSpPr>
            <a:spLocks/>
          </p:cNvSpPr>
          <p:nvPr/>
        </p:nvSpPr>
        <p:spPr bwMode="auto">
          <a:xfrm>
            <a:off x="3725862" y="5521326"/>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1" name="Freeform 18"/>
          <p:cNvSpPr>
            <a:spLocks/>
          </p:cNvSpPr>
          <p:nvPr/>
        </p:nvSpPr>
        <p:spPr bwMode="auto">
          <a:xfrm flipH="1" flipV="1">
            <a:off x="8869362" y="5559426"/>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2" name="Line 19"/>
          <p:cNvSpPr>
            <a:spLocks noChangeShapeType="1"/>
          </p:cNvSpPr>
          <p:nvPr/>
        </p:nvSpPr>
        <p:spPr bwMode="auto">
          <a:xfrm>
            <a:off x="4249738" y="5264151"/>
            <a:ext cx="1571625" cy="752475"/>
          </a:xfrm>
          <a:prstGeom prst="line">
            <a:avLst/>
          </a:prstGeom>
          <a:noFill/>
          <a:ln w="28575">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73" name="Text Box 21"/>
          <p:cNvSpPr txBox="1">
            <a:spLocks noChangeArrowheads="1"/>
          </p:cNvSpPr>
          <p:nvPr/>
        </p:nvSpPr>
        <p:spPr bwMode="auto">
          <a:xfrm>
            <a:off x="5016500" y="5057776"/>
            <a:ext cx="74295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CC0000"/>
                </a:solidFill>
              </a:rPr>
              <a:t>event</a:t>
            </a:r>
            <a:endParaRPr lang="en-US" sz="2400" kern="0">
              <a:solidFill>
                <a:srgbClr val="CC0000"/>
              </a:solidFill>
            </a:endParaRPr>
          </a:p>
        </p:txBody>
      </p:sp>
      <p:sp>
        <p:nvSpPr>
          <p:cNvPr id="74" name="Text Box 22"/>
          <p:cNvSpPr txBox="1">
            <a:spLocks noChangeArrowheads="1"/>
          </p:cNvSpPr>
          <p:nvPr/>
        </p:nvSpPr>
        <p:spPr bwMode="auto">
          <a:xfrm>
            <a:off x="4976812" y="5362576"/>
            <a:ext cx="890588"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1800" kern="0">
                <a:solidFill>
                  <a:srgbClr val="CC0000"/>
                </a:solidFill>
              </a:rPr>
              <a:t>actions</a:t>
            </a:r>
            <a:endParaRPr lang="en-US" sz="2400" kern="0">
              <a:solidFill>
                <a:srgbClr val="CC0000"/>
              </a:solidFill>
            </a:endParaRPr>
          </a:p>
        </p:txBody>
      </p:sp>
      <p:sp>
        <p:nvSpPr>
          <p:cNvPr id="75" name="Line 23"/>
          <p:cNvSpPr>
            <a:spLocks noChangeShapeType="1"/>
          </p:cNvSpPr>
          <p:nvPr/>
        </p:nvSpPr>
        <p:spPr bwMode="auto">
          <a:xfrm>
            <a:off x="4926013" y="5416550"/>
            <a:ext cx="942975"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Tree>
    <p:extLst>
      <p:ext uri="{BB962C8B-B14F-4D97-AF65-F5344CB8AC3E}">
        <p14:creationId xmlns:p14="http://schemas.microsoft.com/office/powerpoint/2010/main" val="2036893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wipe(left)">
                                      <p:cBhvr>
                                        <p:cTn id="39" dur="500"/>
                                        <p:tgtEl>
                                          <p:spTgt spid="6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72"/>
                                        </p:tgtEl>
                                        <p:attrNameLst>
                                          <p:attrName>style.visibility</p:attrName>
                                        </p:attrNameLst>
                                      </p:cBhvr>
                                      <p:to>
                                        <p:strVal val="visible"/>
                                      </p:to>
                                    </p:set>
                                    <p:animEffect transition="in" filter="wipe(left)">
                                      <p:cBhvr>
                                        <p:cTn id="42" dur="500"/>
                                        <p:tgtEl>
                                          <p:spTgt spid="72"/>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0"/>
                                        </p:tgtEl>
                                        <p:attrNameLst>
                                          <p:attrName>style.visibility</p:attrName>
                                        </p:attrNameLst>
                                      </p:cBhvr>
                                      <p:to>
                                        <p:strVal val="visible"/>
                                      </p:to>
                                    </p:set>
                                    <p:animEffect transition="in" filter="wipe(left)">
                                      <p:cBhvr>
                                        <p:cTn id="45" dur="500"/>
                                        <p:tgtEl>
                                          <p:spTgt spid="70"/>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71"/>
                                        </p:tgtEl>
                                        <p:attrNameLst>
                                          <p:attrName>style.visibility</p:attrName>
                                        </p:attrNameLst>
                                      </p:cBhvr>
                                      <p:to>
                                        <p:strVal val="visible"/>
                                      </p:to>
                                    </p:set>
                                    <p:animEffect transition="in" filter="wipe(left)">
                                      <p:cBhvr>
                                        <p:cTn id="48" dur="500"/>
                                        <p:tgtEl>
                                          <p:spTgt spid="71"/>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64" grpId="0" animBg="1"/>
      <p:bldP spid="65" grpId="0"/>
      <p:bldP spid="66" grpId="0"/>
      <p:bldP spid="67" grpId="0"/>
      <p:bldP spid="68" grpId="0" animBg="1"/>
      <p:bldP spid="70" grpId="0" animBg="1"/>
      <p:bldP spid="71" grpId="0" animBg="1"/>
      <p:bldP spid="72" grpId="0" animBg="1"/>
      <p:bldP spid="73" grpId="0"/>
      <p:bldP spid="74" grpId="0"/>
      <p:bldP spid="7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ounded Rectangle 37"/>
          <p:cNvSpPr/>
          <p:nvPr/>
        </p:nvSpPr>
        <p:spPr>
          <a:xfrm>
            <a:off x="1905000" y="4289425"/>
            <a:ext cx="8402638" cy="18796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rdt</a:t>
            </a:r>
            <a:r>
              <a:rPr lang="en-US" dirty="0"/>
              <a:t> 1.0</a:t>
            </a:r>
          </a:p>
        </p:txBody>
      </p:sp>
      <p:sp>
        <p:nvSpPr>
          <p:cNvPr id="3" name="Content Placeholder 2"/>
          <p:cNvSpPr>
            <a:spLocks noGrp="1"/>
          </p:cNvSpPr>
          <p:nvPr>
            <p:ph idx="1"/>
          </p:nvPr>
        </p:nvSpPr>
        <p:spPr/>
        <p:txBody>
          <a:bodyPr/>
          <a:lstStyle/>
          <a:p>
            <a:r>
              <a:rPr lang="en-US" dirty="0"/>
              <a:t>Reliable transfer over a reliable channel</a:t>
            </a:r>
          </a:p>
          <a:p>
            <a:r>
              <a:rPr lang="en-US" dirty="0"/>
              <a:t>Underlying channel perfectly reliable channel</a:t>
            </a:r>
          </a:p>
          <a:p>
            <a:pPr lvl="1"/>
            <a:r>
              <a:rPr lang="en-US" dirty="0"/>
              <a:t>no bit errors</a:t>
            </a:r>
          </a:p>
          <a:p>
            <a:pPr lvl="1"/>
            <a:r>
              <a:rPr lang="en-US" dirty="0"/>
              <a:t>no loss of packets</a:t>
            </a:r>
          </a:p>
          <a:p>
            <a:r>
              <a:rPr lang="en-US" dirty="0"/>
              <a:t>Separate FSMs for sender &amp; receiver:</a:t>
            </a:r>
          </a:p>
          <a:p>
            <a:pPr lvl="1"/>
            <a:r>
              <a:rPr lang="en-US" dirty="0"/>
              <a:t>Sender sends data into underlying channel</a:t>
            </a:r>
          </a:p>
          <a:p>
            <a:pPr lvl="1"/>
            <a:r>
              <a:rPr lang="en-US" dirty="0"/>
              <a:t>Receiver reads data from underlying channel</a:t>
            </a:r>
          </a:p>
          <a:p>
            <a:endParaRPr lang="en-US" dirty="0"/>
          </a:p>
        </p:txBody>
      </p:sp>
      <p:sp>
        <p:nvSpPr>
          <p:cNvPr id="21" name="Oval 4"/>
          <p:cNvSpPr>
            <a:spLocks noChangeArrowheads="1"/>
          </p:cNvSpPr>
          <p:nvPr/>
        </p:nvSpPr>
        <p:spPr bwMode="auto">
          <a:xfrm>
            <a:off x="2522539" y="442118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endParaRPr lang="en-US" altLang="en-US" kern="0">
              <a:solidFill>
                <a:srgbClr val="000000"/>
              </a:solidFill>
            </a:endParaRPr>
          </a:p>
        </p:txBody>
      </p:sp>
      <p:sp>
        <p:nvSpPr>
          <p:cNvPr id="22" name="Text Box 5"/>
          <p:cNvSpPr txBox="1">
            <a:spLocks noChangeArrowheads="1"/>
          </p:cNvSpPr>
          <p:nvPr/>
        </p:nvSpPr>
        <p:spPr bwMode="auto">
          <a:xfrm>
            <a:off x="2459038" y="4506913"/>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pPr>
            <a:r>
              <a:rPr lang="en-US" altLang="en-US">
                <a:solidFill>
                  <a:srgbClr val="000000"/>
                </a:solidFill>
                <a:latin typeface="Arial" charset="0"/>
              </a:rPr>
              <a:t>Wait for call from above</a:t>
            </a:r>
            <a:endParaRPr lang="en-US" altLang="en-US">
              <a:solidFill>
                <a:srgbClr val="000000"/>
              </a:solidFill>
              <a:latin typeface="Times New Roman" charset="0"/>
            </a:endParaRPr>
          </a:p>
        </p:txBody>
      </p:sp>
      <p:sp>
        <p:nvSpPr>
          <p:cNvPr id="23" name="Freeform 6"/>
          <p:cNvSpPr>
            <a:spLocks/>
          </p:cNvSpPr>
          <p:nvPr/>
        </p:nvSpPr>
        <p:spPr bwMode="auto">
          <a:xfrm>
            <a:off x="3332164" y="4405313"/>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4" name="Text Box 7"/>
          <p:cNvSpPr txBox="1">
            <a:spLocks noChangeArrowheads="1"/>
          </p:cNvSpPr>
          <p:nvPr/>
        </p:nvSpPr>
        <p:spPr bwMode="auto">
          <a:xfrm>
            <a:off x="3784601" y="4929189"/>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packet = make_pkt(data)</a:t>
            </a:r>
          </a:p>
          <a:p>
            <a:pPr eaLnBrk="0" fontAlgn="base" hangingPunct="0">
              <a:spcBef>
                <a:spcPct val="0"/>
              </a:spcBef>
              <a:spcAft>
                <a:spcPct val="0"/>
              </a:spcAft>
            </a:pPr>
            <a:r>
              <a:rPr lang="en-US" altLang="en-US">
                <a:solidFill>
                  <a:srgbClr val="000000"/>
                </a:solidFill>
                <a:latin typeface="Arial" charset="0"/>
              </a:rPr>
              <a:t>udt_send(packet)</a:t>
            </a:r>
            <a:endParaRPr lang="en-US" altLang="en-US">
              <a:solidFill>
                <a:srgbClr val="000000"/>
              </a:solidFill>
              <a:latin typeface="Times New Roman" charset="0"/>
            </a:endParaRPr>
          </a:p>
        </p:txBody>
      </p:sp>
      <p:sp>
        <p:nvSpPr>
          <p:cNvPr id="25" name="Text Box 8"/>
          <p:cNvSpPr txBox="1">
            <a:spLocks noChangeArrowheads="1"/>
          </p:cNvSpPr>
          <p:nvPr/>
        </p:nvSpPr>
        <p:spPr bwMode="auto">
          <a:xfrm>
            <a:off x="3743325" y="446246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dirty="0" err="1">
                <a:solidFill>
                  <a:srgbClr val="000000"/>
                </a:solidFill>
                <a:latin typeface="Arial" charset="0"/>
              </a:rPr>
              <a:t>rdt_send</a:t>
            </a:r>
            <a:r>
              <a:rPr lang="en-US" altLang="en-US" dirty="0">
                <a:solidFill>
                  <a:srgbClr val="000000"/>
                </a:solidFill>
                <a:latin typeface="Arial" charset="0"/>
              </a:rPr>
              <a:t>(data)</a:t>
            </a:r>
            <a:endParaRPr lang="en-US" altLang="en-US" dirty="0">
              <a:solidFill>
                <a:srgbClr val="000000"/>
              </a:solidFill>
              <a:latin typeface="Times New Roman" charset="0"/>
            </a:endParaRPr>
          </a:p>
        </p:txBody>
      </p:sp>
      <p:sp>
        <p:nvSpPr>
          <p:cNvPr id="26" name="Line 9"/>
          <p:cNvSpPr>
            <a:spLocks noChangeShapeType="1"/>
          </p:cNvSpPr>
          <p:nvPr/>
        </p:nvSpPr>
        <p:spPr bwMode="auto">
          <a:xfrm>
            <a:off x="3843339" y="4805363"/>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7" name="Line 10"/>
          <p:cNvSpPr>
            <a:spLocks noChangeShapeType="1"/>
          </p:cNvSpPr>
          <p:nvPr/>
        </p:nvSpPr>
        <p:spPr bwMode="auto">
          <a:xfrm>
            <a:off x="2198688" y="440531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8" name="Text Box 11"/>
          <p:cNvSpPr txBox="1">
            <a:spLocks noChangeArrowheads="1"/>
          </p:cNvSpPr>
          <p:nvPr/>
        </p:nvSpPr>
        <p:spPr bwMode="auto">
          <a:xfrm>
            <a:off x="8050213" y="4787901"/>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extract (packet,data)</a:t>
            </a:r>
          </a:p>
          <a:p>
            <a:pPr eaLnBrk="0" fontAlgn="base" hangingPunct="0">
              <a:spcBef>
                <a:spcPct val="0"/>
              </a:spcBef>
              <a:spcAft>
                <a:spcPct val="0"/>
              </a:spcAft>
            </a:pPr>
            <a:r>
              <a:rPr lang="en-US" altLang="en-US">
                <a:solidFill>
                  <a:srgbClr val="000000"/>
                </a:solidFill>
                <a:latin typeface="Arial" charset="0"/>
              </a:rPr>
              <a:t>deliver_data(data)</a:t>
            </a:r>
            <a:endParaRPr lang="en-US" altLang="en-US">
              <a:solidFill>
                <a:srgbClr val="000000"/>
              </a:solidFill>
              <a:latin typeface="Times New Roman" charset="0"/>
            </a:endParaRPr>
          </a:p>
        </p:txBody>
      </p:sp>
      <p:sp>
        <p:nvSpPr>
          <p:cNvPr id="29" name="Oval 12"/>
          <p:cNvSpPr>
            <a:spLocks noChangeArrowheads="1"/>
          </p:cNvSpPr>
          <p:nvPr/>
        </p:nvSpPr>
        <p:spPr bwMode="auto">
          <a:xfrm>
            <a:off x="6831014" y="4406900"/>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endParaRPr lang="en-US" altLang="en-US" kern="0">
              <a:solidFill>
                <a:srgbClr val="000000"/>
              </a:solidFill>
            </a:endParaRPr>
          </a:p>
        </p:txBody>
      </p:sp>
      <p:sp>
        <p:nvSpPr>
          <p:cNvPr id="30" name="Text Box 13"/>
          <p:cNvSpPr txBox="1">
            <a:spLocks noChangeArrowheads="1"/>
          </p:cNvSpPr>
          <p:nvPr/>
        </p:nvSpPr>
        <p:spPr bwMode="auto">
          <a:xfrm>
            <a:off x="6767513" y="4492626"/>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pPr>
            <a:r>
              <a:rPr lang="en-US" altLang="en-US">
                <a:solidFill>
                  <a:srgbClr val="000000"/>
                </a:solidFill>
                <a:latin typeface="Arial" charset="0"/>
              </a:rPr>
              <a:t>Wait for call from below</a:t>
            </a:r>
            <a:endParaRPr lang="en-US" altLang="en-US">
              <a:solidFill>
                <a:srgbClr val="000000"/>
              </a:solidFill>
              <a:latin typeface="Times New Roman" charset="0"/>
            </a:endParaRPr>
          </a:p>
        </p:txBody>
      </p:sp>
      <p:sp>
        <p:nvSpPr>
          <p:cNvPr id="31" name="Freeform 14"/>
          <p:cNvSpPr>
            <a:spLocks/>
          </p:cNvSpPr>
          <p:nvPr/>
        </p:nvSpPr>
        <p:spPr bwMode="auto">
          <a:xfrm>
            <a:off x="7640639" y="4391026"/>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2" name="Text Box 15"/>
          <p:cNvSpPr txBox="1">
            <a:spLocks noChangeArrowheads="1"/>
          </p:cNvSpPr>
          <p:nvPr/>
        </p:nvSpPr>
        <p:spPr bwMode="auto">
          <a:xfrm>
            <a:off x="8051800" y="4448176"/>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a:solidFill>
                <a:srgbClr val="000000"/>
              </a:solidFill>
              <a:latin typeface="Times New Roman" charset="0"/>
            </a:endParaRPr>
          </a:p>
        </p:txBody>
      </p:sp>
      <p:sp>
        <p:nvSpPr>
          <p:cNvPr id="33" name="Line 16"/>
          <p:cNvSpPr>
            <a:spLocks noChangeShapeType="1"/>
          </p:cNvSpPr>
          <p:nvPr/>
        </p:nvSpPr>
        <p:spPr bwMode="auto">
          <a:xfrm>
            <a:off x="8151814" y="4791075"/>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 name="Line 17"/>
          <p:cNvSpPr>
            <a:spLocks noChangeShapeType="1"/>
          </p:cNvSpPr>
          <p:nvPr/>
        </p:nvSpPr>
        <p:spPr bwMode="auto">
          <a:xfrm>
            <a:off x="6507163" y="4391025"/>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5" name="Rectangle 18"/>
          <p:cNvSpPr>
            <a:spLocks noChangeArrowheads="1"/>
          </p:cNvSpPr>
          <p:nvPr/>
        </p:nvSpPr>
        <p:spPr bwMode="auto">
          <a:xfrm>
            <a:off x="8066088" y="4467225"/>
            <a:ext cx="154146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eaLnBrk="0" fontAlgn="base" hangingPunct="0">
              <a:spcBef>
                <a:spcPct val="0"/>
              </a:spcBef>
              <a:spcAft>
                <a:spcPct val="0"/>
              </a:spcAft>
              <a:defRPr/>
            </a:pPr>
            <a:r>
              <a:rPr lang="en-US" sz="1600" dirty="0" err="1">
                <a:solidFill>
                  <a:srgbClr val="000000"/>
                </a:solidFill>
                <a:latin typeface="Arial" charset="0"/>
                <a:ea typeface="ＭＳ Ｐゴシック" charset="0"/>
              </a:rPr>
              <a:t>rdt_rcv</a:t>
            </a:r>
            <a:r>
              <a:rPr lang="en-US" sz="1600" dirty="0">
                <a:solidFill>
                  <a:srgbClr val="000000"/>
                </a:solidFill>
                <a:latin typeface="Arial" charset="0"/>
                <a:ea typeface="ＭＳ Ｐゴシック" charset="0"/>
              </a:rPr>
              <a:t>(packet)</a:t>
            </a:r>
          </a:p>
        </p:txBody>
      </p:sp>
      <p:sp>
        <p:nvSpPr>
          <p:cNvPr id="36" name="Text Box 19"/>
          <p:cNvSpPr txBox="1">
            <a:spLocks noChangeArrowheads="1"/>
          </p:cNvSpPr>
          <p:nvPr/>
        </p:nvSpPr>
        <p:spPr bwMode="auto">
          <a:xfrm>
            <a:off x="3830639" y="5715000"/>
            <a:ext cx="1089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a:solidFill>
                  <a:srgbClr val="CC0000"/>
                </a:solidFill>
              </a:rPr>
              <a:t>sender</a:t>
            </a:r>
          </a:p>
        </p:txBody>
      </p:sp>
      <p:sp>
        <p:nvSpPr>
          <p:cNvPr id="37" name="Text Box 20"/>
          <p:cNvSpPr txBox="1">
            <a:spLocks noChangeArrowheads="1"/>
          </p:cNvSpPr>
          <p:nvPr/>
        </p:nvSpPr>
        <p:spPr bwMode="auto">
          <a:xfrm>
            <a:off x="7675564" y="5711825"/>
            <a:ext cx="1247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receiver</a:t>
            </a:r>
          </a:p>
        </p:txBody>
      </p:sp>
    </p:spTree>
    <p:extLst>
      <p:ext uri="{BB962C8B-B14F-4D97-AF65-F5344CB8AC3E}">
        <p14:creationId xmlns:p14="http://schemas.microsoft.com/office/powerpoint/2010/main" val="707916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7">
                                            <p:txEl>
                                              <p:pRg st="0" end="0"/>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21" grpId="0" animBg="1"/>
      <p:bldP spid="22" grpId="0"/>
      <p:bldP spid="23" grpId="0" animBg="1"/>
      <p:bldP spid="24" grpId="0"/>
      <p:bldP spid="25" grpId="0"/>
      <p:bldP spid="26" grpId="0" animBg="1"/>
      <p:bldP spid="27" grpId="0" animBg="1"/>
      <p:bldP spid="27" grpId="1" animBg="1"/>
      <p:bldP spid="28" grpId="0"/>
      <p:bldP spid="29" grpId="0" animBg="1"/>
      <p:bldP spid="30" grpId="0"/>
      <p:bldP spid="31" grpId="0" animBg="1"/>
      <p:bldP spid="33" grpId="0" animBg="1"/>
      <p:bldP spid="34" grpId="0" animBg="1"/>
      <p:bldP spid="35" grpId="0"/>
      <p:bldP spid="3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rdt</a:t>
            </a:r>
            <a:r>
              <a:rPr lang="en-US" dirty="0"/>
              <a:t> 2.0 – Stop &amp; Wait Protocol</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715083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2.0 – channel with bit errors</a:t>
            </a:r>
          </a:p>
        </p:txBody>
      </p:sp>
      <p:sp>
        <p:nvSpPr>
          <p:cNvPr id="3" name="Content Placeholder 2"/>
          <p:cNvSpPr>
            <a:spLocks noGrp="1"/>
          </p:cNvSpPr>
          <p:nvPr>
            <p:ph idx="1"/>
          </p:nvPr>
        </p:nvSpPr>
        <p:spPr/>
        <p:txBody>
          <a:bodyPr>
            <a:normAutofit/>
          </a:bodyPr>
          <a:lstStyle/>
          <a:p>
            <a:r>
              <a:rPr lang="en-US" dirty="0"/>
              <a:t>Underlying channel may flip bits in packet.</a:t>
            </a:r>
          </a:p>
          <a:p>
            <a:pPr lvl="1"/>
            <a:r>
              <a:rPr lang="en-US" dirty="0">
                <a:solidFill>
                  <a:schemeClr val="accent6"/>
                </a:solidFill>
              </a:rPr>
              <a:t>checksum</a:t>
            </a:r>
            <a:r>
              <a:rPr lang="en-US" dirty="0"/>
              <a:t> to detect bit errors.</a:t>
            </a:r>
          </a:p>
          <a:p>
            <a:r>
              <a:rPr lang="en-US" dirty="0"/>
              <a:t>To recover from errors:</a:t>
            </a:r>
          </a:p>
          <a:p>
            <a:pPr lvl="1" algn="just"/>
            <a:r>
              <a:rPr lang="en-US" b="1" dirty="0"/>
              <a:t>acknowledgements</a:t>
            </a:r>
            <a:r>
              <a:rPr lang="en-US" dirty="0"/>
              <a:t> (</a:t>
            </a:r>
            <a:r>
              <a:rPr lang="en-US" dirty="0">
                <a:solidFill>
                  <a:schemeClr val="accent6"/>
                </a:solidFill>
              </a:rPr>
              <a:t>ACKs</a:t>
            </a:r>
            <a:r>
              <a:rPr lang="en-US" dirty="0"/>
              <a:t>): receiver explicitly tells sender that packet received OK.</a:t>
            </a:r>
          </a:p>
          <a:p>
            <a:pPr lvl="1" algn="just"/>
            <a:r>
              <a:rPr lang="en-US" b="1" dirty="0"/>
              <a:t>negative acknowledgements </a:t>
            </a:r>
            <a:r>
              <a:rPr lang="en-US" dirty="0"/>
              <a:t>(</a:t>
            </a:r>
            <a:r>
              <a:rPr lang="en-US" dirty="0">
                <a:solidFill>
                  <a:schemeClr val="accent6"/>
                </a:solidFill>
              </a:rPr>
              <a:t>NAKs</a:t>
            </a:r>
            <a:r>
              <a:rPr lang="en-US" dirty="0"/>
              <a:t>): receiver explicitly tells sender that packet had errors.</a:t>
            </a:r>
          </a:p>
          <a:p>
            <a:pPr lvl="1"/>
            <a:r>
              <a:rPr lang="en-US" dirty="0"/>
              <a:t>sender </a:t>
            </a:r>
            <a:r>
              <a:rPr lang="en-US" b="1" dirty="0"/>
              <a:t>retransmits</a:t>
            </a:r>
            <a:r>
              <a:rPr lang="en-US" dirty="0"/>
              <a:t> packet on receipt of NAK.</a:t>
            </a:r>
          </a:p>
          <a:p>
            <a:r>
              <a:rPr lang="en-US" dirty="0"/>
              <a:t>New mechanisms in </a:t>
            </a:r>
            <a:r>
              <a:rPr lang="en-US" dirty="0" err="1"/>
              <a:t>rdt</a:t>
            </a:r>
            <a:r>
              <a:rPr lang="en-US" dirty="0"/>
              <a:t> 2.0 (beyond </a:t>
            </a:r>
            <a:r>
              <a:rPr lang="en-US" dirty="0" err="1"/>
              <a:t>rdt</a:t>
            </a:r>
            <a:r>
              <a:rPr lang="en-US" dirty="0"/>
              <a:t> 1.0):</a:t>
            </a:r>
          </a:p>
          <a:p>
            <a:pPr lvl="1"/>
            <a:r>
              <a:rPr lang="en-US" b="1" dirty="0"/>
              <a:t>Error detection</a:t>
            </a:r>
          </a:p>
          <a:p>
            <a:pPr lvl="1"/>
            <a:r>
              <a:rPr lang="en-US" b="1" dirty="0"/>
              <a:t>Feedback</a:t>
            </a:r>
            <a:r>
              <a:rPr lang="en-US" dirty="0"/>
              <a:t>: control messages(ACK,NAK) from receiver to sender</a:t>
            </a:r>
          </a:p>
          <a:p>
            <a:pPr lvl="1"/>
            <a:r>
              <a:rPr lang="en-US" b="1" dirty="0"/>
              <a:t>Retransmission</a:t>
            </a:r>
            <a:r>
              <a:rPr lang="en-US" dirty="0"/>
              <a:t>: Error in received packet, retransmitted by the sender</a:t>
            </a:r>
          </a:p>
          <a:p>
            <a:pPr marL="400050"/>
            <a:r>
              <a:rPr lang="en-US" dirty="0"/>
              <a:t>It is known as </a:t>
            </a:r>
            <a:r>
              <a:rPr lang="en-US" dirty="0">
                <a:solidFill>
                  <a:schemeClr val="accent6"/>
                </a:solidFill>
              </a:rPr>
              <a:t>stop-and-wait</a:t>
            </a:r>
            <a:r>
              <a:rPr lang="en-US" dirty="0"/>
              <a:t> protocol.</a:t>
            </a:r>
          </a:p>
          <a:p>
            <a:endParaRPr lang="en-US" dirty="0"/>
          </a:p>
        </p:txBody>
      </p:sp>
    </p:spTree>
    <p:extLst>
      <p:ext uri="{BB962C8B-B14F-4D97-AF65-F5344CB8AC3E}">
        <p14:creationId xmlns:p14="http://schemas.microsoft.com/office/powerpoint/2010/main" val="134898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2.0 – with no error</a:t>
            </a:r>
          </a:p>
        </p:txBody>
      </p:sp>
      <p:sp>
        <p:nvSpPr>
          <p:cNvPr id="4" name="Content Placeholder 3">
            <a:extLst>
              <a:ext uri="{FF2B5EF4-FFF2-40B4-BE49-F238E27FC236}">
                <a16:creationId xmlns:a16="http://schemas.microsoft.com/office/drawing/2014/main" xmlns="" id="{97BEE16D-118F-5D45-8F51-065BC8B50F93}"/>
              </a:ext>
            </a:extLst>
          </p:cNvPr>
          <p:cNvSpPr>
            <a:spLocks noGrp="1"/>
          </p:cNvSpPr>
          <p:nvPr>
            <p:ph idx="1"/>
          </p:nvPr>
        </p:nvSpPr>
        <p:spPr/>
        <p:txBody>
          <a:bodyPr/>
          <a:lstStyle/>
          <a:p>
            <a:endParaRPr lang="en-US"/>
          </a:p>
        </p:txBody>
      </p:sp>
      <p:sp>
        <p:nvSpPr>
          <p:cNvPr id="50" name="Oval 3"/>
          <p:cNvSpPr>
            <a:spLocks noChangeArrowheads="1"/>
          </p:cNvSpPr>
          <p:nvPr/>
        </p:nvSpPr>
        <p:spPr bwMode="auto">
          <a:xfrm>
            <a:off x="2220914" y="2209801"/>
            <a:ext cx="985837" cy="962025"/>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1" name="Text Box 4"/>
          <p:cNvSpPr txBox="1">
            <a:spLocks noChangeArrowheads="1"/>
          </p:cNvSpPr>
          <p:nvPr/>
        </p:nvSpPr>
        <p:spPr bwMode="auto">
          <a:xfrm>
            <a:off x="2119313" y="2293938"/>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call from above</a:t>
            </a:r>
            <a:endParaRPr lang="en-US" altLang="en-US" sz="1600">
              <a:solidFill>
                <a:srgbClr val="000000"/>
              </a:solidFill>
              <a:latin typeface="Times New Roman" charset="0"/>
            </a:endParaRPr>
          </a:p>
        </p:txBody>
      </p:sp>
      <p:sp>
        <p:nvSpPr>
          <p:cNvPr id="52" name="Text Box 5"/>
          <p:cNvSpPr txBox="1">
            <a:spLocks noChangeArrowheads="1"/>
          </p:cNvSpPr>
          <p:nvPr/>
        </p:nvSpPr>
        <p:spPr bwMode="auto">
          <a:xfrm>
            <a:off x="2528888" y="1490663"/>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snkpkt = make_pkt(data, checksum)</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53" name="Line 6"/>
          <p:cNvSpPr>
            <a:spLocks noChangeShapeType="1"/>
          </p:cNvSpPr>
          <p:nvPr/>
        </p:nvSpPr>
        <p:spPr bwMode="auto">
          <a:xfrm>
            <a:off x="2633663" y="1535113"/>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4" name="Text Box 7"/>
          <p:cNvSpPr txBox="1">
            <a:spLocks noChangeArrowheads="1"/>
          </p:cNvSpPr>
          <p:nvPr/>
        </p:nvSpPr>
        <p:spPr bwMode="auto">
          <a:xfrm>
            <a:off x="7843839" y="531495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extract(rcvpkt,data)</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deliver_data(data)</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udt_send(ACK)</a:t>
            </a:r>
            <a:endParaRPr lang="en-US" altLang="en-US" sz="1600">
              <a:solidFill>
                <a:srgbClr val="000000"/>
              </a:solidFill>
              <a:latin typeface="Times New Roman" charset="0"/>
            </a:endParaRPr>
          </a:p>
        </p:txBody>
      </p:sp>
      <p:sp>
        <p:nvSpPr>
          <p:cNvPr id="55" name="Text Box 8"/>
          <p:cNvSpPr txBox="1">
            <a:spLocks noChangeArrowheads="1"/>
          </p:cNvSpPr>
          <p:nvPr/>
        </p:nvSpPr>
        <p:spPr bwMode="auto">
          <a:xfrm>
            <a:off x="7821613" y="4781551"/>
            <a:ext cx="2157412"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notcorrupt(rcvpkt)</a:t>
            </a:r>
            <a:endParaRPr lang="en-US" altLang="en-US" sz="1600">
              <a:solidFill>
                <a:srgbClr val="000000"/>
              </a:solidFill>
              <a:latin typeface="Times New Roman" charset="0"/>
            </a:endParaRPr>
          </a:p>
        </p:txBody>
      </p:sp>
      <p:sp>
        <p:nvSpPr>
          <p:cNvPr id="56" name="Line 9"/>
          <p:cNvSpPr>
            <a:spLocks noChangeShapeType="1"/>
          </p:cNvSpPr>
          <p:nvPr/>
        </p:nvSpPr>
        <p:spPr bwMode="auto">
          <a:xfrm>
            <a:off x="7943851" y="5370513"/>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7" name="Freeform 10"/>
          <p:cNvSpPr>
            <a:spLocks/>
          </p:cNvSpPr>
          <p:nvPr/>
        </p:nvSpPr>
        <p:spPr bwMode="auto">
          <a:xfrm flipV="1">
            <a:off x="2581276" y="1979613"/>
            <a:ext cx="1800225" cy="247650"/>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8" name="Freeform 11"/>
          <p:cNvSpPr>
            <a:spLocks/>
          </p:cNvSpPr>
          <p:nvPr/>
        </p:nvSpPr>
        <p:spPr bwMode="auto">
          <a:xfrm>
            <a:off x="2628901" y="3140075"/>
            <a:ext cx="1800225" cy="247650"/>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9" name="Text Box 12"/>
          <p:cNvSpPr txBox="1">
            <a:spLocks noChangeArrowheads="1"/>
          </p:cNvSpPr>
          <p:nvPr/>
        </p:nvSpPr>
        <p:spPr bwMode="auto">
          <a:xfrm>
            <a:off x="2595563" y="3492500"/>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isACK(rcvpkt)</a:t>
            </a:r>
            <a:endParaRPr lang="en-US" altLang="en-US" sz="1600">
              <a:solidFill>
                <a:srgbClr val="000000"/>
              </a:solidFill>
              <a:latin typeface="Times New Roman" charset="0"/>
            </a:endParaRPr>
          </a:p>
        </p:txBody>
      </p:sp>
      <p:sp>
        <p:nvSpPr>
          <p:cNvPr id="60" name="Line 13"/>
          <p:cNvSpPr>
            <a:spLocks noChangeShapeType="1"/>
          </p:cNvSpPr>
          <p:nvPr/>
        </p:nvSpPr>
        <p:spPr bwMode="auto">
          <a:xfrm>
            <a:off x="2697163" y="3816350"/>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1" name="Freeform 14"/>
          <p:cNvSpPr>
            <a:spLocks/>
          </p:cNvSpPr>
          <p:nvPr/>
        </p:nvSpPr>
        <p:spPr bwMode="auto">
          <a:xfrm>
            <a:off x="4776789" y="2286001"/>
            <a:ext cx="466725" cy="893763"/>
          </a:xfrm>
          <a:custGeom>
            <a:avLst/>
            <a:gdLst>
              <a:gd name="T0" fmla="*/ 0 w 735"/>
              <a:gd name="T1" fmla="*/ 2147483646 h 1080"/>
              <a:gd name="T2" fmla="*/ 0 w 735"/>
              <a:gd name="T3" fmla="*/ 2147483646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2" name="Text Box 15"/>
          <p:cNvSpPr txBox="1">
            <a:spLocks noChangeArrowheads="1"/>
          </p:cNvSpPr>
          <p:nvPr/>
        </p:nvSpPr>
        <p:spPr bwMode="auto">
          <a:xfrm>
            <a:off x="5086351" y="2600325"/>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63" name="Text Box 16"/>
          <p:cNvSpPr txBox="1">
            <a:spLocks noChangeArrowheads="1"/>
          </p:cNvSpPr>
          <p:nvPr/>
        </p:nvSpPr>
        <p:spPr bwMode="auto">
          <a:xfrm>
            <a:off x="5060951" y="1925639"/>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isNAK(rcvpkt)</a:t>
            </a:r>
            <a:endParaRPr lang="en-US" altLang="en-US" sz="1600">
              <a:solidFill>
                <a:srgbClr val="000000"/>
              </a:solidFill>
              <a:latin typeface="Times New Roman" charset="0"/>
            </a:endParaRPr>
          </a:p>
        </p:txBody>
      </p:sp>
      <p:sp>
        <p:nvSpPr>
          <p:cNvPr id="64" name="Line 17"/>
          <p:cNvSpPr>
            <a:spLocks noChangeShapeType="1"/>
          </p:cNvSpPr>
          <p:nvPr/>
        </p:nvSpPr>
        <p:spPr bwMode="auto">
          <a:xfrm>
            <a:off x="5180013" y="2600325"/>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65" name="Group 18"/>
          <p:cNvGrpSpPr>
            <a:grpSpLocks/>
          </p:cNvGrpSpPr>
          <p:nvPr/>
        </p:nvGrpSpPr>
        <p:grpSpPr bwMode="auto">
          <a:xfrm>
            <a:off x="8097838" y="2352675"/>
            <a:ext cx="1924050" cy="858838"/>
            <a:chOff x="2222" y="2660"/>
            <a:chExt cx="1212" cy="541"/>
          </a:xfrm>
        </p:grpSpPr>
        <p:sp>
          <p:nvSpPr>
            <p:cNvPr id="66" name="Text Box 19"/>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udt_send(NAK)</a:t>
              </a:r>
              <a:endParaRPr lang="en-US" altLang="en-US" sz="1600">
                <a:solidFill>
                  <a:srgbClr val="000000"/>
                </a:solidFill>
                <a:latin typeface="Times New Roman" charset="0"/>
              </a:endParaRPr>
            </a:p>
          </p:txBody>
        </p:sp>
        <p:sp>
          <p:nvSpPr>
            <p:cNvPr id="67" name="Text Box 20"/>
            <p:cNvSpPr txBox="1">
              <a:spLocks noChangeArrowheads="1"/>
            </p:cNvSpPr>
            <p:nvPr/>
          </p:nvSpPr>
          <p:spPr bwMode="auto">
            <a:xfrm>
              <a:off x="2225" y="2660"/>
              <a:ext cx="1209"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a:t>
              </a:r>
              <a:endParaRPr lang="en-US" altLang="en-US" sz="1600">
                <a:solidFill>
                  <a:srgbClr val="000000"/>
                </a:solidFill>
                <a:latin typeface="Times New Roman" charset="0"/>
              </a:endParaRPr>
            </a:p>
          </p:txBody>
        </p:sp>
        <p:sp>
          <p:nvSpPr>
            <p:cNvPr id="68" name="Line 21"/>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69" name="Group 22"/>
          <p:cNvGrpSpPr>
            <a:grpSpLocks/>
          </p:cNvGrpSpPr>
          <p:nvPr/>
        </p:nvGrpSpPr>
        <p:grpSpPr bwMode="auto">
          <a:xfrm>
            <a:off x="3816350" y="2222501"/>
            <a:ext cx="1074738" cy="962025"/>
            <a:chOff x="1540" y="2116"/>
            <a:chExt cx="677" cy="606"/>
          </a:xfrm>
        </p:grpSpPr>
        <p:sp>
          <p:nvSpPr>
            <p:cNvPr id="70" name="Oval 23"/>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1" name="Text Box 24"/>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ACK or NAK</a:t>
              </a:r>
              <a:endParaRPr lang="en-US" altLang="en-US" sz="1600">
                <a:solidFill>
                  <a:srgbClr val="000000"/>
                </a:solidFill>
                <a:latin typeface="Times New Roman" charset="0"/>
              </a:endParaRPr>
            </a:p>
          </p:txBody>
        </p:sp>
      </p:grpSp>
      <p:sp>
        <p:nvSpPr>
          <p:cNvPr id="72" name="Freeform 25"/>
          <p:cNvSpPr>
            <a:spLocks/>
          </p:cNvSpPr>
          <p:nvPr/>
        </p:nvSpPr>
        <p:spPr bwMode="auto">
          <a:xfrm>
            <a:off x="8196263" y="3148013"/>
            <a:ext cx="1257300" cy="469900"/>
          </a:xfrm>
          <a:custGeom>
            <a:avLst/>
            <a:gdLst>
              <a:gd name="T0" fmla="*/ 2147483646 w 1500"/>
              <a:gd name="T1" fmla="*/ 2147483646 h 740"/>
              <a:gd name="T2" fmla="*/ 2147483646 w 1500"/>
              <a:gd name="T3" fmla="*/ 2147483646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3" name="Oval 26"/>
          <p:cNvSpPr>
            <a:spLocks noChangeArrowheads="1"/>
          </p:cNvSpPr>
          <p:nvPr/>
        </p:nvSpPr>
        <p:spPr bwMode="auto">
          <a:xfrm>
            <a:off x="8288339" y="3568701"/>
            <a:ext cx="985837" cy="962025"/>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4" name="Text Box 27"/>
          <p:cNvSpPr txBox="1">
            <a:spLocks noChangeArrowheads="1"/>
          </p:cNvSpPr>
          <p:nvPr/>
        </p:nvSpPr>
        <p:spPr bwMode="auto">
          <a:xfrm>
            <a:off x="8201025" y="3652838"/>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call from below</a:t>
            </a:r>
            <a:endParaRPr lang="en-US" altLang="en-US" sz="1600">
              <a:solidFill>
                <a:srgbClr val="000000"/>
              </a:solidFill>
              <a:latin typeface="Times New Roman" charset="0"/>
            </a:endParaRPr>
          </a:p>
        </p:txBody>
      </p:sp>
      <p:sp>
        <p:nvSpPr>
          <p:cNvPr id="75" name="Freeform 28"/>
          <p:cNvSpPr>
            <a:spLocks/>
          </p:cNvSpPr>
          <p:nvPr/>
        </p:nvSpPr>
        <p:spPr bwMode="auto">
          <a:xfrm flipV="1">
            <a:off x="8208963" y="4464050"/>
            <a:ext cx="1257300" cy="469900"/>
          </a:xfrm>
          <a:custGeom>
            <a:avLst/>
            <a:gdLst>
              <a:gd name="T0" fmla="*/ 2147483646 w 1500"/>
              <a:gd name="T1" fmla="*/ 2147483646 h 740"/>
              <a:gd name="T2" fmla="*/ 2147483646 w 1500"/>
              <a:gd name="T3" fmla="*/ 2147483646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76" name="Group 29"/>
          <p:cNvGrpSpPr>
            <a:grpSpLocks/>
          </p:cNvGrpSpPr>
          <p:nvPr/>
        </p:nvGrpSpPr>
        <p:grpSpPr bwMode="auto">
          <a:xfrm>
            <a:off x="1873250" y="2166939"/>
            <a:ext cx="1333500" cy="1004887"/>
            <a:chOff x="220" y="1365"/>
            <a:chExt cx="840" cy="633"/>
          </a:xfrm>
        </p:grpSpPr>
        <p:sp>
          <p:nvSpPr>
            <p:cNvPr id="77" name="Line 30"/>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8" name="Oval 31"/>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grpSp>
      <p:grpSp>
        <p:nvGrpSpPr>
          <p:cNvPr id="79" name="Group 32"/>
          <p:cNvGrpSpPr>
            <a:grpSpLocks/>
          </p:cNvGrpSpPr>
          <p:nvPr/>
        </p:nvGrpSpPr>
        <p:grpSpPr bwMode="auto">
          <a:xfrm>
            <a:off x="7858126" y="3497263"/>
            <a:ext cx="1414463" cy="1033462"/>
            <a:chOff x="3990" y="2203"/>
            <a:chExt cx="891" cy="651"/>
          </a:xfrm>
        </p:grpSpPr>
        <p:sp>
          <p:nvSpPr>
            <p:cNvPr id="80" name="Line 33"/>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81" name="Oval 34"/>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grpSp>
      <p:sp>
        <p:nvSpPr>
          <p:cNvPr id="82" name="Text Box 35"/>
          <p:cNvSpPr txBox="1">
            <a:spLocks noChangeArrowheads="1"/>
          </p:cNvSpPr>
          <p:nvPr/>
        </p:nvSpPr>
        <p:spPr bwMode="auto">
          <a:xfrm>
            <a:off x="2554289" y="1200151"/>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rdt_send(data)</a:t>
            </a:r>
            <a:endParaRPr lang="en-US" altLang="en-US" sz="1600">
              <a:solidFill>
                <a:srgbClr val="000000"/>
              </a:solidFill>
              <a:latin typeface="Times New Roman" charset="0"/>
            </a:endParaRPr>
          </a:p>
        </p:txBody>
      </p:sp>
      <p:sp>
        <p:nvSpPr>
          <p:cNvPr id="83" name="Line 36"/>
          <p:cNvSpPr>
            <a:spLocks noChangeShapeType="1"/>
          </p:cNvSpPr>
          <p:nvPr/>
        </p:nvSpPr>
        <p:spPr bwMode="auto">
          <a:xfrm>
            <a:off x="2535238" y="1289051"/>
            <a:ext cx="12700" cy="747713"/>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84" name="Freeform 37"/>
          <p:cNvSpPr>
            <a:spLocks/>
          </p:cNvSpPr>
          <p:nvPr/>
        </p:nvSpPr>
        <p:spPr bwMode="auto">
          <a:xfrm>
            <a:off x="2535238" y="2006600"/>
            <a:ext cx="6697662" cy="3060700"/>
          </a:xfrm>
          <a:custGeom>
            <a:avLst/>
            <a:gdLst>
              <a:gd name="T0" fmla="*/ 0 w 4219"/>
              <a:gd name="T1" fmla="*/ 2147483646 h 1928"/>
              <a:gd name="T2" fmla="*/ 2147483646 w 4219"/>
              <a:gd name="T3" fmla="*/ 0 h 1928"/>
              <a:gd name="T4" fmla="*/ 2147483646 w 4219"/>
              <a:gd name="T5" fmla="*/ 2147483646 h 1928"/>
              <a:gd name="T6" fmla="*/ 2147483646 w 4219"/>
              <a:gd name="T7" fmla="*/ 2147483646 h 192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19" h="1928">
                <a:moveTo>
                  <a:pt x="0" y="10"/>
                </a:moveTo>
                <a:lnTo>
                  <a:pt x="1003" y="0"/>
                </a:lnTo>
                <a:lnTo>
                  <a:pt x="3387" y="1928"/>
                </a:lnTo>
                <a:lnTo>
                  <a:pt x="4219" y="1928"/>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85" name="Group 38"/>
          <p:cNvGrpSpPr>
            <a:grpSpLocks/>
          </p:cNvGrpSpPr>
          <p:nvPr/>
        </p:nvGrpSpPr>
        <p:grpSpPr bwMode="auto">
          <a:xfrm>
            <a:off x="1871663" y="2166939"/>
            <a:ext cx="1333500" cy="1004887"/>
            <a:chOff x="220" y="1365"/>
            <a:chExt cx="840" cy="633"/>
          </a:xfrm>
        </p:grpSpPr>
        <p:sp>
          <p:nvSpPr>
            <p:cNvPr id="86" name="Line 39"/>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87" name="Oval 40"/>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88" name="Oval 41"/>
          <p:cNvSpPr>
            <a:spLocks noChangeArrowheads="1"/>
          </p:cNvSpPr>
          <p:nvPr/>
        </p:nvSpPr>
        <p:spPr bwMode="auto">
          <a:xfrm>
            <a:off x="3856039" y="2222501"/>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89" name="Line 42"/>
          <p:cNvSpPr>
            <a:spLocks noChangeShapeType="1"/>
          </p:cNvSpPr>
          <p:nvPr/>
        </p:nvSpPr>
        <p:spPr bwMode="auto">
          <a:xfrm flipH="1">
            <a:off x="7785100" y="4902200"/>
            <a:ext cx="12700" cy="119380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90" name="Freeform 43"/>
          <p:cNvSpPr>
            <a:spLocks/>
          </p:cNvSpPr>
          <p:nvPr/>
        </p:nvSpPr>
        <p:spPr bwMode="auto">
          <a:xfrm>
            <a:off x="2679700" y="3886200"/>
            <a:ext cx="6667500" cy="2260600"/>
          </a:xfrm>
          <a:custGeom>
            <a:avLst/>
            <a:gdLst>
              <a:gd name="T0" fmla="*/ 2147483646 w 4200"/>
              <a:gd name="T1" fmla="*/ 2147483646 h 1424"/>
              <a:gd name="T2" fmla="*/ 2147483646 w 4200"/>
              <a:gd name="T3" fmla="*/ 2147483646 h 1424"/>
              <a:gd name="T4" fmla="*/ 2147483646 w 4200"/>
              <a:gd name="T5" fmla="*/ 0 h 1424"/>
              <a:gd name="T6" fmla="*/ 0 w 4200"/>
              <a:gd name="T7" fmla="*/ 0 h 14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00" h="1424">
                <a:moveTo>
                  <a:pt x="4200" y="1424"/>
                </a:moveTo>
                <a:lnTo>
                  <a:pt x="3224" y="1424"/>
                </a:lnTo>
                <a:lnTo>
                  <a:pt x="1880"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91" name="Group 44"/>
          <p:cNvGrpSpPr>
            <a:grpSpLocks/>
          </p:cNvGrpSpPr>
          <p:nvPr/>
        </p:nvGrpSpPr>
        <p:grpSpPr bwMode="auto">
          <a:xfrm>
            <a:off x="1871663" y="2166939"/>
            <a:ext cx="1333500" cy="1004887"/>
            <a:chOff x="220" y="1365"/>
            <a:chExt cx="840" cy="633"/>
          </a:xfrm>
        </p:grpSpPr>
        <p:sp>
          <p:nvSpPr>
            <p:cNvPr id="92" name="Line 45"/>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93" name="Oval 46"/>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94" name="Oval 47"/>
          <p:cNvSpPr>
            <a:spLocks noChangeArrowheads="1"/>
          </p:cNvSpPr>
          <p:nvPr/>
        </p:nvSpPr>
        <p:spPr bwMode="auto">
          <a:xfrm>
            <a:off x="3852864" y="2227264"/>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95" name="Text Box 48"/>
          <p:cNvSpPr txBox="1">
            <a:spLocks noChangeArrowheads="1"/>
          </p:cNvSpPr>
          <p:nvPr/>
        </p:nvSpPr>
        <p:spPr bwMode="auto">
          <a:xfrm>
            <a:off x="2933700" y="3854450"/>
            <a:ext cx="323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Symbol" charset="2"/>
              </a:rPr>
              <a:t>L</a:t>
            </a:r>
          </a:p>
        </p:txBody>
      </p:sp>
      <p:sp>
        <p:nvSpPr>
          <p:cNvPr id="96" name="Text Box 31">
            <a:extLst>
              <a:ext uri="{FF2B5EF4-FFF2-40B4-BE49-F238E27FC236}">
                <a16:creationId xmlns:a16="http://schemas.microsoft.com/office/drawing/2014/main" xmlns="" id="{0FE0479D-99A9-8541-ACFC-4FDBC6485692}"/>
              </a:ext>
            </a:extLst>
          </p:cNvPr>
          <p:cNvSpPr txBox="1">
            <a:spLocks noChangeArrowheads="1"/>
          </p:cNvSpPr>
          <p:nvPr/>
        </p:nvSpPr>
        <p:spPr bwMode="auto">
          <a:xfrm>
            <a:off x="2420939" y="4154488"/>
            <a:ext cx="1089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sender</a:t>
            </a:r>
          </a:p>
        </p:txBody>
      </p:sp>
      <p:sp>
        <p:nvSpPr>
          <p:cNvPr id="97" name="Text Box 32">
            <a:extLst>
              <a:ext uri="{FF2B5EF4-FFF2-40B4-BE49-F238E27FC236}">
                <a16:creationId xmlns:a16="http://schemas.microsoft.com/office/drawing/2014/main" xmlns="" id="{9273A718-9083-8946-AA7E-73187FFB1D35}"/>
              </a:ext>
            </a:extLst>
          </p:cNvPr>
          <p:cNvSpPr txBox="1">
            <a:spLocks noChangeArrowheads="1"/>
          </p:cNvSpPr>
          <p:nvPr/>
        </p:nvSpPr>
        <p:spPr bwMode="auto">
          <a:xfrm>
            <a:off x="8496301" y="1466850"/>
            <a:ext cx="1247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receiver</a:t>
            </a:r>
          </a:p>
        </p:txBody>
      </p:sp>
    </p:spTree>
    <p:extLst>
      <p:ext uri="{BB962C8B-B14F-4D97-AF65-F5344CB8AC3E}">
        <p14:creationId xmlns:p14="http://schemas.microsoft.com/office/powerpoint/2010/main" val="1209109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p:cTn id="7" dur="1000" fill="hold"/>
                                        <p:tgtEl>
                                          <p:spTgt spid="76"/>
                                        </p:tgtEl>
                                        <p:attrNameLst>
                                          <p:attrName>ppt_w</p:attrName>
                                        </p:attrNameLst>
                                      </p:cBhvr>
                                      <p:tavLst>
                                        <p:tav tm="0">
                                          <p:val>
                                            <p:fltVal val="0"/>
                                          </p:val>
                                        </p:tav>
                                        <p:tav tm="100000">
                                          <p:val>
                                            <p:strVal val="#ppt_w"/>
                                          </p:val>
                                        </p:tav>
                                      </p:tavLst>
                                    </p:anim>
                                    <p:anim calcmode="lin" valueType="num">
                                      <p:cBhvr>
                                        <p:cTn id="8" dur="1000" fill="hold"/>
                                        <p:tgtEl>
                                          <p:spTgt spid="76"/>
                                        </p:tgtEl>
                                        <p:attrNameLst>
                                          <p:attrName>ppt_h</p:attrName>
                                        </p:attrNameLst>
                                      </p:cBhvr>
                                      <p:tavLst>
                                        <p:tav tm="0">
                                          <p:val>
                                            <p:fltVal val="0"/>
                                          </p:val>
                                        </p:tav>
                                        <p:tav tm="100000">
                                          <p:val>
                                            <p:strVal val="#ppt_h"/>
                                          </p:val>
                                        </p:tav>
                                      </p:tavLst>
                                    </p:anim>
                                    <p:anim calcmode="lin" valueType="num">
                                      <p:cBhvr>
                                        <p:cTn id="9" dur="1000" fill="hold"/>
                                        <p:tgtEl>
                                          <p:spTgt spid="7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76"/>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nodeType="clickEffect">
                                  <p:stCondLst>
                                    <p:cond delay="0"/>
                                  </p:stCondLst>
                                  <p:childTnLst>
                                    <p:set>
                                      <p:cBhvr>
                                        <p:cTn id="14" dur="1" fill="hold">
                                          <p:stCondLst>
                                            <p:cond delay="0"/>
                                          </p:stCondLst>
                                        </p:cTn>
                                        <p:tgtEl>
                                          <p:spTgt spid="79"/>
                                        </p:tgtEl>
                                        <p:attrNameLst>
                                          <p:attrName>style.visibility</p:attrName>
                                        </p:attrNameLst>
                                      </p:cBhvr>
                                      <p:to>
                                        <p:strVal val="visible"/>
                                      </p:to>
                                    </p:set>
                                    <p:anim calcmode="lin" valueType="num">
                                      <p:cBhvr>
                                        <p:cTn id="15" dur="1000" fill="hold"/>
                                        <p:tgtEl>
                                          <p:spTgt spid="79"/>
                                        </p:tgtEl>
                                        <p:attrNameLst>
                                          <p:attrName>ppt_w</p:attrName>
                                        </p:attrNameLst>
                                      </p:cBhvr>
                                      <p:tavLst>
                                        <p:tav tm="0">
                                          <p:val>
                                            <p:fltVal val="0"/>
                                          </p:val>
                                        </p:tav>
                                        <p:tav tm="100000">
                                          <p:val>
                                            <p:strVal val="#ppt_w"/>
                                          </p:val>
                                        </p:tav>
                                      </p:tavLst>
                                    </p:anim>
                                    <p:anim calcmode="lin" valueType="num">
                                      <p:cBhvr>
                                        <p:cTn id="16" dur="1000" fill="hold"/>
                                        <p:tgtEl>
                                          <p:spTgt spid="79"/>
                                        </p:tgtEl>
                                        <p:attrNameLst>
                                          <p:attrName>ppt_h</p:attrName>
                                        </p:attrNameLst>
                                      </p:cBhvr>
                                      <p:tavLst>
                                        <p:tav tm="0">
                                          <p:val>
                                            <p:fltVal val="0"/>
                                          </p:val>
                                        </p:tav>
                                        <p:tav tm="100000">
                                          <p:val>
                                            <p:strVal val="#ppt_h"/>
                                          </p:val>
                                        </p:tav>
                                      </p:tavLst>
                                    </p:anim>
                                    <p:anim calcmode="lin" valueType="num">
                                      <p:cBhvr>
                                        <p:cTn id="17" dur="1000" fill="hold"/>
                                        <p:tgtEl>
                                          <p:spTgt spid="79"/>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79"/>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wipe(up)">
                                      <p:cBhvr>
                                        <p:cTn id="23" dur="1000"/>
                                        <p:tgtEl>
                                          <p:spTgt spid="83"/>
                                        </p:tgtEl>
                                      </p:cBhvr>
                                    </p:animEffect>
                                  </p:childTnLst>
                                  <p:subTnLst>
                                    <p:set>
                                      <p:cBhvr override="childStyle">
                                        <p:cTn dur="1" fill="hold" display="0" masterRel="nextClick" afterEffect="1"/>
                                        <p:tgtEl>
                                          <p:spTgt spid="83"/>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84"/>
                                        </p:tgtEl>
                                        <p:attrNameLst>
                                          <p:attrName>style.visibility</p:attrName>
                                        </p:attrNameLst>
                                      </p:cBhvr>
                                      <p:to>
                                        <p:strVal val="visible"/>
                                      </p:to>
                                    </p:set>
                                    <p:animEffect transition="in" filter="wipe(left)">
                                      <p:cBhvr>
                                        <p:cTn id="28" dur="1000"/>
                                        <p:tgtEl>
                                          <p:spTgt spid="84"/>
                                        </p:tgtEl>
                                      </p:cBhvr>
                                    </p:animEffect>
                                  </p:childTnLst>
                                  <p:subTnLst>
                                    <p:set>
                                      <p:cBhvr override="childStyle">
                                        <p:cTn dur="1" fill="hold" display="0" masterRel="nextClick" afterEffect="1"/>
                                        <p:tgtEl>
                                          <p:spTgt spid="84"/>
                                        </p:tgtEl>
                                        <p:attrNameLst>
                                          <p:attrName>style.visibility</p:attrName>
                                        </p:attrNameLst>
                                      </p:cBhvr>
                                      <p:to>
                                        <p:strVal val="hidden"/>
                                      </p:to>
                                    </p:set>
                                  </p:subTnLst>
                                </p:cTn>
                              </p:par>
                              <p:par>
                                <p:cTn id="29" presetID="1" presetClass="entr" presetSubtype="0" fill="hold" nodeType="withEffect">
                                  <p:stCondLst>
                                    <p:cond delay="0"/>
                                  </p:stCondLst>
                                  <p:childTnLst>
                                    <p:set>
                                      <p:cBhvr>
                                        <p:cTn id="30" dur="1" fill="hold">
                                          <p:stCondLst>
                                            <p:cond delay="0"/>
                                          </p:stCondLst>
                                        </p:cTn>
                                        <p:tgtEl>
                                          <p:spTgt spid="8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89"/>
                                        </p:tgtEl>
                                        <p:attrNameLst>
                                          <p:attrName>style.visibility</p:attrName>
                                        </p:attrNameLst>
                                      </p:cBhvr>
                                      <p:to>
                                        <p:strVal val="visible"/>
                                      </p:to>
                                    </p:set>
                                    <p:animEffect transition="in" filter="wipe(up)">
                                      <p:cBhvr>
                                        <p:cTn id="37" dur="1000"/>
                                        <p:tgtEl>
                                          <p:spTgt spid="89"/>
                                        </p:tgtEl>
                                      </p:cBhvr>
                                    </p:animEffect>
                                  </p:childTnLst>
                                  <p:subTnLst>
                                    <p:set>
                                      <p:cBhvr override="childStyle">
                                        <p:cTn dur="1" fill="hold" display="0" masterRel="nextClick" afterEffect="1"/>
                                        <p:tgtEl>
                                          <p:spTgt spid="89"/>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22" presetClass="entr" presetSubtype="2" fill="hold" grpId="0" nodeType="clickEffect">
                                  <p:stCondLst>
                                    <p:cond delay="0"/>
                                  </p:stCondLst>
                                  <p:childTnLst>
                                    <p:set>
                                      <p:cBhvr>
                                        <p:cTn id="41" dur="1" fill="hold">
                                          <p:stCondLst>
                                            <p:cond delay="0"/>
                                          </p:stCondLst>
                                        </p:cTn>
                                        <p:tgtEl>
                                          <p:spTgt spid="90"/>
                                        </p:tgtEl>
                                        <p:attrNameLst>
                                          <p:attrName>style.visibility</p:attrName>
                                        </p:attrNameLst>
                                      </p:cBhvr>
                                      <p:to>
                                        <p:strVal val="visible"/>
                                      </p:to>
                                    </p:set>
                                    <p:animEffect transition="in" filter="wipe(right)">
                                      <p:cBhvr>
                                        <p:cTn id="42" dur="1000"/>
                                        <p:tgtEl>
                                          <p:spTgt spid="90"/>
                                        </p:tgtEl>
                                      </p:cBhvr>
                                    </p:animEffect>
                                  </p:childTnLst>
                                  <p:subTnLst>
                                    <p:set>
                                      <p:cBhvr override="childStyle">
                                        <p:cTn dur="1" fill="hold" display="0" masterRel="sameClick" afterEffect="1">
                                          <p:stCondLst>
                                            <p:cond evt="end" delay="0">
                                              <p:tn val="40"/>
                                            </p:cond>
                                          </p:stCondLst>
                                        </p:cTn>
                                        <p:tgtEl>
                                          <p:spTgt spid="90"/>
                                        </p:tgtEl>
                                        <p:attrNameLst>
                                          <p:attrName>style.visibility</p:attrName>
                                        </p:attrNameLst>
                                      </p:cBhvr>
                                      <p:to>
                                        <p:strVal val="hidden"/>
                                      </p:to>
                                    </p:set>
                                  </p:subTnLst>
                                </p:cTn>
                              </p:par>
                            </p:childTnLst>
                          </p:cTn>
                        </p:par>
                        <p:par>
                          <p:cTn id="43" fill="hold">
                            <p:stCondLst>
                              <p:cond delay="1000"/>
                            </p:stCondLst>
                            <p:childTnLst>
                              <p:par>
                                <p:cTn id="44" presetID="1" presetClass="entr" presetSubtype="0" fill="hold" nodeType="afterEffect">
                                  <p:stCondLst>
                                    <p:cond delay="0"/>
                                  </p:stCondLst>
                                  <p:childTnLst>
                                    <p:set>
                                      <p:cBhvr>
                                        <p:cTn id="45" dur="1" fill="hold">
                                          <p:stCondLst>
                                            <p:cond delay="0"/>
                                          </p:stCondLst>
                                        </p:cTn>
                                        <p:tgtEl>
                                          <p:spTgt spid="91"/>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94"/>
                                        </p:tgtEl>
                                        <p:attrNameLst>
                                          <p:attrName>style.visibility</p:attrName>
                                        </p:attrNameLst>
                                      </p:cBhvr>
                                      <p:to>
                                        <p:strVal val="visible"/>
                                      </p:to>
                                    </p:set>
                                  </p:childTnLst>
                                </p:cTn>
                              </p:par>
                              <p:par>
                                <p:cTn id="48" presetID="1" presetClass="entr" presetSubtype="0" fill="hold" grpId="1" nodeType="withEffect">
                                  <p:stCondLst>
                                    <p:cond delay="0"/>
                                  </p:stCondLst>
                                  <p:childTnLst>
                                    <p:set>
                                      <p:cBhvr>
                                        <p:cTn id="49"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4" grpId="0" animBg="1"/>
      <p:bldP spid="88" grpId="0" animBg="1"/>
      <p:bldP spid="89" grpId="0" animBg="1"/>
      <p:bldP spid="90" grpId="0" animBg="1"/>
      <p:bldP spid="94" grpId="0" animBg="1"/>
      <p:bldP spid="9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2.0 – with error</a:t>
            </a:r>
          </a:p>
        </p:txBody>
      </p:sp>
      <p:sp>
        <p:nvSpPr>
          <p:cNvPr id="4" name="Content Placeholder 3">
            <a:extLst>
              <a:ext uri="{FF2B5EF4-FFF2-40B4-BE49-F238E27FC236}">
                <a16:creationId xmlns:a16="http://schemas.microsoft.com/office/drawing/2014/main" xmlns="" id="{79C95D5C-C5B2-9941-B804-4E7C4F9FCF42}"/>
              </a:ext>
            </a:extLst>
          </p:cNvPr>
          <p:cNvSpPr>
            <a:spLocks noGrp="1"/>
          </p:cNvSpPr>
          <p:nvPr>
            <p:ph idx="1"/>
          </p:nvPr>
        </p:nvSpPr>
        <p:spPr/>
        <p:txBody>
          <a:bodyPr/>
          <a:lstStyle/>
          <a:p>
            <a:endParaRPr lang="en-US"/>
          </a:p>
        </p:txBody>
      </p:sp>
      <p:sp>
        <p:nvSpPr>
          <p:cNvPr id="54" name="Oval 3"/>
          <p:cNvSpPr>
            <a:spLocks noChangeArrowheads="1"/>
          </p:cNvSpPr>
          <p:nvPr/>
        </p:nvSpPr>
        <p:spPr bwMode="auto">
          <a:xfrm>
            <a:off x="2220914" y="2209801"/>
            <a:ext cx="985837" cy="962025"/>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5" name="Text Box 4"/>
          <p:cNvSpPr txBox="1">
            <a:spLocks noChangeArrowheads="1"/>
          </p:cNvSpPr>
          <p:nvPr/>
        </p:nvSpPr>
        <p:spPr bwMode="auto">
          <a:xfrm>
            <a:off x="2119313" y="2293938"/>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call from above</a:t>
            </a:r>
            <a:endParaRPr lang="en-US" altLang="en-US" sz="1600">
              <a:solidFill>
                <a:srgbClr val="000000"/>
              </a:solidFill>
              <a:latin typeface="Times New Roman" charset="0"/>
            </a:endParaRPr>
          </a:p>
        </p:txBody>
      </p:sp>
      <p:sp>
        <p:nvSpPr>
          <p:cNvPr id="56" name="Text Box 5"/>
          <p:cNvSpPr txBox="1">
            <a:spLocks noChangeArrowheads="1"/>
          </p:cNvSpPr>
          <p:nvPr/>
        </p:nvSpPr>
        <p:spPr bwMode="auto">
          <a:xfrm>
            <a:off x="2528888" y="1490663"/>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snkpkt = make_pkt(data, checksum)</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57" name="Line 6"/>
          <p:cNvSpPr>
            <a:spLocks noChangeShapeType="1"/>
          </p:cNvSpPr>
          <p:nvPr/>
        </p:nvSpPr>
        <p:spPr bwMode="auto">
          <a:xfrm>
            <a:off x="2633663" y="1535113"/>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8" name="Text Box 7"/>
          <p:cNvSpPr txBox="1">
            <a:spLocks noChangeArrowheads="1"/>
          </p:cNvSpPr>
          <p:nvPr/>
        </p:nvSpPr>
        <p:spPr bwMode="auto">
          <a:xfrm>
            <a:off x="7843839" y="531495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extract(rcvpkt,data)</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deliver_data(data)</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udt_send(ACK)</a:t>
            </a:r>
            <a:endParaRPr lang="en-US" altLang="en-US" sz="1600">
              <a:solidFill>
                <a:srgbClr val="000000"/>
              </a:solidFill>
              <a:latin typeface="Times New Roman" charset="0"/>
            </a:endParaRPr>
          </a:p>
        </p:txBody>
      </p:sp>
      <p:sp>
        <p:nvSpPr>
          <p:cNvPr id="59" name="Text Box 8"/>
          <p:cNvSpPr txBox="1">
            <a:spLocks noChangeArrowheads="1"/>
          </p:cNvSpPr>
          <p:nvPr/>
        </p:nvSpPr>
        <p:spPr bwMode="auto">
          <a:xfrm>
            <a:off x="7821613" y="4781551"/>
            <a:ext cx="2157412"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notcorrupt(rcvpkt)</a:t>
            </a:r>
            <a:endParaRPr lang="en-US" altLang="en-US" sz="1600">
              <a:solidFill>
                <a:srgbClr val="000000"/>
              </a:solidFill>
              <a:latin typeface="Times New Roman" charset="0"/>
            </a:endParaRPr>
          </a:p>
        </p:txBody>
      </p:sp>
      <p:sp>
        <p:nvSpPr>
          <p:cNvPr id="60" name="Line 9"/>
          <p:cNvSpPr>
            <a:spLocks noChangeShapeType="1"/>
          </p:cNvSpPr>
          <p:nvPr/>
        </p:nvSpPr>
        <p:spPr bwMode="auto">
          <a:xfrm>
            <a:off x="7943851" y="5370513"/>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1" name="Freeform 10"/>
          <p:cNvSpPr>
            <a:spLocks/>
          </p:cNvSpPr>
          <p:nvPr/>
        </p:nvSpPr>
        <p:spPr bwMode="auto">
          <a:xfrm flipV="1">
            <a:off x="2581276" y="1979613"/>
            <a:ext cx="1800225" cy="247650"/>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2" name="Freeform 11"/>
          <p:cNvSpPr>
            <a:spLocks/>
          </p:cNvSpPr>
          <p:nvPr/>
        </p:nvSpPr>
        <p:spPr bwMode="auto">
          <a:xfrm>
            <a:off x="2628901" y="3140075"/>
            <a:ext cx="1800225" cy="247650"/>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3" name="Text Box 12"/>
          <p:cNvSpPr txBox="1">
            <a:spLocks noChangeArrowheads="1"/>
          </p:cNvSpPr>
          <p:nvPr/>
        </p:nvSpPr>
        <p:spPr bwMode="auto">
          <a:xfrm>
            <a:off x="2595563" y="3492500"/>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isACK(rcvpkt)</a:t>
            </a:r>
            <a:endParaRPr lang="en-US" altLang="en-US" sz="1600">
              <a:solidFill>
                <a:srgbClr val="000000"/>
              </a:solidFill>
              <a:latin typeface="Times New Roman" charset="0"/>
            </a:endParaRPr>
          </a:p>
        </p:txBody>
      </p:sp>
      <p:sp>
        <p:nvSpPr>
          <p:cNvPr id="64" name="Line 13"/>
          <p:cNvSpPr>
            <a:spLocks noChangeShapeType="1"/>
          </p:cNvSpPr>
          <p:nvPr/>
        </p:nvSpPr>
        <p:spPr bwMode="auto">
          <a:xfrm>
            <a:off x="2697163" y="3816350"/>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5" name="Freeform 14"/>
          <p:cNvSpPr>
            <a:spLocks/>
          </p:cNvSpPr>
          <p:nvPr/>
        </p:nvSpPr>
        <p:spPr bwMode="auto">
          <a:xfrm>
            <a:off x="4776789" y="2286001"/>
            <a:ext cx="466725" cy="893763"/>
          </a:xfrm>
          <a:custGeom>
            <a:avLst/>
            <a:gdLst>
              <a:gd name="T0" fmla="*/ 0 w 735"/>
              <a:gd name="T1" fmla="*/ 2147483646 h 1080"/>
              <a:gd name="T2" fmla="*/ 0 w 735"/>
              <a:gd name="T3" fmla="*/ 2147483646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6" name="Text Box 15"/>
          <p:cNvSpPr txBox="1">
            <a:spLocks noChangeArrowheads="1"/>
          </p:cNvSpPr>
          <p:nvPr/>
        </p:nvSpPr>
        <p:spPr bwMode="auto">
          <a:xfrm>
            <a:off x="5086351" y="2600325"/>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67" name="Text Box 16"/>
          <p:cNvSpPr txBox="1">
            <a:spLocks noChangeArrowheads="1"/>
          </p:cNvSpPr>
          <p:nvPr/>
        </p:nvSpPr>
        <p:spPr bwMode="auto">
          <a:xfrm>
            <a:off x="5060951" y="1925639"/>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isNAK(rcvpkt)</a:t>
            </a:r>
            <a:endParaRPr lang="en-US" altLang="en-US" sz="1600">
              <a:solidFill>
                <a:srgbClr val="000000"/>
              </a:solidFill>
              <a:latin typeface="Times New Roman" charset="0"/>
            </a:endParaRPr>
          </a:p>
        </p:txBody>
      </p:sp>
      <p:sp>
        <p:nvSpPr>
          <p:cNvPr id="68" name="Line 17"/>
          <p:cNvSpPr>
            <a:spLocks noChangeShapeType="1"/>
          </p:cNvSpPr>
          <p:nvPr/>
        </p:nvSpPr>
        <p:spPr bwMode="auto">
          <a:xfrm>
            <a:off x="5180013" y="2600325"/>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69" name="Group 18"/>
          <p:cNvGrpSpPr>
            <a:grpSpLocks/>
          </p:cNvGrpSpPr>
          <p:nvPr/>
        </p:nvGrpSpPr>
        <p:grpSpPr bwMode="auto">
          <a:xfrm>
            <a:off x="8097838" y="2352675"/>
            <a:ext cx="1924050" cy="858838"/>
            <a:chOff x="2222" y="2660"/>
            <a:chExt cx="1212" cy="541"/>
          </a:xfrm>
        </p:grpSpPr>
        <p:sp>
          <p:nvSpPr>
            <p:cNvPr id="70" name="Text Box 19"/>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udt_send(NAK)</a:t>
              </a:r>
              <a:endParaRPr lang="en-US" altLang="en-US" sz="1600">
                <a:solidFill>
                  <a:srgbClr val="000000"/>
                </a:solidFill>
                <a:latin typeface="Times New Roman" charset="0"/>
              </a:endParaRPr>
            </a:p>
          </p:txBody>
        </p:sp>
        <p:sp>
          <p:nvSpPr>
            <p:cNvPr id="71" name="Text Box 20"/>
            <p:cNvSpPr txBox="1">
              <a:spLocks noChangeArrowheads="1"/>
            </p:cNvSpPr>
            <p:nvPr/>
          </p:nvSpPr>
          <p:spPr bwMode="auto">
            <a:xfrm>
              <a:off x="2225" y="2660"/>
              <a:ext cx="1209"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a:t>
              </a:r>
              <a:endParaRPr lang="en-US" altLang="en-US" sz="1600">
                <a:solidFill>
                  <a:srgbClr val="000000"/>
                </a:solidFill>
                <a:latin typeface="Times New Roman" charset="0"/>
              </a:endParaRPr>
            </a:p>
          </p:txBody>
        </p:sp>
        <p:sp>
          <p:nvSpPr>
            <p:cNvPr id="72" name="Line 21"/>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73" name="Group 22"/>
          <p:cNvGrpSpPr>
            <a:grpSpLocks/>
          </p:cNvGrpSpPr>
          <p:nvPr/>
        </p:nvGrpSpPr>
        <p:grpSpPr bwMode="auto">
          <a:xfrm>
            <a:off x="3816350" y="2222501"/>
            <a:ext cx="1074738" cy="962025"/>
            <a:chOff x="1540" y="2116"/>
            <a:chExt cx="677" cy="606"/>
          </a:xfrm>
        </p:grpSpPr>
        <p:sp>
          <p:nvSpPr>
            <p:cNvPr id="74" name="Oval 23"/>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5" name="Text Box 24"/>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ACK or NAK</a:t>
              </a:r>
              <a:endParaRPr lang="en-US" altLang="en-US" sz="1600">
                <a:solidFill>
                  <a:srgbClr val="000000"/>
                </a:solidFill>
                <a:latin typeface="Times New Roman" charset="0"/>
              </a:endParaRPr>
            </a:p>
          </p:txBody>
        </p:sp>
      </p:grpSp>
      <p:sp>
        <p:nvSpPr>
          <p:cNvPr id="76" name="Freeform 25"/>
          <p:cNvSpPr>
            <a:spLocks/>
          </p:cNvSpPr>
          <p:nvPr/>
        </p:nvSpPr>
        <p:spPr bwMode="auto">
          <a:xfrm>
            <a:off x="8196263" y="3148013"/>
            <a:ext cx="1257300" cy="469900"/>
          </a:xfrm>
          <a:custGeom>
            <a:avLst/>
            <a:gdLst>
              <a:gd name="T0" fmla="*/ 2147483646 w 1500"/>
              <a:gd name="T1" fmla="*/ 2147483646 h 740"/>
              <a:gd name="T2" fmla="*/ 2147483646 w 1500"/>
              <a:gd name="T3" fmla="*/ 2147483646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7" name="Oval 26"/>
          <p:cNvSpPr>
            <a:spLocks noChangeArrowheads="1"/>
          </p:cNvSpPr>
          <p:nvPr/>
        </p:nvSpPr>
        <p:spPr bwMode="auto">
          <a:xfrm>
            <a:off x="8288339" y="3568701"/>
            <a:ext cx="985837" cy="962025"/>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8" name="Text Box 27"/>
          <p:cNvSpPr txBox="1">
            <a:spLocks noChangeArrowheads="1"/>
          </p:cNvSpPr>
          <p:nvPr/>
        </p:nvSpPr>
        <p:spPr bwMode="auto">
          <a:xfrm>
            <a:off x="8201025" y="3652838"/>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Wait for call from below</a:t>
            </a:r>
            <a:endParaRPr lang="en-US" altLang="en-US" sz="1600">
              <a:solidFill>
                <a:srgbClr val="000000"/>
              </a:solidFill>
              <a:latin typeface="Times New Roman" charset="0"/>
            </a:endParaRPr>
          </a:p>
        </p:txBody>
      </p:sp>
      <p:sp>
        <p:nvSpPr>
          <p:cNvPr id="79" name="Freeform 28"/>
          <p:cNvSpPr>
            <a:spLocks/>
          </p:cNvSpPr>
          <p:nvPr/>
        </p:nvSpPr>
        <p:spPr bwMode="auto">
          <a:xfrm flipV="1">
            <a:off x="8208963" y="4464050"/>
            <a:ext cx="1257300" cy="469900"/>
          </a:xfrm>
          <a:custGeom>
            <a:avLst/>
            <a:gdLst>
              <a:gd name="T0" fmla="*/ 2147483646 w 1500"/>
              <a:gd name="T1" fmla="*/ 2147483646 h 740"/>
              <a:gd name="T2" fmla="*/ 2147483646 w 1500"/>
              <a:gd name="T3" fmla="*/ 2147483646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80" name="Group 29"/>
          <p:cNvGrpSpPr>
            <a:grpSpLocks/>
          </p:cNvGrpSpPr>
          <p:nvPr/>
        </p:nvGrpSpPr>
        <p:grpSpPr bwMode="auto">
          <a:xfrm>
            <a:off x="1873250" y="2166939"/>
            <a:ext cx="1333500" cy="1004887"/>
            <a:chOff x="220" y="1365"/>
            <a:chExt cx="840" cy="633"/>
          </a:xfrm>
        </p:grpSpPr>
        <p:sp>
          <p:nvSpPr>
            <p:cNvPr id="81" name="Line 30"/>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82" name="Oval 31"/>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grpSp>
      <p:grpSp>
        <p:nvGrpSpPr>
          <p:cNvPr id="83" name="Group 32"/>
          <p:cNvGrpSpPr>
            <a:grpSpLocks/>
          </p:cNvGrpSpPr>
          <p:nvPr/>
        </p:nvGrpSpPr>
        <p:grpSpPr bwMode="auto">
          <a:xfrm>
            <a:off x="7858126" y="3497263"/>
            <a:ext cx="1414463" cy="1033462"/>
            <a:chOff x="3990" y="2203"/>
            <a:chExt cx="891" cy="651"/>
          </a:xfrm>
        </p:grpSpPr>
        <p:sp>
          <p:nvSpPr>
            <p:cNvPr id="84" name="Line 33"/>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85" name="Oval 34"/>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grpSp>
      <p:sp>
        <p:nvSpPr>
          <p:cNvPr id="86" name="Text Box 35"/>
          <p:cNvSpPr txBox="1">
            <a:spLocks noChangeArrowheads="1"/>
          </p:cNvSpPr>
          <p:nvPr/>
        </p:nvSpPr>
        <p:spPr bwMode="auto">
          <a:xfrm>
            <a:off x="2554289" y="1200151"/>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rdt_send(data)</a:t>
            </a:r>
            <a:endParaRPr lang="en-US" altLang="en-US" sz="1600">
              <a:solidFill>
                <a:srgbClr val="000000"/>
              </a:solidFill>
              <a:latin typeface="Times New Roman" charset="0"/>
            </a:endParaRPr>
          </a:p>
        </p:txBody>
      </p:sp>
      <p:sp>
        <p:nvSpPr>
          <p:cNvPr id="87" name="Line 36"/>
          <p:cNvSpPr>
            <a:spLocks noChangeShapeType="1"/>
          </p:cNvSpPr>
          <p:nvPr/>
        </p:nvSpPr>
        <p:spPr bwMode="auto">
          <a:xfrm>
            <a:off x="2535238" y="1289051"/>
            <a:ext cx="12700" cy="747713"/>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88" name="Freeform 37"/>
          <p:cNvSpPr>
            <a:spLocks/>
          </p:cNvSpPr>
          <p:nvPr/>
        </p:nvSpPr>
        <p:spPr bwMode="auto">
          <a:xfrm>
            <a:off x="2535238" y="2006600"/>
            <a:ext cx="6940550" cy="654050"/>
          </a:xfrm>
          <a:custGeom>
            <a:avLst/>
            <a:gdLst>
              <a:gd name="T0" fmla="*/ 0 w 4372"/>
              <a:gd name="T1" fmla="*/ 2147483646 h 412"/>
              <a:gd name="T2" fmla="*/ 2147483646 w 4372"/>
              <a:gd name="T3" fmla="*/ 0 h 412"/>
              <a:gd name="T4" fmla="*/ 2147483646 w 4372"/>
              <a:gd name="T5" fmla="*/ 2147483646 h 412"/>
              <a:gd name="T6" fmla="*/ 2147483646 w 4372"/>
              <a:gd name="T7" fmla="*/ 2147483646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89" name="Group 38"/>
          <p:cNvGrpSpPr>
            <a:grpSpLocks/>
          </p:cNvGrpSpPr>
          <p:nvPr/>
        </p:nvGrpSpPr>
        <p:grpSpPr bwMode="auto">
          <a:xfrm>
            <a:off x="1871663" y="2166939"/>
            <a:ext cx="1333500" cy="1004887"/>
            <a:chOff x="220" y="1365"/>
            <a:chExt cx="840" cy="633"/>
          </a:xfrm>
        </p:grpSpPr>
        <p:sp>
          <p:nvSpPr>
            <p:cNvPr id="90" name="Line 39"/>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91" name="Oval 40"/>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92" name="Oval 41"/>
          <p:cNvSpPr>
            <a:spLocks noChangeArrowheads="1"/>
          </p:cNvSpPr>
          <p:nvPr/>
        </p:nvSpPr>
        <p:spPr bwMode="auto">
          <a:xfrm>
            <a:off x="3856039" y="2222501"/>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93" name="Line 42"/>
          <p:cNvSpPr>
            <a:spLocks noChangeShapeType="1"/>
          </p:cNvSpPr>
          <p:nvPr/>
        </p:nvSpPr>
        <p:spPr bwMode="auto">
          <a:xfrm flipH="1">
            <a:off x="7785100" y="4902200"/>
            <a:ext cx="12700" cy="119380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94" name="Freeform 43"/>
          <p:cNvSpPr>
            <a:spLocks/>
          </p:cNvSpPr>
          <p:nvPr/>
        </p:nvSpPr>
        <p:spPr bwMode="auto">
          <a:xfrm>
            <a:off x="2679700" y="3886200"/>
            <a:ext cx="6667500" cy="2260600"/>
          </a:xfrm>
          <a:custGeom>
            <a:avLst/>
            <a:gdLst>
              <a:gd name="T0" fmla="*/ 2147483646 w 4200"/>
              <a:gd name="T1" fmla="*/ 2147483646 h 1424"/>
              <a:gd name="T2" fmla="*/ 2147483646 w 4200"/>
              <a:gd name="T3" fmla="*/ 2147483646 h 1424"/>
              <a:gd name="T4" fmla="*/ 2147483646 w 4200"/>
              <a:gd name="T5" fmla="*/ 0 h 1424"/>
              <a:gd name="T6" fmla="*/ 0 w 4200"/>
              <a:gd name="T7" fmla="*/ 0 h 14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00" h="1424">
                <a:moveTo>
                  <a:pt x="4200" y="1424"/>
                </a:moveTo>
                <a:lnTo>
                  <a:pt x="3224" y="1424"/>
                </a:lnTo>
                <a:lnTo>
                  <a:pt x="1880"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95" name="Group 44"/>
          <p:cNvGrpSpPr>
            <a:grpSpLocks/>
          </p:cNvGrpSpPr>
          <p:nvPr/>
        </p:nvGrpSpPr>
        <p:grpSpPr bwMode="auto">
          <a:xfrm>
            <a:off x="1871663" y="2166939"/>
            <a:ext cx="1333500" cy="1004887"/>
            <a:chOff x="220" y="1365"/>
            <a:chExt cx="840" cy="633"/>
          </a:xfrm>
        </p:grpSpPr>
        <p:sp>
          <p:nvSpPr>
            <p:cNvPr id="96" name="Line 45"/>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97" name="Oval 46"/>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98" name="Oval 47"/>
          <p:cNvSpPr>
            <a:spLocks noChangeArrowheads="1"/>
          </p:cNvSpPr>
          <p:nvPr/>
        </p:nvSpPr>
        <p:spPr bwMode="auto">
          <a:xfrm>
            <a:off x="3852864" y="2227264"/>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99" name="Line 48"/>
          <p:cNvSpPr>
            <a:spLocks noChangeShapeType="1"/>
          </p:cNvSpPr>
          <p:nvPr/>
        </p:nvSpPr>
        <p:spPr bwMode="auto">
          <a:xfrm>
            <a:off x="8077200" y="2493963"/>
            <a:ext cx="0" cy="817562"/>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00" name="Freeform 49"/>
          <p:cNvSpPr>
            <a:spLocks/>
          </p:cNvSpPr>
          <p:nvPr/>
        </p:nvSpPr>
        <p:spPr bwMode="auto">
          <a:xfrm>
            <a:off x="5181601" y="2216151"/>
            <a:ext cx="4378325" cy="1025525"/>
          </a:xfrm>
          <a:custGeom>
            <a:avLst/>
            <a:gdLst>
              <a:gd name="T0" fmla="*/ 2147483646 w 2758"/>
              <a:gd name="T1" fmla="*/ 2147483646 h 646"/>
              <a:gd name="T2" fmla="*/ 2147483646 w 2758"/>
              <a:gd name="T3" fmla="*/ 2147483646 h 646"/>
              <a:gd name="T4" fmla="*/ 2147483646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01" name="Line 50"/>
          <p:cNvSpPr>
            <a:spLocks noChangeShapeType="1"/>
          </p:cNvSpPr>
          <p:nvPr/>
        </p:nvSpPr>
        <p:spPr bwMode="auto">
          <a:xfrm>
            <a:off x="5072063" y="2090739"/>
            <a:ext cx="0" cy="846137"/>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02" name="Freeform 51"/>
          <p:cNvSpPr>
            <a:spLocks/>
          </p:cNvSpPr>
          <p:nvPr/>
        </p:nvSpPr>
        <p:spPr bwMode="auto">
          <a:xfrm>
            <a:off x="5167314" y="2951163"/>
            <a:ext cx="4073525" cy="2133600"/>
          </a:xfrm>
          <a:custGeom>
            <a:avLst/>
            <a:gdLst>
              <a:gd name="T0" fmla="*/ 0 w 2566"/>
              <a:gd name="T1" fmla="*/ 0 h 1344"/>
              <a:gd name="T2" fmla="*/ 2147483646 w 2566"/>
              <a:gd name="T3" fmla="*/ 0 h 1344"/>
              <a:gd name="T4" fmla="*/ 2147483646 w 2566"/>
              <a:gd name="T5" fmla="*/ 2147483646 h 1344"/>
              <a:gd name="T6" fmla="*/ 2147483646 w 2566"/>
              <a:gd name="T7" fmla="*/ 2147483646 h 13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66" h="1344">
                <a:moveTo>
                  <a:pt x="0" y="0"/>
                </a:moveTo>
                <a:lnTo>
                  <a:pt x="1013" y="0"/>
                </a:lnTo>
                <a:lnTo>
                  <a:pt x="1650" y="1344"/>
                </a:lnTo>
                <a:lnTo>
                  <a:pt x="2566" y="1344"/>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03" name="Text Box 52"/>
          <p:cNvSpPr txBox="1">
            <a:spLocks noChangeArrowheads="1"/>
          </p:cNvSpPr>
          <p:nvPr/>
        </p:nvSpPr>
        <p:spPr bwMode="auto">
          <a:xfrm>
            <a:off x="2959100" y="3868738"/>
            <a:ext cx="323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Symbol" charset="2"/>
              </a:rPr>
              <a:t>L</a:t>
            </a:r>
          </a:p>
        </p:txBody>
      </p:sp>
      <p:sp>
        <p:nvSpPr>
          <p:cNvPr id="104" name="Text Box 31">
            <a:extLst>
              <a:ext uri="{FF2B5EF4-FFF2-40B4-BE49-F238E27FC236}">
                <a16:creationId xmlns:a16="http://schemas.microsoft.com/office/drawing/2014/main" xmlns="" id="{0476BF90-595F-6940-B8F8-DB4270EBD093}"/>
              </a:ext>
            </a:extLst>
          </p:cNvPr>
          <p:cNvSpPr txBox="1">
            <a:spLocks noChangeArrowheads="1"/>
          </p:cNvSpPr>
          <p:nvPr/>
        </p:nvSpPr>
        <p:spPr bwMode="auto">
          <a:xfrm>
            <a:off x="2420939" y="4154488"/>
            <a:ext cx="1089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sender</a:t>
            </a:r>
          </a:p>
        </p:txBody>
      </p:sp>
      <p:sp>
        <p:nvSpPr>
          <p:cNvPr id="105" name="Text Box 32">
            <a:extLst>
              <a:ext uri="{FF2B5EF4-FFF2-40B4-BE49-F238E27FC236}">
                <a16:creationId xmlns:a16="http://schemas.microsoft.com/office/drawing/2014/main" xmlns="" id="{4DA2E9A9-B18B-7A41-BAA4-5A94FFB8C656}"/>
              </a:ext>
            </a:extLst>
          </p:cNvPr>
          <p:cNvSpPr txBox="1">
            <a:spLocks noChangeArrowheads="1"/>
          </p:cNvSpPr>
          <p:nvPr/>
        </p:nvSpPr>
        <p:spPr bwMode="auto">
          <a:xfrm>
            <a:off x="8496301" y="1466850"/>
            <a:ext cx="1247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receiver</a:t>
            </a:r>
          </a:p>
        </p:txBody>
      </p:sp>
    </p:spTree>
    <p:extLst>
      <p:ext uri="{BB962C8B-B14F-4D97-AF65-F5344CB8AC3E}">
        <p14:creationId xmlns:p14="http://schemas.microsoft.com/office/powerpoint/2010/main" val="1032985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p:cTn id="7" dur="1000" fill="hold"/>
                                        <p:tgtEl>
                                          <p:spTgt spid="80"/>
                                        </p:tgtEl>
                                        <p:attrNameLst>
                                          <p:attrName>ppt_w</p:attrName>
                                        </p:attrNameLst>
                                      </p:cBhvr>
                                      <p:tavLst>
                                        <p:tav tm="0">
                                          <p:val>
                                            <p:fltVal val="0"/>
                                          </p:val>
                                        </p:tav>
                                        <p:tav tm="100000">
                                          <p:val>
                                            <p:strVal val="#ppt_w"/>
                                          </p:val>
                                        </p:tav>
                                      </p:tavLst>
                                    </p:anim>
                                    <p:anim calcmode="lin" valueType="num">
                                      <p:cBhvr>
                                        <p:cTn id="8" dur="1000" fill="hold"/>
                                        <p:tgtEl>
                                          <p:spTgt spid="80"/>
                                        </p:tgtEl>
                                        <p:attrNameLst>
                                          <p:attrName>ppt_h</p:attrName>
                                        </p:attrNameLst>
                                      </p:cBhvr>
                                      <p:tavLst>
                                        <p:tav tm="0">
                                          <p:val>
                                            <p:fltVal val="0"/>
                                          </p:val>
                                        </p:tav>
                                        <p:tav tm="100000">
                                          <p:val>
                                            <p:strVal val="#ppt_h"/>
                                          </p:val>
                                        </p:tav>
                                      </p:tavLst>
                                    </p:anim>
                                    <p:anim calcmode="lin" valueType="num">
                                      <p:cBhvr>
                                        <p:cTn id="9" dur="1000" fill="hold"/>
                                        <p:tgtEl>
                                          <p:spTgt spid="80"/>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80"/>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nodeType="clickEffect">
                                  <p:stCondLst>
                                    <p:cond delay="0"/>
                                  </p:stCondLst>
                                  <p:childTnLst>
                                    <p:set>
                                      <p:cBhvr>
                                        <p:cTn id="14" dur="1" fill="hold">
                                          <p:stCondLst>
                                            <p:cond delay="0"/>
                                          </p:stCondLst>
                                        </p:cTn>
                                        <p:tgtEl>
                                          <p:spTgt spid="83"/>
                                        </p:tgtEl>
                                        <p:attrNameLst>
                                          <p:attrName>style.visibility</p:attrName>
                                        </p:attrNameLst>
                                      </p:cBhvr>
                                      <p:to>
                                        <p:strVal val="visible"/>
                                      </p:to>
                                    </p:set>
                                    <p:anim calcmode="lin" valueType="num">
                                      <p:cBhvr>
                                        <p:cTn id="15" dur="1000" fill="hold"/>
                                        <p:tgtEl>
                                          <p:spTgt spid="83"/>
                                        </p:tgtEl>
                                        <p:attrNameLst>
                                          <p:attrName>ppt_w</p:attrName>
                                        </p:attrNameLst>
                                      </p:cBhvr>
                                      <p:tavLst>
                                        <p:tav tm="0">
                                          <p:val>
                                            <p:fltVal val="0"/>
                                          </p:val>
                                        </p:tav>
                                        <p:tav tm="100000">
                                          <p:val>
                                            <p:strVal val="#ppt_w"/>
                                          </p:val>
                                        </p:tav>
                                      </p:tavLst>
                                    </p:anim>
                                    <p:anim calcmode="lin" valueType="num">
                                      <p:cBhvr>
                                        <p:cTn id="16" dur="1000" fill="hold"/>
                                        <p:tgtEl>
                                          <p:spTgt spid="83"/>
                                        </p:tgtEl>
                                        <p:attrNameLst>
                                          <p:attrName>ppt_h</p:attrName>
                                        </p:attrNameLst>
                                      </p:cBhvr>
                                      <p:tavLst>
                                        <p:tav tm="0">
                                          <p:val>
                                            <p:fltVal val="0"/>
                                          </p:val>
                                        </p:tav>
                                        <p:tav tm="100000">
                                          <p:val>
                                            <p:strVal val="#ppt_h"/>
                                          </p:val>
                                        </p:tav>
                                      </p:tavLst>
                                    </p:anim>
                                    <p:anim calcmode="lin" valueType="num">
                                      <p:cBhvr>
                                        <p:cTn id="17" dur="1000" fill="hold"/>
                                        <p:tgtEl>
                                          <p:spTgt spid="83"/>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83"/>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87"/>
                                        </p:tgtEl>
                                        <p:attrNameLst>
                                          <p:attrName>style.visibility</p:attrName>
                                        </p:attrNameLst>
                                      </p:cBhvr>
                                      <p:to>
                                        <p:strVal val="visible"/>
                                      </p:to>
                                    </p:set>
                                    <p:animEffect transition="in" filter="wipe(up)">
                                      <p:cBhvr>
                                        <p:cTn id="23" dur="1000"/>
                                        <p:tgtEl>
                                          <p:spTgt spid="87"/>
                                        </p:tgtEl>
                                      </p:cBhvr>
                                    </p:animEffect>
                                  </p:childTnLst>
                                  <p:subTnLst>
                                    <p:set>
                                      <p:cBhvr override="childStyle">
                                        <p:cTn dur="1" fill="hold" display="0" masterRel="nextClick" afterEffect="1"/>
                                        <p:tgtEl>
                                          <p:spTgt spid="87"/>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88"/>
                                        </p:tgtEl>
                                        <p:attrNameLst>
                                          <p:attrName>style.visibility</p:attrName>
                                        </p:attrNameLst>
                                      </p:cBhvr>
                                      <p:to>
                                        <p:strVal val="visible"/>
                                      </p:to>
                                    </p:set>
                                    <p:animEffect transition="in" filter="wipe(left)">
                                      <p:cBhvr>
                                        <p:cTn id="28" dur="1000"/>
                                        <p:tgtEl>
                                          <p:spTgt spid="88"/>
                                        </p:tgtEl>
                                      </p:cBhvr>
                                    </p:animEffect>
                                  </p:childTnLst>
                                  <p:subTnLst>
                                    <p:set>
                                      <p:cBhvr override="childStyle">
                                        <p:cTn dur="1" fill="hold" display="0" masterRel="nextClick" afterEffect="1"/>
                                        <p:tgtEl>
                                          <p:spTgt spid="88"/>
                                        </p:tgtEl>
                                        <p:attrNameLst>
                                          <p:attrName>style.visibility</p:attrName>
                                        </p:attrNameLst>
                                      </p:cBhvr>
                                      <p:to>
                                        <p:strVal val="hidden"/>
                                      </p:to>
                                    </p:set>
                                  </p:subTnLst>
                                </p:cTn>
                              </p:par>
                              <p:par>
                                <p:cTn id="29" presetID="1" presetClass="entr" presetSubtype="0" fill="hold"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99"/>
                                        </p:tgtEl>
                                        <p:attrNameLst>
                                          <p:attrName>style.visibility</p:attrName>
                                        </p:attrNameLst>
                                      </p:cBhvr>
                                      <p:to>
                                        <p:strVal val="visible"/>
                                      </p:to>
                                    </p:set>
                                    <p:animEffect transition="in" filter="wipe(up)">
                                      <p:cBhvr>
                                        <p:cTn id="37" dur="1000"/>
                                        <p:tgtEl>
                                          <p:spTgt spid="99"/>
                                        </p:tgtEl>
                                      </p:cBhvr>
                                    </p:animEffect>
                                  </p:childTnLst>
                                  <p:subTnLst>
                                    <p:set>
                                      <p:cBhvr override="childStyle">
                                        <p:cTn dur="1" fill="hold" display="0" masterRel="nextClick" afterEffect="1"/>
                                        <p:tgtEl>
                                          <p:spTgt spid="99"/>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22" presetClass="entr" presetSubtype="2" fill="hold" grpId="0" nodeType="clickEffect">
                                  <p:stCondLst>
                                    <p:cond delay="0"/>
                                  </p:stCondLst>
                                  <p:childTnLst>
                                    <p:set>
                                      <p:cBhvr>
                                        <p:cTn id="41" dur="1" fill="hold">
                                          <p:stCondLst>
                                            <p:cond delay="0"/>
                                          </p:stCondLst>
                                        </p:cTn>
                                        <p:tgtEl>
                                          <p:spTgt spid="100"/>
                                        </p:tgtEl>
                                        <p:attrNameLst>
                                          <p:attrName>style.visibility</p:attrName>
                                        </p:attrNameLst>
                                      </p:cBhvr>
                                      <p:to>
                                        <p:strVal val="visible"/>
                                      </p:to>
                                    </p:set>
                                    <p:animEffect transition="in" filter="wipe(right)">
                                      <p:cBhvr>
                                        <p:cTn id="42" dur="1000"/>
                                        <p:tgtEl>
                                          <p:spTgt spid="100"/>
                                        </p:tgtEl>
                                      </p:cBhvr>
                                    </p:animEffect>
                                  </p:childTnLst>
                                  <p:subTnLst>
                                    <p:set>
                                      <p:cBhvr override="childStyle">
                                        <p:cTn dur="1" fill="hold" display="0" masterRel="nextClick" afterEffect="1"/>
                                        <p:tgtEl>
                                          <p:spTgt spid="100"/>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up)">
                                      <p:cBhvr>
                                        <p:cTn id="47" dur="1000"/>
                                        <p:tgtEl>
                                          <p:spTgt spid="101"/>
                                        </p:tgtEl>
                                      </p:cBhvr>
                                    </p:animEffect>
                                  </p:childTnLst>
                                  <p:subTnLst>
                                    <p:set>
                                      <p:cBhvr override="childStyle">
                                        <p:cTn dur="1" fill="hold" display="0" masterRel="nextClick" afterEffect="1"/>
                                        <p:tgtEl>
                                          <p:spTgt spid="101"/>
                                        </p:tgtEl>
                                        <p:attrNameLst>
                                          <p:attrName>style.visibility</p:attrName>
                                        </p:attrNameLst>
                                      </p:cBhvr>
                                      <p:to>
                                        <p:strVal val="hidden"/>
                                      </p:to>
                                    </p:set>
                                  </p:sub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wipe(left)">
                                      <p:cBhvr>
                                        <p:cTn id="52" dur="2000"/>
                                        <p:tgtEl>
                                          <p:spTgt spid="102"/>
                                        </p:tgtEl>
                                      </p:cBhvr>
                                    </p:animEffect>
                                  </p:childTnLst>
                                  <p:subTnLst>
                                    <p:set>
                                      <p:cBhvr override="childStyle">
                                        <p:cTn dur="1" fill="hold" display="0" masterRel="nextClick" afterEffect="1"/>
                                        <p:tgtEl>
                                          <p:spTgt spid="102"/>
                                        </p:tgtEl>
                                        <p:attrNameLst>
                                          <p:attrName>style.visibility</p:attrName>
                                        </p:attrNameLst>
                                      </p:cBhvr>
                                      <p:to>
                                        <p:strVal val="hidden"/>
                                      </p:to>
                                    </p:set>
                                  </p:subTnLst>
                                </p:cTn>
                              </p:par>
                            </p:childTnLst>
                          </p:cTn>
                        </p:par>
                      </p:childTnLst>
                    </p:cTn>
                  </p:par>
                  <p:par>
                    <p:cTn id="53" fill="hold">
                      <p:stCondLst>
                        <p:cond delay="indefinite"/>
                      </p:stCondLst>
                      <p:childTnLst>
                        <p:par>
                          <p:cTn id="54" fill="hold">
                            <p:stCondLst>
                              <p:cond delay="0"/>
                            </p:stCondLst>
                            <p:childTnLst>
                              <p:par>
                                <p:cTn id="55" presetID="22" presetClass="entr" presetSubtype="1" fill="hold" grpId="0" nodeType="clickEffect">
                                  <p:stCondLst>
                                    <p:cond delay="0"/>
                                  </p:stCondLst>
                                  <p:childTnLst>
                                    <p:set>
                                      <p:cBhvr>
                                        <p:cTn id="56" dur="1" fill="hold">
                                          <p:stCondLst>
                                            <p:cond delay="0"/>
                                          </p:stCondLst>
                                        </p:cTn>
                                        <p:tgtEl>
                                          <p:spTgt spid="93"/>
                                        </p:tgtEl>
                                        <p:attrNameLst>
                                          <p:attrName>style.visibility</p:attrName>
                                        </p:attrNameLst>
                                      </p:cBhvr>
                                      <p:to>
                                        <p:strVal val="visible"/>
                                      </p:to>
                                    </p:set>
                                    <p:animEffect transition="in" filter="wipe(up)">
                                      <p:cBhvr>
                                        <p:cTn id="57" dur="1000"/>
                                        <p:tgtEl>
                                          <p:spTgt spid="93"/>
                                        </p:tgtEl>
                                      </p:cBhvr>
                                    </p:animEffect>
                                  </p:childTnLst>
                                  <p:subTnLst>
                                    <p:set>
                                      <p:cBhvr override="childStyle">
                                        <p:cTn dur="1" fill="hold" display="0" masterRel="nextClick" afterEffect="1"/>
                                        <p:tgtEl>
                                          <p:spTgt spid="93"/>
                                        </p:tgtEl>
                                        <p:attrNameLst>
                                          <p:attrName>style.visibility</p:attrName>
                                        </p:attrNameLst>
                                      </p:cBhvr>
                                      <p:to>
                                        <p:strVal val="hidden"/>
                                      </p:to>
                                    </p:set>
                                  </p:sub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94"/>
                                        </p:tgtEl>
                                        <p:attrNameLst>
                                          <p:attrName>style.visibility</p:attrName>
                                        </p:attrNameLst>
                                      </p:cBhvr>
                                      <p:to>
                                        <p:strVal val="visible"/>
                                      </p:to>
                                    </p:set>
                                    <p:animEffect transition="in" filter="wipe(down)">
                                      <p:cBhvr>
                                        <p:cTn id="62" dur="1000"/>
                                        <p:tgtEl>
                                          <p:spTgt spid="94"/>
                                        </p:tgtEl>
                                      </p:cBhvr>
                                    </p:animEffect>
                                  </p:childTnLst>
                                </p:cTn>
                              </p:par>
                            </p:childTnLst>
                          </p:cTn>
                        </p:par>
                        <p:par>
                          <p:cTn id="63" fill="hold">
                            <p:stCondLst>
                              <p:cond delay="1000"/>
                            </p:stCondLst>
                            <p:childTnLst>
                              <p:par>
                                <p:cTn id="64" presetID="1" presetClass="entr" presetSubtype="0" fill="hold" nodeType="afterEffect">
                                  <p:stCondLst>
                                    <p:cond delay="0"/>
                                  </p:stCondLst>
                                  <p:childTnLst>
                                    <p:set>
                                      <p:cBhvr>
                                        <p:cTn id="65" dur="1" fill="hold">
                                          <p:stCondLst>
                                            <p:cond delay="0"/>
                                          </p:stCondLst>
                                        </p:cTn>
                                        <p:tgtEl>
                                          <p:spTgt spid="95"/>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98"/>
                                        </p:tgtEl>
                                        <p:attrNameLst>
                                          <p:attrName>style.visibility</p:attrName>
                                        </p:attrNameLst>
                                      </p:cBhvr>
                                      <p:to>
                                        <p:strVal val="visible"/>
                                      </p:to>
                                    </p:set>
                                  </p:childTnLst>
                                </p:cTn>
                              </p:par>
                              <p:par>
                                <p:cTn id="68" presetID="1" presetClass="entr" presetSubtype="0" fill="hold" grpId="1" nodeType="withEffect">
                                  <p:stCondLst>
                                    <p:cond delay="0"/>
                                  </p:stCondLst>
                                  <p:childTnLst>
                                    <p:set>
                                      <p:cBhvr>
                                        <p:cTn id="69"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92" grpId="0" animBg="1"/>
      <p:bldP spid="93" grpId="0" animBg="1"/>
      <p:bldP spid="94" grpId="0" animBg="1"/>
      <p:bldP spid="98" grpId="0" animBg="1"/>
      <p:bldP spid="98" grpId="1" animBg="1"/>
      <p:bldP spid="99" grpId="0" animBg="1"/>
      <p:bldP spid="100" grpId="0" animBg="1"/>
      <p:bldP spid="101" grpId="0" animBg="1"/>
      <p:bldP spid="10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2.0 – FSM Specification</a:t>
            </a:r>
          </a:p>
        </p:txBody>
      </p:sp>
      <p:sp>
        <p:nvSpPr>
          <p:cNvPr id="3" name="Content Placeholder 2">
            <a:extLst>
              <a:ext uri="{FF2B5EF4-FFF2-40B4-BE49-F238E27FC236}">
                <a16:creationId xmlns:a16="http://schemas.microsoft.com/office/drawing/2014/main" xmlns="" id="{705EDBBE-7596-FD4E-84A7-162157B910FB}"/>
              </a:ext>
            </a:extLst>
          </p:cNvPr>
          <p:cNvSpPr>
            <a:spLocks noGrp="1"/>
          </p:cNvSpPr>
          <p:nvPr>
            <p:ph idx="1"/>
          </p:nvPr>
        </p:nvSpPr>
        <p:spPr/>
        <p:txBody>
          <a:bodyPr/>
          <a:lstStyle/>
          <a:p>
            <a:endParaRPr lang="en-US"/>
          </a:p>
        </p:txBody>
      </p:sp>
      <p:sp>
        <p:nvSpPr>
          <p:cNvPr id="37" name="Oval 3"/>
          <p:cNvSpPr>
            <a:spLocks noChangeArrowheads="1"/>
          </p:cNvSpPr>
          <p:nvPr/>
        </p:nvSpPr>
        <p:spPr bwMode="auto">
          <a:xfrm>
            <a:off x="2220914" y="2209801"/>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endParaRPr lang="en-US" altLang="en-US" kern="0">
              <a:solidFill>
                <a:srgbClr val="000000"/>
              </a:solidFill>
            </a:endParaRPr>
          </a:p>
        </p:txBody>
      </p:sp>
      <p:sp>
        <p:nvSpPr>
          <p:cNvPr id="38" name="Text Box 4"/>
          <p:cNvSpPr txBox="1">
            <a:spLocks noChangeArrowheads="1"/>
          </p:cNvSpPr>
          <p:nvPr/>
        </p:nvSpPr>
        <p:spPr bwMode="auto">
          <a:xfrm>
            <a:off x="2119313" y="2293938"/>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pPr>
            <a:r>
              <a:rPr lang="en-US" altLang="en-US">
                <a:solidFill>
                  <a:srgbClr val="000000"/>
                </a:solidFill>
                <a:latin typeface="Arial" charset="0"/>
              </a:rPr>
              <a:t>Wait for call from above</a:t>
            </a:r>
            <a:endParaRPr lang="en-US" altLang="en-US">
              <a:solidFill>
                <a:srgbClr val="000000"/>
              </a:solidFill>
              <a:latin typeface="Times New Roman" charset="0"/>
            </a:endParaRPr>
          </a:p>
        </p:txBody>
      </p:sp>
      <p:sp>
        <p:nvSpPr>
          <p:cNvPr id="39" name="Text Box 5"/>
          <p:cNvSpPr txBox="1">
            <a:spLocks noChangeArrowheads="1"/>
          </p:cNvSpPr>
          <p:nvPr/>
        </p:nvSpPr>
        <p:spPr bwMode="auto">
          <a:xfrm>
            <a:off x="2528888" y="1490663"/>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sndpkt = make_pkt(data, checksum)</a:t>
            </a:r>
          </a:p>
          <a:p>
            <a:pPr eaLnBrk="0" fontAlgn="base" hangingPunct="0">
              <a:spcBef>
                <a:spcPct val="0"/>
              </a:spcBef>
              <a:spcAft>
                <a:spcPct val="0"/>
              </a:spcAft>
            </a:pPr>
            <a:r>
              <a:rPr lang="en-US" altLang="en-US">
                <a:solidFill>
                  <a:srgbClr val="000000"/>
                </a:solidFill>
                <a:latin typeface="Arial" charset="0"/>
              </a:rPr>
              <a:t>udt_send(sndpkt)</a:t>
            </a:r>
            <a:endParaRPr lang="en-US" altLang="en-US">
              <a:solidFill>
                <a:srgbClr val="000000"/>
              </a:solidFill>
              <a:latin typeface="Times New Roman" charset="0"/>
            </a:endParaRPr>
          </a:p>
        </p:txBody>
      </p:sp>
      <p:sp>
        <p:nvSpPr>
          <p:cNvPr id="40" name="Line 6"/>
          <p:cNvSpPr>
            <a:spLocks noChangeShapeType="1"/>
          </p:cNvSpPr>
          <p:nvPr/>
        </p:nvSpPr>
        <p:spPr bwMode="auto">
          <a:xfrm>
            <a:off x="2633663" y="1535113"/>
            <a:ext cx="33099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1" name="Text Box 7"/>
          <p:cNvSpPr txBox="1">
            <a:spLocks noChangeArrowheads="1"/>
          </p:cNvSpPr>
          <p:nvPr/>
        </p:nvSpPr>
        <p:spPr bwMode="auto">
          <a:xfrm>
            <a:off x="7843839" y="531495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extract(rcvpkt,data)</a:t>
            </a:r>
          </a:p>
          <a:p>
            <a:pPr eaLnBrk="0" fontAlgn="base" hangingPunct="0">
              <a:spcBef>
                <a:spcPct val="0"/>
              </a:spcBef>
              <a:spcAft>
                <a:spcPct val="0"/>
              </a:spcAft>
            </a:pPr>
            <a:r>
              <a:rPr lang="en-US" altLang="en-US">
                <a:solidFill>
                  <a:srgbClr val="000000"/>
                </a:solidFill>
                <a:latin typeface="Arial" charset="0"/>
              </a:rPr>
              <a:t>deliver_data(data)</a:t>
            </a:r>
          </a:p>
          <a:p>
            <a:pPr eaLnBrk="0" fontAlgn="base" hangingPunct="0">
              <a:spcBef>
                <a:spcPct val="0"/>
              </a:spcBef>
              <a:spcAft>
                <a:spcPct val="0"/>
              </a:spcAft>
            </a:pPr>
            <a:r>
              <a:rPr lang="en-US" altLang="en-US">
                <a:solidFill>
                  <a:srgbClr val="000000"/>
                </a:solidFill>
                <a:latin typeface="Arial" charset="0"/>
              </a:rPr>
              <a:t>udt_send(ACK)</a:t>
            </a:r>
            <a:endParaRPr lang="en-US" altLang="en-US">
              <a:solidFill>
                <a:srgbClr val="000000"/>
              </a:solidFill>
              <a:latin typeface="Times New Roman" charset="0"/>
            </a:endParaRPr>
          </a:p>
        </p:txBody>
      </p:sp>
      <p:sp>
        <p:nvSpPr>
          <p:cNvPr id="42" name="Text Box 8"/>
          <p:cNvSpPr txBox="1">
            <a:spLocks noChangeArrowheads="1"/>
          </p:cNvSpPr>
          <p:nvPr/>
        </p:nvSpPr>
        <p:spPr bwMode="auto">
          <a:xfrm>
            <a:off x="7821613" y="4781551"/>
            <a:ext cx="2157412"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rdt_rcv(rcvpkt) &amp;&amp; </a:t>
            </a:r>
          </a:p>
          <a:p>
            <a:pPr eaLnBrk="0" fontAlgn="base" hangingPunct="0">
              <a:spcBef>
                <a:spcPct val="0"/>
              </a:spcBef>
              <a:spcAft>
                <a:spcPct val="0"/>
              </a:spcAft>
            </a:pPr>
            <a:r>
              <a:rPr lang="en-US" altLang="en-US">
                <a:solidFill>
                  <a:srgbClr val="000000"/>
                </a:solidFill>
                <a:latin typeface="Arial" charset="0"/>
              </a:rPr>
              <a:t>   notcorrupt(rcvpkt)</a:t>
            </a:r>
            <a:endParaRPr lang="en-US" altLang="en-US">
              <a:solidFill>
                <a:srgbClr val="000000"/>
              </a:solidFill>
              <a:latin typeface="Times New Roman" charset="0"/>
            </a:endParaRPr>
          </a:p>
        </p:txBody>
      </p:sp>
      <p:sp>
        <p:nvSpPr>
          <p:cNvPr id="43" name="Line 9"/>
          <p:cNvSpPr>
            <a:spLocks noChangeShapeType="1"/>
          </p:cNvSpPr>
          <p:nvPr/>
        </p:nvSpPr>
        <p:spPr bwMode="auto">
          <a:xfrm flipV="1">
            <a:off x="7848601" y="5338347"/>
            <a:ext cx="1925637" cy="952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4" name="Freeform 10"/>
          <p:cNvSpPr>
            <a:spLocks/>
          </p:cNvSpPr>
          <p:nvPr/>
        </p:nvSpPr>
        <p:spPr bwMode="auto">
          <a:xfrm flipV="1">
            <a:off x="2581276" y="1979613"/>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5" name="Freeform 11"/>
          <p:cNvSpPr>
            <a:spLocks/>
          </p:cNvSpPr>
          <p:nvPr/>
        </p:nvSpPr>
        <p:spPr bwMode="auto">
          <a:xfrm>
            <a:off x="2628901" y="3140075"/>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6" name="Text Box 12"/>
          <p:cNvSpPr txBox="1">
            <a:spLocks noChangeArrowheads="1"/>
          </p:cNvSpPr>
          <p:nvPr/>
        </p:nvSpPr>
        <p:spPr bwMode="auto">
          <a:xfrm>
            <a:off x="2595563" y="3492500"/>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rdt_rcv(rcvpkt) &amp;&amp; isACK(rcvpkt)</a:t>
            </a:r>
            <a:endParaRPr lang="en-US" altLang="en-US">
              <a:solidFill>
                <a:srgbClr val="000000"/>
              </a:solidFill>
              <a:latin typeface="Times New Roman" charset="0"/>
            </a:endParaRPr>
          </a:p>
        </p:txBody>
      </p:sp>
      <p:sp>
        <p:nvSpPr>
          <p:cNvPr id="47" name="Line 13"/>
          <p:cNvSpPr>
            <a:spLocks noChangeShapeType="1"/>
          </p:cNvSpPr>
          <p:nvPr/>
        </p:nvSpPr>
        <p:spPr bwMode="auto">
          <a:xfrm flipV="1">
            <a:off x="2697162" y="3816350"/>
            <a:ext cx="29416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8" name="Freeform 14"/>
          <p:cNvSpPr>
            <a:spLocks/>
          </p:cNvSpPr>
          <p:nvPr/>
        </p:nvSpPr>
        <p:spPr bwMode="auto">
          <a:xfrm>
            <a:off x="4776789" y="2286001"/>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9" name="Text Box 15"/>
          <p:cNvSpPr txBox="1">
            <a:spLocks noChangeArrowheads="1"/>
          </p:cNvSpPr>
          <p:nvPr/>
        </p:nvSpPr>
        <p:spPr bwMode="auto">
          <a:xfrm>
            <a:off x="5086351" y="2600325"/>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udt_send(sndpkt)</a:t>
            </a:r>
            <a:endParaRPr lang="en-US" altLang="en-US">
              <a:solidFill>
                <a:srgbClr val="000000"/>
              </a:solidFill>
              <a:latin typeface="Times New Roman" charset="0"/>
            </a:endParaRPr>
          </a:p>
        </p:txBody>
      </p:sp>
      <p:sp>
        <p:nvSpPr>
          <p:cNvPr id="50" name="Text Box 16"/>
          <p:cNvSpPr txBox="1">
            <a:spLocks noChangeArrowheads="1"/>
          </p:cNvSpPr>
          <p:nvPr/>
        </p:nvSpPr>
        <p:spPr bwMode="auto">
          <a:xfrm>
            <a:off x="5060951" y="1925639"/>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dirty="0" err="1">
                <a:solidFill>
                  <a:srgbClr val="000000"/>
                </a:solidFill>
                <a:latin typeface="Arial" charset="0"/>
              </a:rPr>
              <a:t>rdt_rcv</a:t>
            </a:r>
            <a:r>
              <a:rPr lang="en-US" altLang="en-US" dirty="0">
                <a:solidFill>
                  <a:srgbClr val="000000"/>
                </a:solidFill>
                <a:latin typeface="Arial" charset="0"/>
              </a:rPr>
              <a:t>(</a:t>
            </a:r>
            <a:r>
              <a:rPr lang="en-US" altLang="en-US" dirty="0" err="1">
                <a:solidFill>
                  <a:srgbClr val="000000"/>
                </a:solidFill>
                <a:latin typeface="Arial" charset="0"/>
              </a:rPr>
              <a:t>rcvpkt</a:t>
            </a:r>
            <a:r>
              <a:rPr lang="en-US" altLang="en-US" dirty="0">
                <a:solidFill>
                  <a:srgbClr val="000000"/>
                </a:solidFill>
                <a:latin typeface="Arial" charset="0"/>
              </a:rPr>
              <a:t>) &amp;&amp;</a:t>
            </a:r>
          </a:p>
          <a:p>
            <a:pPr eaLnBrk="0" fontAlgn="base" hangingPunct="0">
              <a:spcBef>
                <a:spcPct val="0"/>
              </a:spcBef>
              <a:spcAft>
                <a:spcPct val="0"/>
              </a:spcAft>
            </a:pPr>
            <a:r>
              <a:rPr lang="en-US" altLang="en-US" dirty="0">
                <a:solidFill>
                  <a:srgbClr val="000000"/>
                </a:solidFill>
                <a:latin typeface="Arial" charset="0"/>
              </a:rPr>
              <a:t>   </a:t>
            </a:r>
            <a:r>
              <a:rPr lang="en-US" altLang="en-US" dirty="0" err="1">
                <a:solidFill>
                  <a:srgbClr val="000000"/>
                </a:solidFill>
                <a:latin typeface="Arial" charset="0"/>
              </a:rPr>
              <a:t>isNAK</a:t>
            </a:r>
            <a:r>
              <a:rPr lang="en-US" altLang="en-US" dirty="0">
                <a:solidFill>
                  <a:srgbClr val="000000"/>
                </a:solidFill>
                <a:latin typeface="Arial" charset="0"/>
              </a:rPr>
              <a:t>(</a:t>
            </a:r>
            <a:r>
              <a:rPr lang="en-US" altLang="en-US" dirty="0" err="1">
                <a:solidFill>
                  <a:srgbClr val="000000"/>
                </a:solidFill>
                <a:latin typeface="Arial" charset="0"/>
              </a:rPr>
              <a:t>rcvpkt</a:t>
            </a:r>
            <a:r>
              <a:rPr lang="en-US" altLang="en-US" dirty="0">
                <a:solidFill>
                  <a:srgbClr val="000000"/>
                </a:solidFill>
                <a:latin typeface="Arial" charset="0"/>
              </a:rPr>
              <a:t>)</a:t>
            </a:r>
            <a:endParaRPr lang="en-US" altLang="en-US" dirty="0">
              <a:solidFill>
                <a:srgbClr val="000000"/>
              </a:solidFill>
              <a:latin typeface="Times New Roman" charset="0"/>
            </a:endParaRPr>
          </a:p>
        </p:txBody>
      </p:sp>
      <p:sp>
        <p:nvSpPr>
          <p:cNvPr id="51" name="Line 17"/>
          <p:cNvSpPr>
            <a:spLocks noChangeShapeType="1"/>
          </p:cNvSpPr>
          <p:nvPr/>
        </p:nvSpPr>
        <p:spPr bwMode="auto">
          <a:xfrm flipV="1">
            <a:off x="5246773" y="2474520"/>
            <a:ext cx="1603290" cy="16016"/>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52" name="Group 18"/>
          <p:cNvGrpSpPr>
            <a:grpSpLocks/>
          </p:cNvGrpSpPr>
          <p:nvPr/>
        </p:nvGrpSpPr>
        <p:grpSpPr bwMode="auto">
          <a:xfrm>
            <a:off x="8097838" y="2352675"/>
            <a:ext cx="1924050" cy="858838"/>
            <a:chOff x="2222" y="2660"/>
            <a:chExt cx="1212" cy="541"/>
          </a:xfrm>
        </p:grpSpPr>
        <p:sp>
          <p:nvSpPr>
            <p:cNvPr id="53" name="Text Box 19"/>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udt_send(NAK)</a:t>
              </a:r>
              <a:endParaRPr lang="en-US" altLang="en-US">
                <a:solidFill>
                  <a:srgbClr val="000000"/>
                </a:solidFill>
                <a:latin typeface="Times New Roman" charset="0"/>
              </a:endParaRPr>
            </a:p>
          </p:txBody>
        </p:sp>
        <p:sp>
          <p:nvSpPr>
            <p:cNvPr id="54" name="Text Box 20"/>
            <p:cNvSpPr txBox="1">
              <a:spLocks noChangeArrowheads="1"/>
            </p:cNvSpPr>
            <p:nvPr/>
          </p:nvSpPr>
          <p:spPr bwMode="auto">
            <a:xfrm>
              <a:off x="2225" y="2660"/>
              <a:ext cx="1209"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rdt_rcv(rcvpkt) &amp;&amp; </a:t>
              </a:r>
            </a:p>
            <a:p>
              <a:pPr eaLnBrk="0" fontAlgn="base" hangingPunct="0">
                <a:spcBef>
                  <a:spcPct val="0"/>
                </a:spcBef>
                <a:spcAft>
                  <a:spcPct val="0"/>
                </a:spcAft>
              </a:pPr>
              <a:r>
                <a:rPr lang="en-US" altLang="en-US">
                  <a:solidFill>
                    <a:srgbClr val="000000"/>
                  </a:solidFill>
                  <a:latin typeface="Arial" charset="0"/>
                </a:rPr>
                <a:t>  corrupt(rcvpkt)</a:t>
              </a:r>
              <a:endParaRPr lang="en-US" altLang="en-US">
                <a:solidFill>
                  <a:srgbClr val="000000"/>
                </a:solidFill>
                <a:latin typeface="Times New Roman" charset="0"/>
              </a:endParaRPr>
            </a:p>
          </p:txBody>
        </p:sp>
        <p:sp>
          <p:nvSpPr>
            <p:cNvPr id="55" name="Line 21"/>
            <p:cNvSpPr>
              <a:spLocks noChangeShapeType="1"/>
            </p:cNvSpPr>
            <p:nvPr/>
          </p:nvSpPr>
          <p:spPr bwMode="auto">
            <a:xfrm flipV="1">
              <a:off x="2284" y="3015"/>
              <a:ext cx="109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56" name="Group 22"/>
          <p:cNvGrpSpPr>
            <a:grpSpLocks/>
          </p:cNvGrpSpPr>
          <p:nvPr/>
        </p:nvGrpSpPr>
        <p:grpSpPr bwMode="auto">
          <a:xfrm>
            <a:off x="3816350" y="2222501"/>
            <a:ext cx="1074738" cy="962025"/>
            <a:chOff x="1540" y="2116"/>
            <a:chExt cx="677" cy="606"/>
          </a:xfrm>
        </p:grpSpPr>
        <p:sp>
          <p:nvSpPr>
            <p:cNvPr id="57" name="Oval 23"/>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endParaRPr lang="en-US" altLang="en-US" kern="0">
                <a:solidFill>
                  <a:srgbClr val="000000"/>
                </a:solidFill>
              </a:endParaRPr>
            </a:p>
          </p:txBody>
        </p:sp>
        <p:sp>
          <p:nvSpPr>
            <p:cNvPr id="58" name="Text Box 24"/>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r>
                <a:rPr lang="en-US" altLang="en-US" kern="0">
                  <a:solidFill>
                    <a:srgbClr val="000000"/>
                  </a:solidFill>
                  <a:latin typeface="Arial" charset="0"/>
                </a:rPr>
                <a:t>Wait for ACK or NAK</a:t>
              </a:r>
              <a:endParaRPr lang="en-US" altLang="en-US" kern="0">
                <a:solidFill>
                  <a:srgbClr val="000000"/>
                </a:solidFill>
                <a:latin typeface="Times New Roman" charset="0"/>
              </a:endParaRPr>
            </a:p>
          </p:txBody>
        </p:sp>
      </p:grpSp>
      <p:sp>
        <p:nvSpPr>
          <p:cNvPr id="59" name="Line 25"/>
          <p:cNvSpPr>
            <a:spLocks noChangeShapeType="1"/>
          </p:cNvSpPr>
          <p:nvPr/>
        </p:nvSpPr>
        <p:spPr bwMode="auto">
          <a:xfrm>
            <a:off x="7858125" y="3497264"/>
            <a:ext cx="433388" cy="244475"/>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0" name="Freeform 26"/>
          <p:cNvSpPr>
            <a:spLocks/>
          </p:cNvSpPr>
          <p:nvPr/>
        </p:nvSpPr>
        <p:spPr bwMode="auto">
          <a:xfrm>
            <a:off x="8196263" y="3148013"/>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61" name="Group 27"/>
          <p:cNvGrpSpPr>
            <a:grpSpLocks/>
          </p:cNvGrpSpPr>
          <p:nvPr/>
        </p:nvGrpSpPr>
        <p:grpSpPr bwMode="auto">
          <a:xfrm>
            <a:off x="8201025" y="3568701"/>
            <a:ext cx="1200150" cy="962025"/>
            <a:chOff x="1335" y="3347"/>
            <a:chExt cx="756" cy="606"/>
          </a:xfrm>
        </p:grpSpPr>
        <p:sp>
          <p:nvSpPr>
            <p:cNvPr id="62" name="Oval 28"/>
            <p:cNvSpPr>
              <a:spLocks noChangeArrowheads="1"/>
            </p:cNvSpPr>
            <p:nvPr/>
          </p:nvSpPr>
          <p:spPr bwMode="auto">
            <a:xfrm>
              <a:off x="1390" y="3347"/>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endParaRPr lang="en-US" altLang="en-US" kern="0">
                <a:solidFill>
                  <a:srgbClr val="000000"/>
                </a:solidFill>
              </a:endParaRPr>
            </a:p>
          </p:txBody>
        </p:sp>
        <p:sp>
          <p:nvSpPr>
            <p:cNvPr id="63" name="Text Box 29"/>
            <p:cNvSpPr txBox="1">
              <a:spLocks noChangeArrowheads="1"/>
            </p:cNvSpPr>
            <p:nvPr/>
          </p:nvSpPr>
          <p:spPr bwMode="auto">
            <a:xfrm>
              <a:off x="1335" y="3400"/>
              <a:ext cx="756"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spcBef>
                  <a:spcPct val="0"/>
                </a:spcBef>
                <a:spcAft>
                  <a:spcPct val="0"/>
                </a:spcAft>
                <a:defRPr/>
              </a:pPr>
              <a:r>
                <a:rPr lang="en-US" altLang="en-US" kern="0">
                  <a:solidFill>
                    <a:srgbClr val="000000"/>
                  </a:solidFill>
                  <a:latin typeface="Arial" charset="0"/>
                </a:rPr>
                <a:t>Wait for call from below</a:t>
              </a:r>
              <a:endParaRPr lang="en-US" altLang="en-US" kern="0">
                <a:solidFill>
                  <a:srgbClr val="000000"/>
                </a:solidFill>
                <a:latin typeface="Times New Roman" charset="0"/>
              </a:endParaRPr>
            </a:p>
          </p:txBody>
        </p:sp>
      </p:grpSp>
      <p:sp>
        <p:nvSpPr>
          <p:cNvPr id="64" name="Freeform 30"/>
          <p:cNvSpPr>
            <a:spLocks/>
          </p:cNvSpPr>
          <p:nvPr/>
        </p:nvSpPr>
        <p:spPr bwMode="auto">
          <a:xfrm flipV="1">
            <a:off x="8208963" y="4464050"/>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5" name="Text Box 31"/>
          <p:cNvSpPr txBox="1">
            <a:spLocks noChangeArrowheads="1"/>
          </p:cNvSpPr>
          <p:nvPr/>
        </p:nvSpPr>
        <p:spPr bwMode="auto">
          <a:xfrm>
            <a:off x="2420939" y="4154488"/>
            <a:ext cx="1089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sender</a:t>
            </a:r>
          </a:p>
        </p:txBody>
      </p:sp>
      <p:sp>
        <p:nvSpPr>
          <p:cNvPr id="66" name="Text Box 32"/>
          <p:cNvSpPr txBox="1">
            <a:spLocks noChangeArrowheads="1"/>
          </p:cNvSpPr>
          <p:nvPr/>
        </p:nvSpPr>
        <p:spPr bwMode="auto">
          <a:xfrm>
            <a:off x="8496301" y="1466850"/>
            <a:ext cx="1247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sz="2400" kern="0" dirty="0">
                <a:solidFill>
                  <a:srgbClr val="CC0000"/>
                </a:solidFill>
              </a:rPr>
              <a:t>receiver</a:t>
            </a:r>
          </a:p>
        </p:txBody>
      </p:sp>
      <p:sp>
        <p:nvSpPr>
          <p:cNvPr id="67" name="Line 33"/>
          <p:cNvSpPr>
            <a:spLocks noChangeShapeType="1"/>
          </p:cNvSpPr>
          <p:nvPr/>
        </p:nvSpPr>
        <p:spPr bwMode="auto">
          <a:xfrm>
            <a:off x="1873250" y="2166939"/>
            <a:ext cx="433388" cy="244475"/>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algn="ct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9" name="Text Box 35"/>
          <p:cNvSpPr txBox="1">
            <a:spLocks noChangeArrowheads="1"/>
          </p:cNvSpPr>
          <p:nvPr/>
        </p:nvSpPr>
        <p:spPr bwMode="auto">
          <a:xfrm>
            <a:off x="2986088" y="3786188"/>
            <a:ext cx="3238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eaLnBrk="0" fontAlgn="base" hangingPunct="0">
              <a:spcBef>
                <a:spcPct val="0"/>
              </a:spcBef>
              <a:spcAft>
                <a:spcPct val="0"/>
              </a:spcAft>
              <a:defRPr/>
            </a:pPr>
            <a:r>
              <a:rPr lang="en-US">
                <a:solidFill>
                  <a:srgbClr val="000000"/>
                </a:solidFill>
                <a:latin typeface="Symbol" charset="0"/>
              </a:rPr>
              <a:t>L</a:t>
            </a:r>
          </a:p>
        </p:txBody>
      </p:sp>
      <p:sp>
        <p:nvSpPr>
          <p:cNvPr id="70" name="Text Box 34"/>
          <p:cNvSpPr txBox="1">
            <a:spLocks noChangeArrowheads="1"/>
          </p:cNvSpPr>
          <p:nvPr/>
        </p:nvSpPr>
        <p:spPr bwMode="auto">
          <a:xfrm>
            <a:off x="2555875" y="1212851"/>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r>
              <a:rPr lang="en-US" altLang="en-US">
                <a:solidFill>
                  <a:srgbClr val="000000"/>
                </a:solidFill>
                <a:latin typeface="Arial" charset="0"/>
              </a:rPr>
              <a:t>rdt_send(data)</a:t>
            </a:r>
            <a:endParaRPr lang="en-US" altLang="en-US">
              <a:solidFill>
                <a:srgbClr val="000000"/>
              </a:solidFill>
              <a:latin typeface="Times New Roman" charset="0"/>
            </a:endParaRPr>
          </a:p>
        </p:txBody>
      </p:sp>
    </p:spTree>
    <p:extLst>
      <p:ext uri="{BB962C8B-B14F-4D97-AF65-F5344CB8AC3E}">
        <p14:creationId xmlns:p14="http://schemas.microsoft.com/office/powerpoint/2010/main" val="10424264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rdt</a:t>
            </a:r>
            <a:r>
              <a:rPr lang="en-US" dirty="0"/>
              <a:t> 2.1 - handled ACKs/NAKs</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1976809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2.1 - handled ACKs/NAKs</a:t>
            </a:r>
          </a:p>
        </p:txBody>
      </p:sp>
      <p:sp>
        <p:nvSpPr>
          <p:cNvPr id="3" name="Content Placeholder 2"/>
          <p:cNvSpPr>
            <a:spLocks noGrp="1"/>
          </p:cNvSpPr>
          <p:nvPr>
            <p:ph idx="1"/>
          </p:nvPr>
        </p:nvSpPr>
        <p:spPr/>
        <p:txBody>
          <a:bodyPr>
            <a:normAutofit/>
          </a:bodyPr>
          <a:lstStyle/>
          <a:p>
            <a:pPr marL="0" indent="0">
              <a:buNone/>
            </a:pPr>
            <a:r>
              <a:rPr lang="en-US" altLang="en-US" b="1" dirty="0">
                <a:solidFill>
                  <a:schemeClr val="accent6"/>
                </a:solidFill>
                <a:latin typeface="+mn-lt"/>
                <a:ea typeface="ＭＳ Ｐゴシック" charset="-128"/>
              </a:rPr>
              <a:t>Sender:</a:t>
            </a:r>
          </a:p>
          <a:p>
            <a:r>
              <a:rPr lang="en-US" altLang="en-US" dirty="0">
                <a:latin typeface="+mn-lt"/>
                <a:ea typeface="ＭＳ Ｐゴシック" charset="-128"/>
              </a:rPr>
              <a:t>Sequence # added to packet</a:t>
            </a:r>
          </a:p>
          <a:p>
            <a:r>
              <a:rPr lang="en-US" altLang="en-US" dirty="0">
                <a:latin typeface="+mn-lt"/>
                <a:ea typeface="ＭＳ Ｐゴシック" charset="-128"/>
              </a:rPr>
              <a:t>Two sequence #’</a:t>
            </a:r>
            <a:r>
              <a:rPr lang="en-US" altLang="ja-JP" dirty="0">
                <a:latin typeface="+mn-lt"/>
                <a:ea typeface="ＭＳ Ｐゴシック" charset="-128"/>
              </a:rPr>
              <a:t>s (0,1) will suffix </a:t>
            </a:r>
          </a:p>
          <a:p>
            <a:r>
              <a:rPr lang="en-US" altLang="en-US" dirty="0">
                <a:latin typeface="+mn-lt"/>
                <a:ea typeface="ＭＳ Ｐゴシック" charset="-128"/>
              </a:rPr>
              <a:t>It must check if received ACK/NAK corrupted or not</a:t>
            </a:r>
          </a:p>
          <a:p>
            <a:r>
              <a:rPr lang="en-US" altLang="en-US" dirty="0">
                <a:latin typeface="+mn-lt"/>
                <a:ea typeface="ＭＳ Ｐゴシック" charset="-128"/>
              </a:rPr>
              <a:t>It can be twice as many states</a:t>
            </a:r>
          </a:p>
          <a:p>
            <a:pPr lvl="1"/>
            <a:r>
              <a:rPr lang="en-US" altLang="en-US" dirty="0">
                <a:latin typeface="+mn-lt"/>
                <a:ea typeface="ＭＳ Ｐゴシック" charset="-128"/>
              </a:rPr>
              <a:t>State must </a:t>
            </a:r>
            <a:r>
              <a:rPr lang="ja-JP" altLang="en-US" dirty="0">
                <a:latin typeface="+mn-lt"/>
                <a:ea typeface="ＭＳ Ｐゴシック" charset="-128"/>
              </a:rPr>
              <a:t>“</a:t>
            </a:r>
            <a:r>
              <a:rPr lang="en-US" altLang="ja-JP" dirty="0">
                <a:latin typeface="+mn-lt"/>
                <a:ea typeface="ＭＳ Ｐゴシック" charset="-128"/>
              </a:rPr>
              <a:t>remember</a:t>
            </a:r>
            <a:r>
              <a:rPr lang="ja-JP" altLang="en-US" dirty="0">
                <a:latin typeface="+mn-lt"/>
                <a:ea typeface="ＭＳ Ｐゴシック" charset="-128"/>
              </a:rPr>
              <a:t>”</a:t>
            </a:r>
            <a:r>
              <a:rPr lang="en-US" altLang="ja-JP" dirty="0">
                <a:latin typeface="+mn-lt"/>
                <a:ea typeface="ＭＳ Ｐゴシック" charset="-128"/>
              </a:rPr>
              <a:t> whether </a:t>
            </a:r>
            <a:r>
              <a:rPr lang="ja-JP" altLang="en-US" dirty="0">
                <a:latin typeface="+mn-lt"/>
                <a:ea typeface="ＭＳ Ｐゴシック" charset="-128"/>
              </a:rPr>
              <a:t>“</a:t>
            </a:r>
            <a:r>
              <a:rPr lang="en-US" altLang="ja-JP" dirty="0">
                <a:latin typeface="+mn-lt"/>
                <a:ea typeface="ＭＳ Ｐゴシック" charset="-128"/>
              </a:rPr>
              <a:t>expected</a:t>
            </a:r>
            <a:r>
              <a:rPr lang="ja-JP" altLang="en-US" dirty="0">
                <a:latin typeface="+mn-lt"/>
                <a:ea typeface="ＭＳ Ｐゴシック" charset="-128"/>
              </a:rPr>
              <a:t>”</a:t>
            </a:r>
            <a:r>
              <a:rPr lang="en-US" altLang="ja-JP" dirty="0">
                <a:latin typeface="+mn-lt"/>
                <a:ea typeface="ＭＳ Ｐゴシック" charset="-128"/>
              </a:rPr>
              <a:t> packet should have sequence # of 0 or 1 </a:t>
            </a:r>
          </a:p>
          <a:p>
            <a:pPr marL="0" indent="0">
              <a:buNone/>
            </a:pPr>
            <a:r>
              <a:rPr lang="en-US" b="1" dirty="0">
                <a:solidFill>
                  <a:schemeClr val="accent6"/>
                </a:solidFill>
                <a:latin typeface="+mn-lt"/>
              </a:rPr>
              <a:t>Receiver:</a:t>
            </a:r>
          </a:p>
          <a:p>
            <a:pPr>
              <a:lnSpc>
                <a:spcPct val="124000"/>
              </a:lnSpc>
            </a:pPr>
            <a:r>
              <a:rPr lang="en-US" dirty="0">
                <a:latin typeface="+mn-lt"/>
                <a:ea typeface="ＭＳ Ｐゴシック" charset="-128"/>
              </a:rPr>
              <a:t>It must check if received packet is duplicate or not</a:t>
            </a:r>
          </a:p>
          <a:p>
            <a:pPr>
              <a:lnSpc>
                <a:spcPct val="124000"/>
              </a:lnSpc>
            </a:pPr>
            <a:r>
              <a:rPr lang="en-US" dirty="0">
                <a:latin typeface="+mn-lt"/>
                <a:ea typeface="ＭＳ Ｐゴシック" charset="-128"/>
              </a:rPr>
              <a:t>State indicates whether 0 or 1 is expected packet sequence #</a:t>
            </a:r>
          </a:p>
          <a:p>
            <a:pPr>
              <a:lnSpc>
                <a:spcPct val="124000"/>
              </a:lnSpc>
            </a:pPr>
            <a:r>
              <a:rPr lang="en-US" dirty="0">
                <a:latin typeface="+mn-lt"/>
                <a:ea typeface="ＭＳ Ｐゴシック" charset="-128"/>
              </a:rPr>
              <a:t>Receiver can not know if its last ACK/NAK received OK at sender</a:t>
            </a:r>
          </a:p>
          <a:p>
            <a:endParaRPr lang="en-US" b="1" dirty="0">
              <a:latin typeface="+mn-lt"/>
            </a:endParaRPr>
          </a:p>
        </p:txBody>
      </p:sp>
    </p:spTree>
    <p:extLst>
      <p:ext uri="{BB962C8B-B14F-4D97-AF65-F5344CB8AC3E}">
        <p14:creationId xmlns:p14="http://schemas.microsoft.com/office/powerpoint/2010/main" val="456942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2.1 - Sender, handled ACKs/NAKs</a:t>
            </a:r>
          </a:p>
        </p:txBody>
      </p:sp>
      <p:sp>
        <p:nvSpPr>
          <p:cNvPr id="5" name="Content Placeholder 4">
            <a:extLst>
              <a:ext uri="{FF2B5EF4-FFF2-40B4-BE49-F238E27FC236}">
                <a16:creationId xmlns:a16="http://schemas.microsoft.com/office/drawing/2014/main" xmlns="" id="{EA65C6BD-31CE-244A-B8EE-472C61F8A08C}"/>
              </a:ext>
            </a:extLst>
          </p:cNvPr>
          <p:cNvSpPr>
            <a:spLocks noGrp="1"/>
          </p:cNvSpPr>
          <p:nvPr>
            <p:ph idx="1"/>
          </p:nvPr>
        </p:nvSpPr>
        <p:spPr/>
        <p:txBody>
          <a:bodyPr/>
          <a:lstStyle/>
          <a:p>
            <a:endParaRPr lang="en-US"/>
          </a:p>
        </p:txBody>
      </p:sp>
      <p:sp>
        <p:nvSpPr>
          <p:cNvPr id="40" name="Oval 3"/>
          <p:cNvSpPr>
            <a:spLocks noChangeArrowheads="1"/>
          </p:cNvSpPr>
          <p:nvPr/>
        </p:nvSpPr>
        <p:spPr bwMode="auto">
          <a:xfrm>
            <a:off x="4392613" y="2306638"/>
            <a:ext cx="901700" cy="836612"/>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1" name="Text Box 4"/>
          <p:cNvSpPr txBox="1">
            <a:spLocks noChangeArrowheads="1"/>
          </p:cNvSpPr>
          <p:nvPr/>
        </p:nvSpPr>
        <p:spPr bwMode="auto">
          <a:xfrm>
            <a:off x="4340226" y="239553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Wait for call 0 from above</a:t>
            </a:r>
            <a:endParaRPr lang="en-US" altLang="en-US" sz="1400" dirty="0">
              <a:solidFill>
                <a:srgbClr val="000000"/>
              </a:solidFill>
              <a:latin typeface="Times New Roman" charset="0"/>
            </a:endParaRPr>
          </a:p>
        </p:txBody>
      </p:sp>
      <p:sp>
        <p:nvSpPr>
          <p:cNvPr id="42" name="Text Box 5"/>
          <p:cNvSpPr txBox="1">
            <a:spLocks noChangeArrowheads="1"/>
          </p:cNvSpPr>
          <p:nvPr/>
        </p:nvSpPr>
        <p:spPr bwMode="auto">
          <a:xfrm>
            <a:off x="4648201" y="1577975"/>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sndpkt = make_pkt(0, data, checksum)</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43" name="Text Box 6"/>
          <p:cNvSpPr txBox="1">
            <a:spLocks noChangeArrowheads="1"/>
          </p:cNvSpPr>
          <p:nvPr/>
        </p:nvSpPr>
        <p:spPr bwMode="auto">
          <a:xfrm>
            <a:off x="4662489" y="1265239"/>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rdt_send(data)</a:t>
            </a:r>
            <a:endParaRPr lang="en-US" altLang="en-US" sz="1600">
              <a:solidFill>
                <a:srgbClr val="000000"/>
              </a:solidFill>
              <a:latin typeface="Times New Roman" charset="0"/>
            </a:endParaRPr>
          </a:p>
        </p:txBody>
      </p:sp>
      <p:sp>
        <p:nvSpPr>
          <p:cNvPr id="44" name="Line 7"/>
          <p:cNvSpPr>
            <a:spLocks noChangeShapeType="1"/>
          </p:cNvSpPr>
          <p:nvPr/>
        </p:nvSpPr>
        <p:spPr bwMode="auto">
          <a:xfrm>
            <a:off x="4779963" y="1630363"/>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5" name="Line 8"/>
          <p:cNvSpPr>
            <a:spLocks noChangeShapeType="1"/>
          </p:cNvSpPr>
          <p:nvPr/>
        </p:nvSpPr>
        <p:spPr bwMode="auto">
          <a:xfrm>
            <a:off x="4117976" y="2262188"/>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6" name="Freeform 9"/>
          <p:cNvSpPr>
            <a:spLocks/>
          </p:cNvSpPr>
          <p:nvPr/>
        </p:nvSpPr>
        <p:spPr bwMode="auto">
          <a:xfrm rot="14610547">
            <a:off x="3703638" y="4603750"/>
            <a:ext cx="952500" cy="469900"/>
          </a:xfrm>
          <a:custGeom>
            <a:avLst/>
            <a:gdLst>
              <a:gd name="T0" fmla="*/ 2147483646 w 1500"/>
              <a:gd name="T1" fmla="*/ 2147483646 h 740"/>
              <a:gd name="T2" fmla="*/ 2147483646 w 1500"/>
              <a:gd name="T3" fmla="*/ 2147483646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47" name="Group 10"/>
          <p:cNvGrpSpPr>
            <a:grpSpLocks/>
          </p:cNvGrpSpPr>
          <p:nvPr/>
        </p:nvGrpSpPr>
        <p:grpSpPr bwMode="auto">
          <a:xfrm>
            <a:off x="6226176" y="2254250"/>
            <a:ext cx="1089025" cy="865188"/>
            <a:chOff x="2848" y="1499"/>
            <a:chExt cx="660" cy="510"/>
          </a:xfrm>
        </p:grpSpPr>
        <p:sp>
          <p:nvSpPr>
            <p:cNvPr id="48" name="Oval 11"/>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9" name="Text Box 12"/>
            <p:cNvSpPr txBox="1">
              <a:spLocks noChangeArrowheads="1"/>
            </p:cNvSpPr>
            <p:nvPr/>
          </p:nvSpPr>
          <p:spPr bwMode="auto">
            <a:xfrm>
              <a:off x="2848" y="1535"/>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ACK or NAK 0</a:t>
              </a:r>
              <a:endParaRPr lang="en-US" altLang="en-US" sz="1400">
                <a:solidFill>
                  <a:srgbClr val="000000"/>
                </a:solidFill>
                <a:latin typeface="Times New Roman" charset="0"/>
              </a:endParaRPr>
            </a:p>
          </p:txBody>
        </p:sp>
      </p:grpSp>
      <p:sp>
        <p:nvSpPr>
          <p:cNvPr id="50" name="Freeform 13"/>
          <p:cNvSpPr>
            <a:spLocks/>
          </p:cNvSpPr>
          <p:nvPr/>
        </p:nvSpPr>
        <p:spPr bwMode="auto">
          <a:xfrm flipV="1">
            <a:off x="4949826" y="2132013"/>
            <a:ext cx="1482725" cy="220662"/>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 name="Freeform 14"/>
          <p:cNvSpPr>
            <a:spLocks/>
          </p:cNvSpPr>
          <p:nvPr/>
        </p:nvSpPr>
        <p:spPr bwMode="auto">
          <a:xfrm rot="20242820">
            <a:off x="7113589" y="2116138"/>
            <a:ext cx="466725" cy="685800"/>
          </a:xfrm>
          <a:custGeom>
            <a:avLst/>
            <a:gdLst>
              <a:gd name="T0" fmla="*/ 0 w 735"/>
              <a:gd name="T1" fmla="*/ 2147483646 h 1080"/>
              <a:gd name="T2" fmla="*/ 0 w 735"/>
              <a:gd name="T3" fmla="*/ 2147483646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 name="Text Box 15"/>
          <p:cNvSpPr txBox="1">
            <a:spLocks noChangeArrowheads="1"/>
          </p:cNvSpPr>
          <p:nvPr/>
        </p:nvSpPr>
        <p:spPr bwMode="auto">
          <a:xfrm>
            <a:off x="7437439" y="2678113"/>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53" name="Text Box 16"/>
          <p:cNvSpPr txBox="1">
            <a:spLocks noChangeArrowheads="1"/>
          </p:cNvSpPr>
          <p:nvPr/>
        </p:nvSpPr>
        <p:spPr bwMode="auto">
          <a:xfrm>
            <a:off x="7399338" y="1920875"/>
            <a:ext cx="2563812"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isNAK(rcvpkt) )</a:t>
            </a:r>
            <a:endParaRPr lang="en-US" altLang="en-US" sz="1600">
              <a:solidFill>
                <a:srgbClr val="000000"/>
              </a:solidFill>
              <a:latin typeface="Times New Roman" charset="0"/>
            </a:endParaRPr>
          </a:p>
        </p:txBody>
      </p:sp>
      <p:sp>
        <p:nvSpPr>
          <p:cNvPr id="54" name="Line 17"/>
          <p:cNvSpPr>
            <a:spLocks noChangeShapeType="1"/>
          </p:cNvSpPr>
          <p:nvPr/>
        </p:nvSpPr>
        <p:spPr bwMode="auto">
          <a:xfrm>
            <a:off x="7569201" y="2717800"/>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5" name="Freeform 18"/>
          <p:cNvSpPr>
            <a:spLocks/>
          </p:cNvSpPr>
          <p:nvPr/>
        </p:nvSpPr>
        <p:spPr bwMode="auto">
          <a:xfrm rot="16200000" flipV="1">
            <a:off x="3725864" y="3492501"/>
            <a:ext cx="1266825" cy="123825"/>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6" name="Freeform 19"/>
          <p:cNvSpPr>
            <a:spLocks/>
          </p:cNvSpPr>
          <p:nvPr/>
        </p:nvSpPr>
        <p:spPr bwMode="auto">
          <a:xfrm>
            <a:off x="5124450" y="4779963"/>
            <a:ext cx="1606550" cy="247650"/>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7" name="Freeform 20"/>
          <p:cNvSpPr>
            <a:spLocks/>
          </p:cNvSpPr>
          <p:nvPr/>
        </p:nvSpPr>
        <p:spPr bwMode="auto">
          <a:xfrm rot="5400000" flipH="1" flipV="1">
            <a:off x="6494463" y="3440113"/>
            <a:ext cx="1363663" cy="204788"/>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8" name="Text Box 21"/>
          <p:cNvSpPr txBox="1">
            <a:spLocks noChangeArrowheads="1"/>
          </p:cNvSpPr>
          <p:nvPr/>
        </p:nvSpPr>
        <p:spPr bwMode="auto">
          <a:xfrm>
            <a:off x="4889501" y="5364163"/>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sndpkt = make_pkt(1, data, checksum)</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59" name="Text Box 22"/>
          <p:cNvSpPr txBox="1">
            <a:spLocks noChangeArrowheads="1"/>
          </p:cNvSpPr>
          <p:nvPr/>
        </p:nvSpPr>
        <p:spPr bwMode="auto">
          <a:xfrm>
            <a:off x="4959350" y="5026025"/>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rdt_send(data)</a:t>
            </a:r>
            <a:endParaRPr lang="en-US" altLang="en-US" sz="1600">
              <a:solidFill>
                <a:srgbClr val="000000"/>
              </a:solidFill>
              <a:latin typeface="Times New Roman" charset="0"/>
            </a:endParaRPr>
          </a:p>
        </p:txBody>
      </p:sp>
      <p:sp>
        <p:nvSpPr>
          <p:cNvPr id="60" name="Line 23"/>
          <p:cNvSpPr>
            <a:spLocks noChangeShapeType="1"/>
          </p:cNvSpPr>
          <p:nvPr/>
        </p:nvSpPr>
        <p:spPr bwMode="auto">
          <a:xfrm>
            <a:off x="5006975" y="5378450"/>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1" name="Text Box 24"/>
          <p:cNvSpPr txBox="1">
            <a:spLocks noChangeArrowheads="1"/>
          </p:cNvSpPr>
          <p:nvPr/>
        </p:nvSpPr>
        <p:spPr bwMode="auto">
          <a:xfrm>
            <a:off x="7216776" y="3173413"/>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&amp;&amp; notcorrupt(rcvpkt)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&amp;&amp; isACK(rcvpkt) </a:t>
            </a:r>
          </a:p>
        </p:txBody>
      </p:sp>
      <p:sp>
        <p:nvSpPr>
          <p:cNvPr id="62" name="Line 25"/>
          <p:cNvSpPr>
            <a:spLocks noChangeShapeType="1"/>
          </p:cNvSpPr>
          <p:nvPr/>
        </p:nvSpPr>
        <p:spPr bwMode="auto">
          <a:xfrm>
            <a:off x="7345363" y="3984625"/>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3" name="Text Box 26"/>
          <p:cNvSpPr txBox="1">
            <a:spLocks noChangeArrowheads="1"/>
          </p:cNvSpPr>
          <p:nvPr/>
        </p:nvSpPr>
        <p:spPr bwMode="auto">
          <a:xfrm>
            <a:off x="2244726" y="5435601"/>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udt_send(sndpkt)</a:t>
            </a:r>
            <a:endParaRPr lang="en-US" altLang="en-US" sz="1600">
              <a:solidFill>
                <a:srgbClr val="000000"/>
              </a:solidFill>
              <a:latin typeface="Times New Roman" charset="0"/>
            </a:endParaRPr>
          </a:p>
        </p:txBody>
      </p:sp>
      <p:sp>
        <p:nvSpPr>
          <p:cNvPr id="64" name="Text Box 27"/>
          <p:cNvSpPr txBox="1">
            <a:spLocks noChangeArrowheads="1"/>
          </p:cNvSpPr>
          <p:nvPr/>
        </p:nvSpPr>
        <p:spPr bwMode="auto">
          <a:xfrm>
            <a:off x="2219326" y="4618038"/>
            <a:ext cx="201136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isNAK(rcvpkt) )</a:t>
            </a:r>
            <a:endParaRPr lang="en-US" altLang="en-US" sz="1600">
              <a:solidFill>
                <a:srgbClr val="000000"/>
              </a:solidFill>
              <a:latin typeface="Times New Roman" charset="0"/>
            </a:endParaRPr>
          </a:p>
        </p:txBody>
      </p:sp>
      <p:sp>
        <p:nvSpPr>
          <p:cNvPr id="65" name="Line 28"/>
          <p:cNvSpPr>
            <a:spLocks noChangeShapeType="1"/>
          </p:cNvSpPr>
          <p:nvPr/>
        </p:nvSpPr>
        <p:spPr bwMode="auto">
          <a:xfrm>
            <a:off x="2335214" y="5443538"/>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6" name="Text Box 29"/>
          <p:cNvSpPr txBox="1">
            <a:spLocks noChangeArrowheads="1"/>
          </p:cNvSpPr>
          <p:nvPr/>
        </p:nvSpPr>
        <p:spPr bwMode="auto">
          <a:xfrm>
            <a:off x="2162175" y="3016250"/>
            <a:ext cx="210978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&amp;&amp; notcorrupt(rcvpkt)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&amp;&amp; isACK(rcvpkt)</a:t>
            </a:r>
            <a:r>
              <a:rPr lang="en-US" altLang="en-US" sz="1000">
                <a:solidFill>
                  <a:srgbClr val="000000"/>
                </a:solidFill>
                <a:latin typeface="Arial" charset="0"/>
              </a:rPr>
              <a:t> </a:t>
            </a:r>
            <a:endParaRPr lang="en-US" altLang="en-US" sz="2400">
              <a:solidFill>
                <a:srgbClr val="000000"/>
              </a:solidFill>
              <a:latin typeface="Times New Roman" charset="0"/>
            </a:endParaRPr>
          </a:p>
        </p:txBody>
      </p:sp>
      <p:sp>
        <p:nvSpPr>
          <p:cNvPr id="67" name="Line 30"/>
          <p:cNvSpPr>
            <a:spLocks noChangeShapeType="1"/>
          </p:cNvSpPr>
          <p:nvPr/>
        </p:nvSpPr>
        <p:spPr bwMode="auto">
          <a:xfrm>
            <a:off x="2306638" y="3854450"/>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68" name="Group 31"/>
          <p:cNvGrpSpPr>
            <a:grpSpLocks/>
          </p:cNvGrpSpPr>
          <p:nvPr/>
        </p:nvGrpSpPr>
        <p:grpSpPr bwMode="auto">
          <a:xfrm>
            <a:off x="6376988" y="4200526"/>
            <a:ext cx="1117600" cy="823913"/>
            <a:chOff x="4156" y="2812"/>
            <a:chExt cx="704" cy="519"/>
          </a:xfrm>
        </p:grpSpPr>
        <p:sp>
          <p:nvSpPr>
            <p:cNvPr id="69" name="Oval 32"/>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0" name="Text Box 33"/>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a:t>
              </a:r>
            </a:p>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call 1 from above</a:t>
              </a:r>
              <a:endParaRPr lang="en-US" altLang="en-US" sz="1400">
                <a:solidFill>
                  <a:srgbClr val="000000"/>
                </a:solidFill>
                <a:latin typeface="Times New Roman" charset="0"/>
              </a:endParaRPr>
            </a:p>
          </p:txBody>
        </p:sp>
      </p:grpSp>
      <p:grpSp>
        <p:nvGrpSpPr>
          <p:cNvPr id="71" name="Group 34"/>
          <p:cNvGrpSpPr>
            <a:grpSpLocks/>
          </p:cNvGrpSpPr>
          <p:nvPr/>
        </p:nvGrpSpPr>
        <p:grpSpPr bwMode="auto">
          <a:xfrm>
            <a:off x="4187826" y="4146551"/>
            <a:ext cx="1046163" cy="823913"/>
            <a:chOff x="4916" y="3266"/>
            <a:chExt cx="659" cy="519"/>
          </a:xfrm>
        </p:grpSpPr>
        <p:sp>
          <p:nvSpPr>
            <p:cNvPr id="72" name="Oval 35"/>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73" name="Text Box 36"/>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ACK or NAK 1</a:t>
              </a:r>
              <a:endParaRPr lang="en-US" altLang="en-US" sz="1400">
                <a:solidFill>
                  <a:srgbClr val="000000"/>
                </a:solidFill>
                <a:latin typeface="Times New Roman" charset="0"/>
              </a:endParaRPr>
            </a:p>
          </p:txBody>
        </p:sp>
      </p:grpSp>
      <p:sp>
        <p:nvSpPr>
          <p:cNvPr id="74" name="Text Box 37"/>
          <p:cNvSpPr txBox="1">
            <a:spLocks noChangeArrowheads="1"/>
          </p:cNvSpPr>
          <p:nvPr/>
        </p:nvSpPr>
        <p:spPr bwMode="auto">
          <a:xfrm>
            <a:off x="7727950" y="3994150"/>
            <a:ext cx="323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Symbol" charset="2"/>
              </a:rPr>
              <a:t>L</a:t>
            </a:r>
          </a:p>
        </p:txBody>
      </p:sp>
      <p:sp>
        <p:nvSpPr>
          <p:cNvPr id="75" name="Text Box 38"/>
          <p:cNvSpPr txBox="1">
            <a:spLocks noChangeArrowheads="1"/>
          </p:cNvSpPr>
          <p:nvPr/>
        </p:nvSpPr>
        <p:spPr bwMode="auto">
          <a:xfrm>
            <a:off x="2878138" y="3868738"/>
            <a:ext cx="323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Symbol" charset="2"/>
              </a:rPr>
              <a:t>L</a:t>
            </a:r>
          </a:p>
        </p:txBody>
      </p:sp>
      <p:sp>
        <p:nvSpPr>
          <p:cNvPr id="4" name="Rounded Rectangle 3">
            <a:extLst>
              <a:ext uri="{FF2B5EF4-FFF2-40B4-BE49-F238E27FC236}">
                <a16:creationId xmlns:a16="http://schemas.microsoft.com/office/drawing/2014/main" xmlns="" id="{0F79C5C3-B5BF-6941-941B-E6E08A0AB5F7}"/>
              </a:ext>
            </a:extLst>
          </p:cNvPr>
          <p:cNvSpPr/>
          <p:nvPr/>
        </p:nvSpPr>
        <p:spPr>
          <a:xfrm>
            <a:off x="4495800" y="1265239"/>
            <a:ext cx="3733800" cy="866775"/>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6" name="Rounded Rectangle 75">
            <a:extLst>
              <a:ext uri="{FF2B5EF4-FFF2-40B4-BE49-F238E27FC236}">
                <a16:creationId xmlns:a16="http://schemas.microsoft.com/office/drawing/2014/main" xmlns="" id="{71B062DE-1C7A-6D49-821C-94D7838AD79F}"/>
              </a:ext>
            </a:extLst>
          </p:cNvPr>
          <p:cNvSpPr/>
          <p:nvPr/>
        </p:nvSpPr>
        <p:spPr>
          <a:xfrm>
            <a:off x="7199248" y="3162824"/>
            <a:ext cx="2135252" cy="1104377"/>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7" name="Rounded Rectangle 76">
            <a:extLst>
              <a:ext uri="{FF2B5EF4-FFF2-40B4-BE49-F238E27FC236}">
                <a16:creationId xmlns:a16="http://schemas.microsoft.com/office/drawing/2014/main" xmlns="" id="{8E631465-D352-B34E-B2F4-1E04F8315B65}"/>
              </a:ext>
            </a:extLst>
          </p:cNvPr>
          <p:cNvSpPr/>
          <p:nvPr/>
        </p:nvSpPr>
        <p:spPr>
          <a:xfrm>
            <a:off x="7390726" y="1960414"/>
            <a:ext cx="1943775" cy="1104377"/>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8" name="Rounded Rectangle 77">
            <a:extLst>
              <a:ext uri="{FF2B5EF4-FFF2-40B4-BE49-F238E27FC236}">
                <a16:creationId xmlns:a16="http://schemas.microsoft.com/office/drawing/2014/main" xmlns="" id="{EF3F0EDC-B470-CF4A-AE2E-D2E05880D09D}"/>
              </a:ext>
            </a:extLst>
          </p:cNvPr>
          <p:cNvSpPr/>
          <p:nvPr/>
        </p:nvSpPr>
        <p:spPr>
          <a:xfrm>
            <a:off x="4896815" y="5025543"/>
            <a:ext cx="3756649" cy="965683"/>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9" name="Rounded Rectangle 78">
            <a:extLst>
              <a:ext uri="{FF2B5EF4-FFF2-40B4-BE49-F238E27FC236}">
                <a16:creationId xmlns:a16="http://schemas.microsoft.com/office/drawing/2014/main" xmlns="" id="{3F7EB315-A73F-E54F-AD66-9A1F5A84E736}"/>
              </a:ext>
            </a:extLst>
          </p:cNvPr>
          <p:cNvSpPr/>
          <p:nvPr/>
        </p:nvSpPr>
        <p:spPr>
          <a:xfrm>
            <a:off x="2231091" y="4647717"/>
            <a:ext cx="1788461" cy="1116496"/>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0" name="Rounded Rectangle 79">
            <a:extLst>
              <a:ext uri="{FF2B5EF4-FFF2-40B4-BE49-F238E27FC236}">
                <a16:creationId xmlns:a16="http://schemas.microsoft.com/office/drawing/2014/main" xmlns="" id="{E06B87A3-1A6F-6945-87C9-9D43EE56B827}"/>
              </a:ext>
            </a:extLst>
          </p:cNvPr>
          <p:cNvSpPr/>
          <p:nvPr/>
        </p:nvSpPr>
        <p:spPr>
          <a:xfrm>
            <a:off x="2171575" y="2984259"/>
            <a:ext cx="2009900" cy="1143183"/>
          </a:xfrm>
          <a:prstGeom prst="roundRect">
            <a:avLst/>
          </a:prstGeom>
          <a:solidFill>
            <a:srgbClr val="FFFF00">
              <a:alpha val="16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281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7"/>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77"/>
                                        </p:tgtEl>
                                        <p:attrNameLst>
                                          <p:attrName>style.visibility</p:attrName>
                                        </p:attrNameLst>
                                      </p:cBhvr>
                                      <p:to>
                                        <p:strVal val="visible"/>
                                      </p:to>
                                    </p:set>
                                  </p:childTnLst>
                                  <p:subTnLst>
                                    <p:set>
                                      <p:cBhvr override="childStyle">
                                        <p:cTn dur="1" fill="hold" display="0" masterRel="nextClick" afterEffect="1"/>
                                        <p:tgtEl>
                                          <p:spTgt spid="77"/>
                                        </p:tgtEl>
                                        <p:attrNameLst>
                                          <p:attrName>style.visibility</p:attrName>
                                        </p:attrNameLst>
                                      </p:cBhvr>
                                      <p:to>
                                        <p:strVal val="hidden"/>
                                      </p:to>
                                    </p:set>
                                  </p:sub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78"/>
                                        </p:tgtEl>
                                        <p:attrNameLst>
                                          <p:attrName>style.visibility</p:attrName>
                                        </p:attrNameLst>
                                      </p:cBhvr>
                                      <p:to>
                                        <p:strVal val="visible"/>
                                      </p:to>
                                    </p:set>
                                  </p:childTnLst>
                                  <p:subTnLst>
                                    <p:set>
                                      <p:cBhvr override="childStyle">
                                        <p:cTn dur="1" fill="hold" display="0" masterRel="nextClick" afterEffect="1"/>
                                        <p:tgtEl>
                                          <p:spTgt spid="78"/>
                                        </p:tgtEl>
                                        <p:attrNameLst>
                                          <p:attrName>style.visibility</p:attrName>
                                        </p:attrNameLst>
                                      </p:cBhvr>
                                      <p:to>
                                        <p:strVal val="hidden"/>
                                      </p:to>
                                    </p:set>
                                  </p:sub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79"/>
                                        </p:tgtEl>
                                        <p:attrNameLst>
                                          <p:attrName>style.visibility</p:attrName>
                                        </p:attrNameLst>
                                      </p:cBhvr>
                                      <p:to>
                                        <p:strVal val="visible"/>
                                      </p:to>
                                    </p:set>
                                  </p:childTnLst>
                                  <p:subTnLst>
                                    <p:set>
                                      <p:cBhvr override="childStyle">
                                        <p:cTn dur="1" fill="hold" display="0" masterRel="nextClick" afterEffect="1"/>
                                        <p:tgtEl>
                                          <p:spTgt spid="79"/>
                                        </p:tgtEl>
                                        <p:attrNameLst>
                                          <p:attrName>style.visibility</p:attrName>
                                        </p:attrNameLst>
                                      </p:cBhvr>
                                      <p:to>
                                        <p:strVal val="hidden"/>
                                      </p:to>
                                    </p:set>
                                  </p:sub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80"/>
                                        </p:tgtEl>
                                        <p:attrNameLst>
                                          <p:attrName>style.visibility</p:attrName>
                                        </p:attrNameLst>
                                      </p:cBhvr>
                                      <p:to>
                                        <p:strVal val="visible"/>
                                      </p:to>
                                    </p:set>
                                  </p:childTnLst>
                                  <p:subTnLst>
                                    <p:set>
                                      <p:cBhvr override="childStyle">
                                        <p:cTn dur="1" fill="hold" display="0" masterRel="nextClick" afterEffect="1"/>
                                        <p:tgtEl>
                                          <p:spTgt spid="8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p:bldP spid="42" grpId="0"/>
      <p:bldP spid="43" grpId="0"/>
      <p:bldP spid="44" grpId="0" animBg="1"/>
      <p:bldP spid="45" grpId="0" animBg="1"/>
      <p:bldP spid="46" grpId="0" animBg="1"/>
      <p:bldP spid="50" grpId="0" animBg="1"/>
      <p:bldP spid="51" grpId="0" animBg="1"/>
      <p:bldP spid="52" grpId="0"/>
      <p:bldP spid="53" grpId="0"/>
      <p:bldP spid="54" grpId="0" animBg="1"/>
      <p:bldP spid="55" grpId="0" animBg="1"/>
      <p:bldP spid="56" grpId="0" animBg="1"/>
      <p:bldP spid="57" grpId="0" animBg="1"/>
      <p:bldP spid="58" grpId="0"/>
      <p:bldP spid="59" grpId="0"/>
      <p:bldP spid="60" grpId="0" animBg="1"/>
      <p:bldP spid="61" grpId="0"/>
      <p:bldP spid="62" grpId="0" animBg="1"/>
      <p:bldP spid="63" grpId="0"/>
      <p:bldP spid="64" grpId="0"/>
      <p:bldP spid="65" grpId="0" animBg="1"/>
      <p:bldP spid="66" grpId="0"/>
      <p:bldP spid="67" grpId="0" animBg="1"/>
      <p:bldP spid="74" grpId="0"/>
      <p:bldP spid="75" grpId="0"/>
      <p:bldP spid="4" grpId="0" animBg="1"/>
      <p:bldP spid="76" grpId="0" animBg="1"/>
      <p:bldP spid="77" grpId="0" animBg="1"/>
      <p:bldP spid="78" grpId="0" animBg="1"/>
      <p:bldP spid="79" grpId="0" animBg="1"/>
      <p:bldP spid="8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664C9E-C1D6-0F41-858B-420BE658D3BA}"/>
              </a:ext>
            </a:extLst>
          </p:cNvPr>
          <p:cNvSpPr>
            <a:spLocks noGrp="1"/>
          </p:cNvSpPr>
          <p:nvPr>
            <p:ph type="title"/>
          </p:nvPr>
        </p:nvSpPr>
        <p:spPr/>
        <p:txBody>
          <a:bodyPr/>
          <a:lstStyle/>
          <a:p>
            <a:r>
              <a:rPr lang="en-US" dirty="0"/>
              <a:t>Introduction and Transport Layer Services</a:t>
            </a:r>
          </a:p>
        </p:txBody>
      </p:sp>
      <p:sp>
        <p:nvSpPr>
          <p:cNvPr id="3" name="Text Placeholder 2">
            <a:extLst>
              <a:ext uri="{FF2B5EF4-FFF2-40B4-BE49-F238E27FC236}">
                <a16:creationId xmlns:a16="http://schemas.microsoft.com/office/drawing/2014/main" xmlns="" id="{0BEBD6F5-30AC-D546-8A2D-03868620A45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59927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rdt</a:t>
            </a:r>
            <a:r>
              <a:rPr lang="en-US" dirty="0"/>
              <a:t> 2.1 - Receiver, handled ACKs/NAKs</a:t>
            </a:r>
          </a:p>
        </p:txBody>
      </p:sp>
      <p:sp>
        <p:nvSpPr>
          <p:cNvPr id="4" name="Content Placeholder 3">
            <a:extLst>
              <a:ext uri="{FF2B5EF4-FFF2-40B4-BE49-F238E27FC236}">
                <a16:creationId xmlns:a16="http://schemas.microsoft.com/office/drawing/2014/main" xmlns="" id="{53FBA7E2-B516-4246-A122-3865E0B1650C}"/>
              </a:ext>
            </a:extLst>
          </p:cNvPr>
          <p:cNvSpPr>
            <a:spLocks noGrp="1"/>
          </p:cNvSpPr>
          <p:nvPr>
            <p:ph idx="1"/>
          </p:nvPr>
        </p:nvSpPr>
        <p:spPr/>
        <p:txBody>
          <a:bodyPr/>
          <a:lstStyle/>
          <a:p>
            <a:endParaRPr lang="en-US"/>
          </a:p>
        </p:txBody>
      </p:sp>
      <p:grpSp>
        <p:nvGrpSpPr>
          <p:cNvPr id="35" name="Group 3"/>
          <p:cNvGrpSpPr>
            <a:grpSpLocks/>
          </p:cNvGrpSpPr>
          <p:nvPr/>
        </p:nvGrpSpPr>
        <p:grpSpPr bwMode="auto">
          <a:xfrm>
            <a:off x="4559302" y="3352800"/>
            <a:ext cx="800101" cy="795338"/>
            <a:chOff x="961" y="1131"/>
            <a:chExt cx="504" cy="501"/>
          </a:xfrm>
        </p:grpSpPr>
        <p:sp>
          <p:nvSpPr>
            <p:cNvPr id="36" name="Oval 4"/>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7" name="Text Box 5"/>
            <p:cNvSpPr txBox="1">
              <a:spLocks noChangeArrowheads="1"/>
            </p:cNvSpPr>
            <p:nvPr/>
          </p:nvSpPr>
          <p:spPr bwMode="auto">
            <a:xfrm>
              <a:off x="961" y="1171"/>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t>
              </a:r>
            </a:p>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0 from below</a:t>
              </a:r>
              <a:endParaRPr lang="en-US" altLang="en-US" sz="1400" dirty="0">
                <a:solidFill>
                  <a:srgbClr val="000000"/>
                </a:solidFill>
                <a:latin typeface="Times New Roman" charset="0"/>
              </a:endParaRPr>
            </a:p>
          </p:txBody>
        </p:sp>
      </p:grpSp>
      <p:sp>
        <p:nvSpPr>
          <p:cNvPr id="38" name="Line 6"/>
          <p:cNvSpPr>
            <a:spLocks noChangeShapeType="1"/>
          </p:cNvSpPr>
          <p:nvPr/>
        </p:nvSpPr>
        <p:spPr bwMode="auto">
          <a:xfrm>
            <a:off x="4398963" y="2282825"/>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9" name="Freeform 7"/>
          <p:cNvSpPr>
            <a:spLocks/>
          </p:cNvSpPr>
          <p:nvPr/>
        </p:nvSpPr>
        <p:spPr bwMode="auto">
          <a:xfrm flipV="1">
            <a:off x="5080001" y="2600326"/>
            <a:ext cx="1590675" cy="785813"/>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0" name="Text Box 8"/>
          <p:cNvSpPr txBox="1">
            <a:spLocks noChangeArrowheads="1"/>
          </p:cNvSpPr>
          <p:nvPr/>
        </p:nvSpPr>
        <p:spPr bwMode="auto">
          <a:xfrm>
            <a:off x="7640638" y="2959101"/>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make_pkt(NAK,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sp>
        <p:nvSpPr>
          <p:cNvPr id="41" name="Text Box 9"/>
          <p:cNvSpPr txBox="1">
            <a:spLocks noChangeArrowheads="1"/>
          </p:cNvSpPr>
          <p:nvPr/>
        </p:nvSpPr>
        <p:spPr bwMode="auto">
          <a:xfrm>
            <a:off x="7643814" y="3671888"/>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not corrupt(rcvpkt) &amp;&amp;</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has_seq0(rcvpkt)</a:t>
            </a:r>
          </a:p>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imes New Roman" charset="0"/>
            </a:endParaRPr>
          </a:p>
        </p:txBody>
      </p:sp>
      <p:sp>
        <p:nvSpPr>
          <p:cNvPr id="42" name="Line 10"/>
          <p:cNvSpPr>
            <a:spLocks noChangeShapeType="1"/>
          </p:cNvSpPr>
          <p:nvPr/>
        </p:nvSpPr>
        <p:spPr bwMode="auto">
          <a:xfrm>
            <a:off x="7727950" y="4370388"/>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3" name="Freeform 11"/>
          <p:cNvSpPr>
            <a:spLocks/>
          </p:cNvSpPr>
          <p:nvPr/>
        </p:nvSpPr>
        <p:spPr bwMode="auto">
          <a:xfrm>
            <a:off x="5097464" y="4168776"/>
            <a:ext cx="1590675" cy="688975"/>
          </a:xfrm>
          <a:custGeom>
            <a:avLst/>
            <a:gdLst>
              <a:gd name="T0" fmla="*/ 0 w 2835"/>
              <a:gd name="T1" fmla="*/ 0 h 525"/>
              <a:gd name="T2" fmla="*/ 2147483646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4" name="Text Box 12"/>
          <p:cNvSpPr txBox="1">
            <a:spLocks noChangeArrowheads="1"/>
          </p:cNvSpPr>
          <p:nvPr/>
        </p:nvSpPr>
        <p:spPr bwMode="auto">
          <a:xfrm>
            <a:off x="4486275" y="4749800"/>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notcorrupt(rcvpkt) </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&amp;&amp; has_seq1(rcvpkt)</a:t>
            </a:r>
            <a:r>
              <a:rPr lang="en-US" altLang="en-US" sz="1600">
                <a:solidFill>
                  <a:srgbClr val="000000"/>
                </a:solidFill>
                <a:latin typeface="Arial" charset="0"/>
              </a:rPr>
              <a:t> </a:t>
            </a:r>
            <a:endParaRPr lang="en-US" altLang="en-US" sz="1600">
              <a:solidFill>
                <a:srgbClr val="000000"/>
              </a:solidFill>
              <a:latin typeface="Times New Roman" charset="0"/>
            </a:endParaRPr>
          </a:p>
        </p:txBody>
      </p:sp>
      <p:sp>
        <p:nvSpPr>
          <p:cNvPr id="45" name="Line 13"/>
          <p:cNvSpPr>
            <a:spLocks noChangeShapeType="1"/>
          </p:cNvSpPr>
          <p:nvPr/>
        </p:nvSpPr>
        <p:spPr bwMode="auto">
          <a:xfrm>
            <a:off x="4552951" y="5307013"/>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6" name="Text Box 14"/>
          <p:cNvSpPr txBox="1">
            <a:spLocks noChangeArrowheads="1"/>
          </p:cNvSpPr>
          <p:nvPr/>
        </p:nvSpPr>
        <p:spPr bwMode="auto">
          <a:xfrm>
            <a:off x="4495801" y="5362576"/>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extract(rcvpkt,data)</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deliver_data(data)</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make_pkt(ACK,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grpSp>
        <p:nvGrpSpPr>
          <p:cNvPr id="47" name="Group 15"/>
          <p:cNvGrpSpPr>
            <a:grpSpLocks/>
          </p:cNvGrpSpPr>
          <p:nvPr/>
        </p:nvGrpSpPr>
        <p:grpSpPr bwMode="auto">
          <a:xfrm>
            <a:off x="6261100" y="3387726"/>
            <a:ext cx="825500" cy="796925"/>
            <a:chOff x="4398" y="3133"/>
            <a:chExt cx="520" cy="502"/>
          </a:xfrm>
        </p:grpSpPr>
        <p:sp>
          <p:nvSpPr>
            <p:cNvPr id="48" name="Oval 16"/>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9" name="Text Box 17"/>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t>
              </a:r>
            </a:p>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1 from below</a:t>
              </a:r>
              <a:endParaRPr lang="en-US" altLang="en-US" sz="1400">
                <a:solidFill>
                  <a:srgbClr val="000000"/>
                </a:solidFill>
                <a:latin typeface="Times New Roman" charset="0"/>
              </a:endParaRPr>
            </a:p>
          </p:txBody>
        </p:sp>
      </p:grpSp>
      <p:sp>
        <p:nvSpPr>
          <p:cNvPr id="50" name="Freeform 18"/>
          <p:cNvSpPr>
            <a:spLocks/>
          </p:cNvSpPr>
          <p:nvPr/>
        </p:nvSpPr>
        <p:spPr bwMode="auto">
          <a:xfrm rot="20238987">
            <a:off x="6961189" y="2979738"/>
            <a:ext cx="839787" cy="863600"/>
          </a:xfrm>
          <a:custGeom>
            <a:avLst/>
            <a:gdLst>
              <a:gd name="T0" fmla="*/ 2147483646 w 619"/>
              <a:gd name="T1" fmla="*/ 2147483646 h 1815"/>
              <a:gd name="T2" fmla="*/ 0 w 619"/>
              <a:gd name="T3" fmla="*/ 2147483646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 name="Text Box 19"/>
          <p:cNvSpPr txBox="1">
            <a:spLocks noChangeArrowheads="1"/>
          </p:cNvSpPr>
          <p:nvPr/>
        </p:nvSpPr>
        <p:spPr bwMode="auto">
          <a:xfrm>
            <a:off x="4648200" y="1284288"/>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notcorrupt(rcvpkt) </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&amp;&amp; has_seq0(rcvpkt) </a:t>
            </a:r>
            <a:endParaRPr lang="en-US" altLang="en-US" sz="1400">
              <a:solidFill>
                <a:srgbClr val="000000"/>
              </a:solidFill>
              <a:latin typeface="Times New Roman" charset="0"/>
            </a:endParaRPr>
          </a:p>
        </p:txBody>
      </p:sp>
      <p:sp>
        <p:nvSpPr>
          <p:cNvPr id="52" name="Line 20"/>
          <p:cNvSpPr>
            <a:spLocks noChangeShapeType="1"/>
          </p:cNvSpPr>
          <p:nvPr/>
        </p:nvSpPr>
        <p:spPr bwMode="auto">
          <a:xfrm>
            <a:off x="4757739" y="1854200"/>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3" name="Text Box 21"/>
          <p:cNvSpPr txBox="1">
            <a:spLocks noChangeArrowheads="1"/>
          </p:cNvSpPr>
          <p:nvPr/>
        </p:nvSpPr>
        <p:spPr bwMode="auto">
          <a:xfrm>
            <a:off x="4660900" y="1811338"/>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extract(rcvpkt,data)</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deliver_data(data)</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make_pkt(ACK,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sp>
        <p:nvSpPr>
          <p:cNvPr id="54" name="Freeform 22"/>
          <p:cNvSpPr>
            <a:spLocks/>
          </p:cNvSpPr>
          <p:nvPr/>
        </p:nvSpPr>
        <p:spPr bwMode="auto">
          <a:xfrm rot="1020547">
            <a:off x="6985000" y="3703638"/>
            <a:ext cx="839788" cy="863600"/>
          </a:xfrm>
          <a:custGeom>
            <a:avLst/>
            <a:gdLst>
              <a:gd name="T0" fmla="*/ 2147483646 w 619"/>
              <a:gd name="T1" fmla="*/ 2147483646 h 1815"/>
              <a:gd name="T2" fmla="*/ 0 w 619"/>
              <a:gd name="T3" fmla="*/ 2147483646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5" name="Text Box 23"/>
          <p:cNvSpPr txBox="1">
            <a:spLocks noChangeArrowheads="1"/>
          </p:cNvSpPr>
          <p:nvPr/>
        </p:nvSpPr>
        <p:spPr bwMode="auto">
          <a:xfrm>
            <a:off x="7591425" y="2662238"/>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(corrupt(rcvpkt)</a:t>
            </a:r>
            <a:endParaRPr lang="en-US" altLang="en-US" sz="1400">
              <a:solidFill>
                <a:srgbClr val="000000"/>
              </a:solidFill>
              <a:latin typeface="Times New Roman" charset="0"/>
            </a:endParaRPr>
          </a:p>
        </p:txBody>
      </p:sp>
      <p:sp>
        <p:nvSpPr>
          <p:cNvPr id="56" name="Line 24"/>
          <p:cNvSpPr>
            <a:spLocks noChangeShapeType="1"/>
          </p:cNvSpPr>
          <p:nvPr/>
        </p:nvSpPr>
        <p:spPr bwMode="auto">
          <a:xfrm>
            <a:off x="7729539" y="2973388"/>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7" name="Text Box 25"/>
          <p:cNvSpPr txBox="1">
            <a:spLocks noChangeArrowheads="1"/>
          </p:cNvSpPr>
          <p:nvPr/>
        </p:nvSpPr>
        <p:spPr bwMode="auto">
          <a:xfrm>
            <a:off x="7599363" y="4424364"/>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make_pkt(ACK,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sp>
        <p:nvSpPr>
          <p:cNvPr id="58" name="Text Box 26"/>
          <p:cNvSpPr txBox="1">
            <a:spLocks noChangeArrowheads="1"/>
          </p:cNvSpPr>
          <p:nvPr/>
        </p:nvSpPr>
        <p:spPr bwMode="auto">
          <a:xfrm>
            <a:off x="1717675" y="3651250"/>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not corrupt(rcvpkt) &amp;&amp;</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   has_seq1(rcvpkt)</a:t>
            </a:r>
          </a:p>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imes New Roman" charset="0"/>
            </a:endParaRPr>
          </a:p>
        </p:txBody>
      </p:sp>
      <p:sp>
        <p:nvSpPr>
          <p:cNvPr id="59" name="Line 27"/>
          <p:cNvSpPr>
            <a:spLocks noChangeShapeType="1"/>
          </p:cNvSpPr>
          <p:nvPr/>
        </p:nvSpPr>
        <p:spPr bwMode="auto">
          <a:xfrm>
            <a:off x="1801814" y="4359275"/>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0" name="Text Box 28"/>
          <p:cNvSpPr txBox="1">
            <a:spLocks noChangeArrowheads="1"/>
          </p:cNvSpPr>
          <p:nvPr/>
        </p:nvSpPr>
        <p:spPr bwMode="auto">
          <a:xfrm>
            <a:off x="1665289" y="2598738"/>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rdt_rcv(rcvpkt) &amp;&amp; (corrupt(rcvpkt)</a:t>
            </a:r>
            <a:endParaRPr lang="en-US" altLang="en-US" sz="1400">
              <a:solidFill>
                <a:srgbClr val="000000"/>
              </a:solidFill>
              <a:latin typeface="Times New Roman" charset="0"/>
            </a:endParaRPr>
          </a:p>
        </p:txBody>
      </p:sp>
      <p:sp>
        <p:nvSpPr>
          <p:cNvPr id="61" name="Line 29"/>
          <p:cNvSpPr>
            <a:spLocks noChangeShapeType="1"/>
          </p:cNvSpPr>
          <p:nvPr/>
        </p:nvSpPr>
        <p:spPr bwMode="auto">
          <a:xfrm>
            <a:off x="1803400" y="2973388"/>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2" name="Text Box 30"/>
          <p:cNvSpPr txBox="1">
            <a:spLocks noChangeArrowheads="1"/>
          </p:cNvSpPr>
          <p:nvPr/>
        </p:nvSpPr>
        <p:spPr bwMode="auto">
          <a:xfrm>
            <a:off x="1749425" y="4381501"/>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make_pkt(ACK,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sp>
        <p:nvSpPr>
          <p:cNvPr id="63" name="Text Box 31"/>
          <p:cNvSpPr txBox="1">
            <a:spLocks noChangeArrowheads="1"/>
          </p:cNvSpPr>
          <p:nvPr/>
        </p:nvSpPr>
        <p:spPr bwMode="auto">
          <a:xfrm>
            <a:off x="1725613" y="2940051"/>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sndpkt = make_pkt(NAK, chksum)</a:t>
            </a:r>
          </a:p>
          <a:p>
            <a:pP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udt_send(sndpkt)</a:t>
            </a:r>
            <a:endParaRPr lang="en-US" altLang="en-US" sz="1400">
              <a:solidFill>
                <a:srgbClr val="000000"/>
              </a:solidFill>
              <a:latin typeface="Times New Roman" charset="0"/>
            </a:endParaRPr>
          </a:p>
        </p:txBody>
      </p:sp>
      <p:sp>
        <p:nvSpPr>
          <p:cNvPr id="64" name="Freeform 32"/>
          <p:cNvSpPr>
            <a:spLocks/>
          </p:cNvSpPr>
          <p:nvPr/>
        </p:nvSpPr>
        <p:spPr bwMode="auto">
          <a:xfrm rot="20579453" flipH="1">
            <a:off x="3759200" y="3640138"/>
            <a:ext cx="839788" cy="863600"/>
          </a:xfrm>
          <a:custGeom>
            <a:avLst/>
            <a:gdLst>
              <a:gd name="T0" fmla="*/ 2147483646 w 619"/>
              <a:gd name="T1" fmla="*/ 2147483646 h 1815"/>
              <a:gd name="T2" fmla="*/ 0 w 619"/>
              <a:gd name="T3" fmla="*/ 2147483646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65" name="Freeform 33"/>
          <p:cNvSpPr>
            <a:spLocks/>
          </p:cNvSpPr>
          <p:nvPr/>
        </p:nvSpPr>
        <p:spPr bwMode="auto">
          <a:xfrm rot="1361013" flipH="1">
            <a:off x="3746500" y="2992438"/>
            <a:ext cx="839788" cy="863600"/>
          </a:xfrm>
          <a:custGeom>
            <a:avLst/>
            <a:gdLst>
              <a:gd name="T0" fmla="*/ 2147483646 w 619"/>
              <a:gd name="T1" fmla="*/ 2147483646 h 1815"/>
              <a:gd name="T2" fmla="*/ 0 w 619"/>
              <a:gd name="T3" fmla="*/ 2147483646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Tree>
    <p:extLst>
      <p:ext uri="{BB962C8B-B14F-4D97-AF65-F5344CB8AC3E}">
        <p14:creationId xmlns:p14="http://schemas.microsoft.com/office/powerpoint/2010/main" val="14294722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rdt</a:t>
            </a:r>
            <a:r>
              <a:rPr lang="en-US" dirty="0"/>
              <a:t> 2.2 &amp; RDT 3.0</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78569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2.2 </a:t>
            </a:r>
          </a:p>
        </p:txBody>
      </p:sp>
      <p:sp>
        <p:nvSpPr>
          <p:cNvPr id="3" name="Content Placeholder 2"/>
          <p:cNvSpPr>
            <a:spLocks noGrp="1"/>
          </p:cNvSpPr>
          <p:nvPr>
            <p:ph idx="1"/>
          </p:nvPr>
        </p:nvSpPr>
        <p:spPr/>
        <p:txBody>
          <a:bodyPr>
            <a:normAutofit/>
          </a:bodyPr>
          <a:lstStyle/>
          <a:p>
            <a:pPr algn="just">
              <a:spcAft>
                <a:spcPts val="600"/>
              </a:spcAft>
            </a:pPr>
            <a:r>
              <a:rPr lang="en-US" dirty="0"/>
              <a:t>Use same functionality as rdt2.1, </a:t>
            </a:r>
            <a:r>
              <a:rPr lang="en-US" dirty="0">
                <a:solidFill>
                  <a:schemeClr val="accent6"/>
                </a:solidFill>
              </a:rPr>
              <a:t>using ACKs only.</a:t>
            </a:r>
          </a:p>
          <a:p>
            <a:pPr algn="just">
              <a:spcAft>
                <a:spcPts val="600"/>
              </a:spcAft>
            </a:pPr>
            <a:r>
              <a:rPr lang="en-US" dirty="0"/>
              <a:t>Instead of NAK, receiver sends ACK for </a:t>
            </a:r>
            <a:r>
              <a:rPr lang="en-US" dirty="0">
                <a:solidFill>
                  <a:schemeClr val="accent6"/>
                </a:solidFill>
              </a:rPr>
              <a:t>last packet received OK.</a:t>
            </a:r>
          </a:p>
          <a:p>
            <a:pPr algn="just">
              <a:spcAft>
                <a:spcPts val="600"/>
              </a:spcAft>
            </a:pPr>
            <a:r>
              <a:rPr lang="en-US" dirty="0"/>
              <a:t>Receiver must explicitly include sequence # of packet being </a:t>
            </a:r>
            <a:r>
              <a:rPr lang="en-US" dirty="0" err="1"/>
              <a:t>ACKed</a:t>
            </a:r>
            <a:r>
              <a:rPr lang="en-US" dirty="0"/>
              <a:t>. </a:t>
            </a:r>
          </a:p>
          <a:p>
            <a:pPr algn="just">
              <a:spcAft>
                <a:spcPts val="600"/>
              </a:spcAft>
            </a:pPr>
            <a:r>
              <a:rPr lang="en-US" dirty="0"/>
              <a:t>Duplicate ACK at sender results in same action as NAK: retransmit current packet.</a:t>
            </a:r>
          </a:p>
          <a:p>
            <a:pPr algn="just"/>
            <a:endParaRPr lang="en-US" dirty="0"/>
          </a:p>
        </p:txBody>
      </p:sp>
    </p:spTree>
    <p:extLst>
      <p:ext uri="{BB962C8B-B14F-4D97-AF65-F5344CB8AC3E}">
        <p14:creationId xmlns:p14="http://schemas.microsoft.com/office/powerpoint/2010/main" val="1868403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2.2 – Sender and Receiver</a:t>
            </a:r>
          </a:p>
        </p:txBody>
      </p:sp>
      <p:sp>
        <p:nvSpPr>
          <p:cNvPr id="4" name="Content Placeholder 3">
            <a:extLst>
              <a:ext uri="{FF2B5EF4-FFF2-40B4-BE49-F238E27FC236}">
                <a16:creationId xmlns:a16="http://schemas.microsoft.com/office/drawing/2014/main" xmlns="" id="{EAAF9508-4EDF-0545-BC41-4F14D621B092}"/>
              </a:ext>
            </a:extLst>
          </p:cNvPr>
          <p:cNvSpPr>
            <a:spLocks noGrp="1"/>
          </p:cNvSpPr>
          <p:nvPr>
            <p:ph idx="1"/>
          </p:nvPr>
        </p:nvSpPr>
        <p:spPr/>
        <p:txBody>
          <a:bodyPr/>
          <a:lstStyle/>
          <a:p>
            <a:endParaRPr lang="en-US"/>
          </a:p>
        </p:txBody>
      </p:sp>
      <p:grpSp>
        <p:nvGrpSpPr>
          <p:cNvPr id="45" name="Group 44"/>
          <p:cNvGrpSpPr>
            <a:grpSpLocks/>
          </p:cNvGrpSpPr>
          <p:nvPr/>
        </p:nvGrpSpPr>
        <p:grpSpPr bwMode="auto">
          <a:xfrm>
            <a:off x="4235450" y="974726"/>
            <a:ext cx="6508750" cy="2841625"/>
            <a:chOff x="1529" y="780"/>
            <a:chExt cx="4100" cy="1790"/>
          </a:xfrm>
        </p:grpSpPr>
        <p:grpSp>
          <p:nvGrpSpPr>
            <p:cNvPr id="46" name="Group 45"/>
            <p:cNvGrpSpPr>
              <a:grpSpLocks/>
            </p:cNvGrpSpPr>
            <p:nvPr/>
          </p:nvGrpSpPr>
          <p:grpSpPr bwMode="auto">
            <a:xfrm>
              <a:off x="1651" y="1399"/>
              <a:ext cx="669" cy="528"/>
              <a:chOff x="1441" y="2062"/>
              <a:chExt cx="669" cy="528"/>
            </a:xfrm>
          </p:grpSpPr>
          <p:sp>
            <p:nvSpPr>
              <p:cNvPr id="63" name="Oval 5"/>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64" name="Text Box 6"/>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call 0 from above</a:t>
                </a:r>
                <a:endParaRPr lang="en-US" altLang="en-US" sz="1400">
                  <a:solidFill>
                    <a:srgbClr val="000000"/>
                  </a:solidFill>
                  <a:latin typeface="Times New Roman" charset="0"/>
                </a:endParaRPr>
              </a:p>
            </p:txBody>
          </p:sp>
        </p:grpSp>
        <p:sp>
          <p:nvSpPr>
            <p:cNvPr id="47" name="Text Box 7"/>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dirty="0" err="1">
                  <a:solidFill>
                    <a:srgbClr val="000000"/>
                  </a:solidFill>
                  <a:latin typeface="Arial" charset="0"/>
                </a:rPr>
                <a:t>sndpkt</a:t>
              </a:r>
              <a:r>
                <a:rPr lang="en-US" altLang="en-US" sz="1600" dirty="0">
                  <a:solidFill>
                    <a:srgbClr val="000000"/>
                  </a:solidFill>
                  <a:latin typeface="Arial" charset="0"/>
                </a:rPr>
                <a:t> = </a:t>
              </a:r>
              <a:r>
                <a:rPr lang="en-US" altLang="en-US" sz="1600" dirty="0" err="1">
                  <a:solidFill>
                    <a:srgbClr val="000000"/>
                  </a:solidFill>
                  <a:latin typeface="Arial" charset="0"/>
                </a:rPr>
                <a:t>make_pkt</a:t>
              </a:r>
              <a:r>
                <a:rPr lang="en-US" altLang="en-US" sz="1600" dirty="0">
                  <a:solidFill>
                    <a:srgbClr val="000000"/>
                  </a:solidFill>
                  <a:latin typeface="Arial" charset="0"/>
                </a:rPr>
                <a:t>(0, data, checksum)</a:t>
              </a:r>
            </a:p>
            <a:p>
              <a:pPr eaLnBrk="0" fontAlgn="base" hangingPunct="0">
                <a:lnSpc>
                  <a:spcPct val="100000"/>
                </a:lnSpc>
                <a:spcBef>
                  <a:spcPct val="0"/>
                </a:spcBef>
                <a:spcAft>
                  <a:spcPct val="0"/>
                </a:spcAft>
                <a:buClrTx/>
                <a:buSzTx/>
                <a:buFontTx/>
                <a:buNone/>
              </a:pPr>
              <a:r>
                <a:rPr lang="en-US" altLang="en-US" sz="1600" dirty="0" err="1">
                  <a:solidFill>
                    <a:srgbClr val="000000"/>
                  </a:solidFill>
                  <a:latin typeface="Arial" charset="0"/>
                </a:rPr>
                <a:t>udt_send</a:t>
              </a:r>
              <a:r>
                <a:rPr lang="en-US" altLang="en-US" sz="1600" dirty="0">
                  <a:solidFill>
                    <a:srgbClr val="000000"/>
                  </a:solidFill>
                  <a:latin typeface="Arial" charset="0"/>
                </a:rPr>
                <a:t>(</a:t>
              </a:r>
              <a:r>
                <a:rPr lang="en-US" altLang="en-US" sz="1600" dirty="0" err="1">
                  <a:solidFill>
                    <a:srgbClr val="000000"/>
                  </a:solidFill>
                  <a:latin typeface="Arial" charset="0"/>
                </a:rPr>
                <a:t>sndpkt</a:t>
              </a:r>
              <a:r>
                <a:rPr lang="en-US" altLang="en-US" sz="1600" dirty="0">
                  <a:solidFill>
                    <a:srgbClr val="000000"/>
                  </a:solidFill>
                  <a:latin typeface="Arial" charset="0"/>
                </a:rPr>
                <a:t>)</a:t>
              </a:r>
              <a:endParaRPr lang="en-US" altLang="en-US" sz="1600" dirty="0">
                <a:solidFill>
                  <a:srgbClr val="000000"/>
                </a:solidFill>
                <a:latin typeface="Times New Roman" charset="0"/>
              </a:endParaRPr>
            </a:p>
          </p:txBody>
        </p:sp>
        <p:sp>
          <p:nvSpPr>
            <p:cNvPr id="48" name="Text Box 8"/>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rdt_send(data)</a:t>
              </a:r>
              <a:endParaRPr lang="en-US" altLang="en-US" sz="1600">
                <a:solidFill>
                  <a:srgbClr val="000000"/>
                </a:solidFill>
                <a:latin typeface="Times New Roman" charset="0"/>
              </a:endParaRPr>
            </a:p>
          </p:txBody>
        </p:sp>
        <p:sp>
          <p:nvSpPr>
            <p:cNvPr id="49" name="Line 9"/>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 name="Line 10"/>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 name="Freeform 11"/>
            <p:cNvSpPr>
              <a:spLocks/>
            </p:cNvSpPr>
            <p:nvPr/>
          </p:nvSpPr>
          <p:spPr bwMode="auto">
            <a:xfrm flipV="1">
              <a:off x="2096" y="1272"/>
              <a:ext cx="1195" cy="130"/>
            </a:xfrm>
            <a:custGeom>
              <a:avLst/>
              <a:gdLst>
                <a:gd name="T0" fmla="*/ 0 w 2835"/>
                <a:gd name="T1" fmla="*/ 0 h 525"/>
                <a:gd name="T2" fmla="*/ 3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 name="Freeform 12"/>
            <p:cNvSpPr>
              <a:spLocks/>
            </p:cNvSpPr>
            <p:nvPr/>
          </p:nvSpPr>
          <p:spPr bwMode="auto">
            <a:xfrm rot="-1357180">
              <a:off x="3655" y="1225"/>
              <a:ext cx="285" cy="542"/>
            </a:xfrm>
            <a:custGeom>
              <a:avLst/>
              <a:gdLst>
                <a:gd name="T0" fmla="*/ 0 w 735"/>
                <a:gd name="T1" fmla="*/ 1 h 1080"/>
                <a:gd name="T2" fmla="*/ 0 w 735"/>
                <a:gd name="T3" fmla="*/ 4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3" name="Text Box 13"/>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b="1">
                  <a:solidFill>
                    <a:srgbClr val="FF0000"/>
                  </a:solidFill>
                  <a:latin typeface="Arial" charset="0"/>
                </a:rPr>
                <a:t>udt_send(sndpkt)</a:t>
              </a:r>
              <a:endParaRPr lang="en-US" altLang="en-US" sz="1600" b="1">
                <a:solidFill>
                  <a:srgbClr val="FF0000"/>
                </a:solidFill>
                <a:latin typeface="Times New Roman" charset="0"/>
              </a:endParaRPr>
            </a:p>
          </p:txBody>
        </p:sp>
        <p:sp>
          <p:nvSpPr>
            <p:cNvPr id="54" name="Text Box 14"/>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a:t>
              </a:r>
              <a:r>
                <a:rPr lang="en-US" altLang="en-US" sz="1600" b="1">
                  <a:solidFill>
                    <a:srgbClr val="FF0000"/>
                  </a:solidFill>
                  <a:latin typeface="Arial" charset="0"/>
                </a:rPr>
                <a:t>isACK(rcvpkt,1)</a:t>
              </a:r>
              <a:r>
                <a:rPr lang="en-US" altLang="en-US" sz="1600">
                  <a:solidFill>
                    <a:srgbClr val="000000"/>
                  </a:solidFill>
                  <a:latin typeface="Arial" charset="0"/>
                </a:rPr>
                <a:t> )</a:t>
              </a:r>
              <a:endParaRPr lang="en-US" altLang="en-US" sz="1600">
                <a:solidFill>
                  <a:srgbClr val="000000"/>
                </a:solidFill>
                <a:latin typeface="Times New Roman" charset="0"/>
              </a:endParaRPr>
            </a:p>
          </p:txBody>
        </p:sp>
        <p:sp>
          <p:nvSpPr>
            <p:cNvPr id="55" name="Line 15"/>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6" name="Freeform 16"/>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7" name="Text Box 17"/>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dirty="0" err="1">
                  <a:solidFill>
                    <a:srgbClr val="000000"/>
                  </a:solidFill>
                  <a:latin typeface="Arial" charset="0"/>
                </a:rPr>
                <a:t>rdt_rcv</a:t>
              </a:r>
              <a:r>
                <a:rPr lang="en-US" altLang="en-US" sz="1600" dirty="0">
                  <a:solidFill>
                    <a:srgbClr val="000000"/>
                  </a:solidFill>
                  <a:latin typeface="Arial" charset="0"/>
                </a:rPr>
                <a:t>(</a:t>
              </a:r>
              <a:r>
                <a:rPr lang="en-US" altLang="en-US" sz="1600" dirty="0" err="1">
                  <a:solidFill>
                    <a:srgbClr val="000000"/>
                  </a:solidFill>
                  <a:latin typeface="Arial" charset="0"/>
                </a:rPr>
                <a:t>rcvpkt</a:t>
              </a:r>
              <a:r>
                <a:rPr lang="en-US" altLang="en-US" sz="1600" dirty="0">
                  <a:solidFill>
                    <a:srgbClr val="000000"/>
                  </a:solidFill>
                  <a:latin typeface="Arial" charset="0"/>
                </a:rPr>
                <a:t>)   </a:t>
              </a:r>
            </a:p>
            <a:p>
              <a:pPr eaLnBrk="0" fontAlgn="base" hangingPunct="0">
                <a:lnSpc>
                  <a:spcPct val="100000"/>
                </a:lnSpc>
                <a:spcBef>
                  <a:spcPct val="0"/>
                </a:spcBef>
                <a:spcAft>
                  <a:spcPct val="0"/>
                </a:spcAft>
                <a:buClrTx/>
                <a:buSzTx/>
                <a:buFontTx/>
                <a:buNone/>
              </a:pPr>
              <a:r>
                <a:rPr lang="en-US" altLang="en-US" sz="1600" dirty="0">
                  <a:solidFill>
                    <a:srgbClr val="000000"/>
                  </a:solidFill>
                  <a:latin typeface="Arial" charset="0"/>
                </a:rPr>
                <a:t>&amp;&amp; </a:t>
              </a:r>
              <a:r>
                <a:rPr lang="en-US" altLang="en-US" sz="1600" dirty="0" err="1">
                  <a:solidFill>
                    <a:srgbClr val="000000"/>
                  </a:solidFill>
                  <a:latin typeface="Arial" charset="0"/>
                </a:rPr>
                <a:t>notcorrupt</a:t>
              </a:r>
              <a:r>
                <a:rPr lang="en-US" altLang="en-US" sz="1600" dirty="0">
                  <a:solidFill>
                    <a:srgbClr val="000000"/>
                  </a:solidFill>
                  <a:latin typeface="Arial" charset="0"/>
                </a:rPr>
                <a:t>(</a:t>
              </a:r>
              <a:r>
                <a:rPr lang="en-US" altLang="en-US" sz="1600" dirty="0" err="1">
                  <a:solidFill>
                    <a:srgbClr val="000000"/>
                  </a:solidFill>
                  <a:latin typeface="Arial" charset="0"/>
                </a:rPr>
                <a:t>rcvpkt</a:t>
              </a:r>
              <a:r>
                <a:rPr lang="en-US" altLang="en-US" sz="1600" dirty="0">
                  <a:solidFill>
                    <a:srgbClr val="000000"/>
                  </a:solidFill>
                  <a:latin typeface="Arial" charset="0"/>
                </a:rPr>
                <a:t>) </a:t>
              </a:r>
            </a:p>
            <a:p>
              <a:pPr eaLnBrk="0" fontAlgn="base" hangingPunct="0">
                <a:lnSpc>
                  <a:spcPct val="100000"/>
                </a:lnSpc>
                <a:spcBef>
                  <a:spcPct val="0"/>
                </a:spcBef>
                <a:spcAft>
                  <a:spcPct val="0"/>
                </a:spcAft>
                <a:buClrTx/>
                <a:buSzTx/>
                <a:buFontTx/>
                <a:buNone/>
              </a:pPr>
              <a:r>
                <a:rPr lang="en-US" altLang="en-US" sz="1600" dirty="0">
                  <a:solidFill>
                    <a:srgbClr val="000000"/>
                  </a:solidFill>
                  <a:latin typeface="Arial" charset="0"/>
                </a:rPr>
                <a:t>&amp;&amp; </a:t>
              </a:r>
              <a:r>
                <a:rPr lang="en-US" altLang="en-US" sz="1600" b="1" dirty="0" err="1">
                  <a:solidFill>
                    <a:srgbClr val="FF0000"/>
                  </a:solidFill>
                  <a:latin typeface="Arial" charset="0"/>
                </a:rPr>
                <a:t>isACK</a:t>
              </a:r>
              <a:r>
                <a:rPr lang="en-US" altLang="en-US" sz="1600" b="1" dirty="0">
                  <a:solidFill>
                    <a:srgbClr val="FF0000"/>
                  </a:solidFill>
                  <a:latin typeface="Arial" charset="0"/>
                </a:rPr>
                <a:t>(rcvpkt,0)</a:t>
              </a:r>
              <a:r>
                <a:rPr lang="en-US" altLang="en-US" sz="1000" dirty="0">
                  <a:solidFill>
                    <a:srgbClr val="000000"/>
                  </a:solidFill>
                  <a:latin typeface="Arial" charset="0"/>
                </a:rPr>
                <a:t> </a:t>
              </a:r>
              <a:endParaRPr lang="en-US" altLang="en-US" sz="2400" dirty="0">
                <a:solidFill>
                  <a:srgbClr val="000000"/>
                </a:solidFill>
                <a:latin typeface="Times New Roman" charset="0"/>
              </a:endParaRPr>
            </a:p>
          </p:txBody>
        </p:sp>
        <p:sp>
          <p:nvSpPr>
            <p:cNvPr id="58" name="Line 18"/>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59" name="Group 19"/>
            <p:cNvGrpSpPr>
              <a:grpSpLocks/>
            </p:cNvGrpSpPr>
            <p:nvPr/>
          </p:nvGrpSpPr>
          <p:grpSpPr bwMode="auto">
            <a:xfrm>
              <a:off x="3135" y="1365"/>
              <a:ext cx="669" cy="528"/>
              <a:chOff x="1441" y="2062"/>
              <a:chExt cx="669" cy="528"/>
            </a:xfrm>
          </p:grpSpPr>
          <p:sp>
            <p:nvSpPr>
              <p:cNvPr id="61" name="Oval 20"/>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62" name="Text Box 21"/>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ACK</a:t>
                </a:r>
              </a:p>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0</a:t>
                </a:r>
                <a:endParaRPr lang="en-US" altLang="en-US" sz="1400">
                  <a:solidFill>
                    <a:srgbClr val="000000"/>
                  </a:solidFill>
                  <a:latin typeface="Times New Roman" charset="0"/>
                </a:endParaRPr>
              </a:p>
            </p:txBody>
          </p:sp>
        </p:grpSp>
        <p:sp>
          <p:nvSpPr>
            <p:cNvPr id="60" name="Text Box 22"/>
            <p:cNvSpPr txBox="1">
              <a:spLocks noChangeArrowheads="1"/>
            </p:cNvSpPr>
            <p:nvPr/>
          </p:nvSpPr>
          <p:spPr bwMode="auto">
            <a:xfrm>
              <a:off x="2363" y="1810"/>
              <a:ext cx="935"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2000">
                  <a:solidFill>
                    <a:srgbClr val="000099"/>
                  </a:solidFill>
                  <a:latin typeface="Tahoma" charset="0"/>
                </a:rPr>
                <a:t>sender FSM</a:t>
              </a:r>
            </a:p>
            <a:p>
              <a:pPr algn="ctr" eaLnBrk="0" fontAlgn="base" hangingPunct="0">
                <a:lnSpc>
                  <a:spcPct val="100000"/>
                </a:lnSpc>
                <a:spcBef>
                  <a:spcPct val="0"/>
                </a:spcBef>
                <a:spcAft>
                  <a:spcPct val="0"/>
                </a:spcAft>
                <a:buClrTx/>
                <a:buSzTx/>
                <a:buFontTx/>
                <a:buNone/>
              </a:pPr>
              <a:r>
                <a:rPr lang="en-US" altLang="en-US" sz="2000">
                  <a:solidFill>
                    <a:srgbClr val="000099"/>
                  </a:solidFill>
                  <a:latin typeface="Tahoma" charset="0"/>
                </a:rPr>
                <a:t>fragment</a:t>
              </a:r>
            </a:p>
          </p:txBody>
        </p:sp>
      </p:grpSp>
      <p:sp>
        <p:nvSpPr>
          <p:cNvPr id="65" name="Line 23"/>
          <p:cNvSpPr>
            <a:spLocks noChangeShapeType="1"/>
          </p:cNvSpPr>
          <p:nvPr/>
        </p:nvSpPr>
        <p:spPr bwMode="auto">
          <a:xfrm>
            <a:off x="2098676" y="2043112"/>
            <a:ext cx="7883525" cy="2757488"/>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66" name="Group 65"/>
          <p:cNvGrpSpPr>
            <a:grpSpLocks/>
          </p:cNvGrpSpPr>
          <p:nvPr/>
        </p:nvGrpSpPr>
        <p:grpSpPr bwMode="auto">
          <a:xfrm>
            <a:off x="1808162" y="3560764"/>
            <a:ext cx="7234238" cy="2535237"/>
            <a:chOff x="0" y="2409"/>
            <a:chExt cx="4557" cy="1597"/>
          </a:xfrm>
        </p:grpSpPr>
        <p:sp>
          <p:nvSpPr>
            <p:cNvPr id="67" name="Text Box 25"/>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notcorrupt(rcvpkt)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&amp;&amp; has_seq1(rcvpkt) </a:t>
              </a:r>
              <a:endParaRPr lang="en-US" altLang="en-US" sz="1600">
                <a:solidFill>
                  <a:srgbClr val="000000"/>
                </a:solidFill>
                <a:latin typeface="Times New Roman" charset="0"/>
              </a:endParaRPr>
            </a:p>
          </p:txBody>
        </p:sp>
        <p:sp>
          <p:nvSpPr>
            <p:cNvPr id="68" name="Text Box 26"/>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dirty="0">
                  <a:solidFill>
                    <a:srgbClr val="000000"/>
                  </a:solidFill>
                  <a:latin typeface="Arial" charset="0"/>
                </a:rPr>
                <a:t>extract(</a:t>
              </a:r>
              <a:r>
                <a:rPr lang="en-US" altLang="en-US" sz="1600" dirty="0" err="1">
                  <a:solidFill>
                    <a:srgbClr val="000000"/>
                  </a:solidFill>
                  <a:latin typeface="Arial" charset="0"/>
                </a:rPr>
                <a:t>rcvpkt,data</a:t>
              </a:r>
              <a:r>
                <a:rPr lang="en-US" altLang="en-US" sz="1600" dirty="0">
                  <a:solidFill>
                    <a:srgbClr val="000000"/>
                  </a:solidFill>
                  <a:latin typeface="Arial" charset="0"/>
                </a:rPr>
                <a:t>)</a:t>
              </a:r>
            </a:p>
            <a:p>
              <a:pPr eaLnBrk="0" fontAlgn="base" hangingPunct="0">
                <a:lnSpc>
                  <a:spcPct val="100000"/>
                </a:lnSpc>
                <a:spcBef>
                  <a:spcPct val="0"/>
                </a:spcBef>
                <a:spcAft>
                  <a:spcPct val="0"/>
                </a:spcAft>
                <a:buClrTx/>
                <a:buSzTx/>
                <a:buFontTx/>
                <a:buNone/>
              </a:pPr>
              <a:r>
                <a:rPr lang="en-US" altLang="en-US" sz="1600" dirty="0" err="1">
                  <a:solidFill>
                    <a:srgbClr val="000000"/>
                  </a:solidFill>
                  <a:latin typeface="Arial" charset="0"/>
                </a:rPr>
                <a:t>deliver_data</a:t>
              </a:r>
              <a:r>
                <a:rPr lang="en-US" altLang="en-US" sz="1600" dirty="0">
                  <a:solidFill>
                    <a:srgbClr val="000000"/>
                  </a:solidFill>
                  <a:latin typeface="Arial" charset="0"/>
                </a:rPr>
                <a:t>(data)</a:t>
              </a:r>
            </a:p>
            <a:p>
              <a:pPr eaLnBrk="0" fontAlgn="base" hangingPunct="0">
                <a:lnSpc>
                  <a:spcPct val="100000"/>
                </a:lnSpc>
                <a:spcBef>
                  <a:spcPct val="0"/>
                </a:spcBef>
                <a:spcAft>
                  <a:spcPct val="0"/>
                </a:spcAft>
                <a:buClrTx/>
                <a:buSzTx/>
                <a:buFontTx/>
                <a:buNone/>
              </a:pPr>
              <a:r>
                <a:rPr lang="en-US" altLang="en-US" sz="1600" b="1" dirty="0" err="1">
                  <a:solidFill>
                    <a:srgbClr val="FF0000"/>
                  </a:solidFill>
                  <a:latin typeface="Arial" charset="0"/>
                </a:rPr>
                <a:t>sndpkt</a:t>
              </a:r>
              <a:r>
                <a:rPr lang="en-US" altLang="en-US" sz="1600" b="1" dirty="0">
                  <a:solidFill>
                    <a:srgbClr val="FF0000"/>
                  </a:solidFill>
                  <a:latin typeface="Arial" charset="0"/>
                </a:rPr>
                <a:t> = </a:t>
              </a:r>
              <a:r>
                <a:rPr lang="en-US" altLang="en-US" sz="1600" b="1" dirty="0" err="1">
                  <a:solidFill>
                    <a:srgbClr val="FF0000"/>
                  </a:solidFill>
                  <a:latin typeface="Arial" charset="0"/>
                </a:rPr>
                <a:t>make_pkt</a:t>
              </a:r>
              <a:r>
                <a:rPr lang="en-US" altLang="en-US" sz="1600" b="1">
                  <a:solidFill>
                    <a:srgbClr val="FF0000"/>
                  </a:solidFill>
                  <a:latin typeface="Arial" charset="0"/>
                </a:rPr>
                <a:t>(ACK,1</a:t>
              </a:r>
              <a:r>
                <a:rPr lang="en-US" altLang="en-US" sz="1600" b="1" dirty="0">
                  <a:solidFill>
                    <a:srgbClr val="FF0000"/>
                  </a:solidFill>
                  <a:latin typeface="Arial" charset="0"/>
                </a:rPr>
                <a:t>, </a:t>
              </a:r>
              <a:r>
                <a:rPr lang="en-US" altLang="en-US" sz="1600" b="1" dirty="0" err="1">
                  <a:solidFill>
                    <a:srgbClr val="FF0000"/>
                  </a:solidFill>
                  <a:latin typeface="Arial" charset="0"/>
                </a:rPr>
                <a:t>chksum</a:t>
              </a:r>
              <a:r>
                <a:rPr lang="en-US" altLang="en-US" sz="1600" b="1" dirty="0">
                  <a:solidFill>
                    <a:srgbClr val="FF0000"/>
                  </a:solidFill>
                  <a:latin typeface="Arial" charset="0"/>
                </a:rPr>
                <a:t>)</a:t>
              </a:r>
            </a:p>
            <a:p>
              <a:pPr eaLnBrk="0" fontAlgn="base" hangingPunct="0">
                <a:lnSpc>
                  <a:spcPct val="100000"/>
                </a:lnSpc>
                <a:spcBef>
                  <a:spcPct val="0"/>
                </a:spcBef>
                <a:spcAft>
                  <a:spcPct val="0"/>
                </a:spcAft>
                <a:buClrTx/>
                <a:buSzTx/>
                <a:buFontTx/>
                <a:buNone/>
              </a:pPr>
              <a:r>
                <a:rPr lang="en-US" altLang="en-US" sz="1600" dirty="0" err="1">
                  <a:solidFill>
                    <a:srgbClr val="000000"/>
                  </a:solidFill>
                  <a:latin typeface="Arial" charset="0"/>
                </a:rPr>
                <a:t>udt_send</a:t>
              </a:r>
              <a:r>
                <a:rPr lang="en-US" altLang="en-US" sz="1600" dirty="0">
                  <a:solidFill>
                    <a:srgbClr val="000000"/>
                  </a:solidFill>
                  <a:latin typeface="Arial" charset="0"/>
                </a:rPr>
                <a:t>(</a:t>
              </a:r>
              <a:r>
                <a:rPr lang="en-US" altLang="en-US" sz="1600" dirty="0" err="1">
                  <a:solidFill>
                    <a:srgbClr val="000000"/>
                  </a:solidFill>
                  <a:latin typeface="Arial" charset="0"/>
                </a:rPr>
                <a:t>sndpkt</a:t>
              </a:r>
              <a:r>
                <a:rPr lang="en-US" altLang="en-US" sz="1600" dirty="0">
                  <a:solidFill>
                    <a:srgbClr val="000000"/>
                  </a:solidFill>
                  <a:latin typeface="Arial" charset="0"/>
                </a:rPr>
                <a:t>)</a:t>
              </a:r>
              <a:endParaRPr lang="en-US" altLang="en-US" sz="1600" dirty="0">
                <a:solidFill>
                  <a:srgbClr val="000000"/>
                </a:solidFill>
                <a:latin typeface="Times New Roman" charset="0"/>
              </a:endParaRPr>
            </a:p>
          </p:txBody>
        </p:sp>
        <p:grpSp>
          <p:nvGrpSpPr>
            <p:cNvPr id="69" name="Group 68"/>
            <p:cNvGrpSpPr>
              <a:grpSpLocks/>
            </p:cNvGrpSpPr>
            <p:nvPr/>
          </p:nvGrpSpPr>
          <p:grpSpPr bwMode="auto">
            <a:xfrm>
              <a:off x="0" y="2409"/>
              <a:ext cx="3510" cy="1168"/>
              <a:chOff x="0" y="2409"/>
              <a:chExt cx="3510" cy="1168"/>
            </a:xfrm>
          </p:grpSpPr>
          <p:grpSp>
            <p:nvGrpSpPr>
              <p:cNvPr id="71" name="Group 28"/>
              <p:cNvGrpSpPr>
                <a:grpSpLocks/>
              </p:cNvGrpSpPr>
              <p:nvPr/>
            </p:nvGrpSpPr>
            <p:grpSpPr bwMode="auto">
              <a:xfrm>
                <a:off x="1529" y="2687"/>
                <a:ext cx="534" cy="501"/>
                <a:chOff x="3570" y="3063"/>
                <a:chExt cx="534" cy="501"/>
              </a:xfrm>
            </p:grpSpPr>
            <p:sp>
              <p:nvSpPr>
                <p:cNvPr id="80" name="Oval 29"/>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81" name="Text Box 30"/>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Wait for </a:t>
                  </a:r>
                </a:p>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0 from below</a:t>
                  </a:r>
                  <a:endParaRPr lang="en-US" altLang="en-US" sz="1400">
                    <a:solidFill>
                      <a:srgbClr val="000000"/>
                    </a:solidFill>
                    <a:latin typeface="Times New Roman" charset="0"/>
                  </a:endParaRPr>
                </a:p>
              </p:txBody>
            </p:sp>
          </p:grpSp>
          <p:sp>
            <p:nvSpPr>
              <p:cNvPr id="72" name="Freeform 31"/>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3" name="Freeform 32"/>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4" name="Line 33"/>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5" name="Freeform 34"/>
              <p:cNvSpPr>
                <a:spLocks/>
              </p:cNvSpPr>
              <p:nvPr/>
            </p:nvSpPr>
            <p:spPr bwMode="auto">
              <a:xfrm flipH="1">
                <a:off x="1237" y="2468"/>
                <a:ext cx="309" cy="856"/>
              </a:xfrm>
              <a:custGeom>
                <a:avLst/>
                <a:gdLst>
                  <a:gd name="T0" fmla="*/ 0 w 619"/>
                  <a:gd name="T1" fmla="*/ 3 h 1815"/>
                  <a:gd name="T2" fmla="*/ 0 w 619"/>
                  <a:gd name="T3" fmla="*/ 2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6" name="Line 35"/>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77" name="Text Box 36"/>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rdt_rcv(rcvpkt) &amp;&amp;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(corrupt(rcvpkt) ||</a:t>
                </a:r>
              </a:p>
              <a:p>
                <a:pPr eaLnBrk="0" fontAlgn="base" hangingPunct="0">
                  <a:lnSpc>
                    <a:spcPct val="100000"/>
                  </a:lnSpc>
                  <a:spcBef>
                    <a:spcPct val="0"/>
                  </a:spcBef>
                  <a:spcAft>
                    <a:spcPct val="0"/>
                  </a:spcAft>
                  <a:buClrTx/>
                  <a:buSzTx/>
                  <a:buFontTx/>
                  <a:buNone/>
                </a:pPr>
                <a:r>
                  <a:rPr lang="en-US" altLang="en-US" sz="1600">
                    <a:solidFill>
                      <a:srgbClr val="000000"/>
                    </a:solidFill>
                    <a:latin typeface="Arial" charset="0"/>
                  </a:rPr>
                  <a:t>     </a:t>
                </a:r>
                <a:r>
                  <a:rPr lang="en-US" altLang="en-US" sz="1600" b="1">
                    <a:solidFill>
                      <a:srgbClr val="FF0000"/>
                    </a:solidFill>
                    <a:latin typeface="Arial" charset="0"/>
                  </a:rPr>
                  <a:t>has_seq1(rcvpkt))</a:t>
                </a:r>
                <a:endParaRPr lang="en-US" altLang="en-US" sz="1600" b="1">
                  <a:solidFill>
                    <a:srgbClr val="FF0000"/>
                  </a:solidFill>
                  <a:latin typeface="Times New Roman" charset="0"/>
                </a:endParaRPr>
              </a:p>
            </p:txBody>
          </p:sp>
          <p:sp>
            <p:nvSpPr>
              <p:cNvPr id="78" name="Text Box 37"/>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600" b="1">
                    <a:solidFill>
                      <a:srgbClr val="FF0000"/>
                    </a:solidFill>
                    <a:latin typeface="Arial" charset="0"/>
                  </a:rPr>
                  <a:t>udt_send(sndpkt)</a:t>
                </a:r>
                <a:endParaRPr lang="en-US" altLang="en-US" sz="1600" b="1">
                  <a:solidFill>
                    <a:srgbClr val="FF0000"/>
                  </a:solidFill>
                  <a:latin typeface="Times New Roman" charset="0"/>
                </a:endParaRPr>
              </a:p>
            </p:txBody>
          </p:sp>
          <p:sp>
            <p:nvSpPr>
              <p:cNvPr id="79" name="Text Box 38"/>
              <p:cNvSpPr txBox="1">
                <a:spLocks noChangeArrowheads="1"/>
              </p:cNvSpPr>
              <p:nvPr/>
            </p:nvSpPr>
            <p:spPr bwMode="auto">
              <a:xfrm>
                <a:off x="2166" y="2709"/>
                <a:ext cx="1020"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2000">
                    <a:solidFill>
                      <a:srgbClr val="000099"/>
                    </a:solidFill>
                    <a:latin typeface="Tahoma" charset="0"/>
                  </a:rPr>
                  <a:t>receiver FSM</a:t>
                </a:r>
              </a:p>
              <a:p>
                <a:pPr algn="ctr" eaLnBrk="0" fontAlgn="base" hangingPunct="0">
                  <a:lnSpc>
                    <a:spcPct val="100000"/>
                  </a:lnSpc>
                  <a:spcBef>
                    <a:spcPct val="0"/>
                  </a:spcBef>
                  <a:spcAft>
                    <a:spcPct val="0"/>
                  </a:spcAft>
                  <a:buClrTx/>
                  <a:buSzTx/>
                  <a:buFontTx/>
                  <a:buNone/>
                </a:pPr>
                <a:r>
                  <a:rPr lang="en-US" altLang="en-US" sz="2000">
                    <a:solidFill>
                      <a:srgbClr val="000099"/>
                    </a:solidFill>
                    <a:latin typeface="Tahoma" charset="0"/>
                  </a:rPr>
                  <a:t>fragment</a:t>
                </a:r>
              </a:p>
            </p:txBody>
          </p:sp>
        </p:grpSp>
        <p:sp>
          <p:nvSpPr>
            <p:cNvPr id="70" name="Text Box 39"/>
            <p:cNvSpPr txBox="1">
              <a:spLocks noChangeArrowheads="1"/>
            </p:cNvSpPr>
            <p:nvPr/>
          </p:nvSpPr>
          <p:spPr bwMode="auto">
            <a:xfrm>
              <a:off x="4318" y="2585"/>
              <a:ext cx="23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0000"/>
                  </a:solidFill>
                  <a:latin typeface="Symbol" charset="2"/>
                </a:rPr>
                <a:t>L</a:t>
              </a:r>
            </a:p>
          </p:txBody>
        </p:sp>
      </p:grpSp>
    </p:spTree>
    <p:extLst>
      <p:ext uri="{BB962C8B-B14F-4D97-AF65-F5344CB8AC3E}">
        <p14:creationId xmlns:p14="http://schemas.microsoft.com/office/powerpoint/2010/main" val="162891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wipe(left)">
                                      <p:cBhvr>
                                        <p:cTn id="11" dur="500"/>
                                        <p:tgtEl>
                                          <p:spTgt spid="65"/>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3.0: channel with error and loss</a:t>
            </a:r>
          </a:p>
        </p:txBody>
      </p:sp>
      <p:sp>
        <p:nvSpPr>
          <p:cNvPr id="3" name="Content Placeholder 2"/>
          <p:cNvSpPr>
            <a:spLocks noGrp="1"/>
          </p:cNvSpPr>
          <p:nvPr>
            <p:ph idx="1"/>
          </p:nvPr>
        </p:nvSpPr>
        <p:spPr/>
        <p:txBody>
          <a:bodyPr>
            <a:normAutofit/>
          </a:bodyPr>
          <a:lstStyle/>
          <a:p>
            <a:pPr algn="just">
              <a:spcAft>
                <a:spcPts val="1200"/>
              </a:spcAft>
            </a:pPr>
            <a:r>
              <a:rPr lang="en-US" altLang="en-US" sz="2800" dirty="0">
                <a:latin typeface="+mn-lt"/>
                <a:ea typeface="ＭＳ Ｐゴシック" charset="-128"/>
              </a:rPr>
              <a:t>Underlying channel can also lose packets (data, ACKs).</a:t>
            </a:r>
          </a:p>
          <a:p>
            <a:pPr lvl="1" algn="just">
              <a:lnSpc>
                <a:spcPct val="90000"/>
              </a:lnSpc>
              <a:spcAft>
                <a:spcPts val="1200"/>
              </a:spcAft>
            </a:pPr>
            <a:r>
              <a:rPr lang="en-US" altLang="en-US" sz="2400" dirty="0">
                <a:latin typeface="+mn-lt"/>
                <a:ea typeface="ＭＳ Ｐゴシック" charset="-128"/>
              </a:rPr>
              <a:t>Even checksum, sequence #, ACKs, retransmissions will not enough help.</a:t>
            </a:r>
          </a:p>
          <a:p>
            <a:pPr algn="just">
              <a:lnSpc>
                <a:spcPct val="90000"/>
              </a:lnSpc>
              <a:spcAft>
                <a:spcPts val="1200"/>
              </a:spcAft>
            </a:pPr>
            <a:r>
              <a:rPr lang="en-US" sz="2800" dirty="0">
                <a:latin typeface="+mn-lt"/>
              </a:rPr>
              <a:t>Sender waits “</a:t>
            </a:r>
            <a:r>
              <a:rPr lang="en-US" sz="2800" dirty="0">
                <a:solidFill>
                  <a:schemeClr val="accent6"/>
                </a:solidFill>
                <a:latin typeface="+mn-lt"/>
              </a:rPr>
              <a:t>reasonable</a:t>
            </a:r>
            <a:r>
              <a:rPr lang="en-US" sz="2800" dirty="0">
                <a:latin typeface="+mn-lt"/>
              </a:rPr>
              <a:t>” amount of time for ACK.</a:t>
            </a:r>
          </a:p>
          <a:p>
            <a:pPr algn="just">
              <a:lnSpc>
                <a:spcPct val="90000"/>
              </a:lnSpc>
              <a:spcAft>
                <a:spcPts val="1200"/>
              </a:spcAft>
            </a:pPr>
            <a:r>
              <a:rPr lang="en-US" sz="2800" dirty="0">
                <a:latin typeface="+mn-lt"/>
              </a:rPr>
              <a:t>It retransmits if no ACK received in this time.</a:t>
            </a:r>
          </a:p>
          <a:p>
            <a:pPr algn="just">
              <a:lnSpc>
                <a:spcPct val="90000"/>
              </a:lnSpc>
              <a:spcAft>
                <a:spcPts val="1200"/>
              </a:spcAft>
            </a:pPr>
            <a:r>
              <a:rPr lang="en-US" sz="2800" dirty="0">
                <a:latin typeface="+mn-lt"/>
              </a:rPr>
              <a:t>If packet(or ACK) just delayed (not lost):</a:t>
            </a:r>
          </a:p>
          <a:p>
            <a:pPr lvl="1" algn="just">
              <a:lnSpc>
                <a:spcPct val="90000"/>
              </a:lnSpc>
              <a:spcAft>
                <a:spcPts val="1200"/>
              </a:spcAft>
            </a:pPr>
            <a:r>
              <a:rPr lang="en-US" sz="2400" dirty="0">
                <a:latin typeface="+mn-lt"/>
              </a:rPr>
              <a:t>Retransmission will be duplicate, but sequence #’s already handled it.</a:t>
            </a:r>
          </a:p>
          <a:p>
            <a:pPr algn="just">
              <a:lnSpc>
                <a:spcPct val="90000"/>
              </a:lnSpc>
              <a:spcAft>
                <a:spcPts val="1200"/>
              </a:spcAft>
            </a:pPr>
            <a:r>
              <a:rPr lang="en-US" sz="2800" dirty="0">
                <a:latin typeface="+mn-lt"/>
              </a:rPr>
              <a:t>Receiver must specify sequence # of packet being </a:t>
            </a:r>
            <a:r>
              <a:rPr lang="en-US" sz="2800" dirty="0" err="1">
                <a:latin typeface="+mn-lt"/>
              </a:rPr>
              <a:t>ACKed</a:t>
            </a:r>
            <a:r>
              <a:rPr lang="en-US" sz="2800" dirty="0">
                <a:latin typeface="+mn-lt"/>
              </a:rPr>
              <a:t>.</a:t>
            </a:r>
          </a:p>
          <a:p>
            <a:pPr algn="just">
              <a:lnSpc>
                <a:spcPct val="90000"/>
              </a:lnSpc>
              <a:spcAft>
                <a:spcPts val="1200"/>
              </a:spcAft>
            </a:pPr>
            <a:r>
              <a:rPr lang="en-US" sz="2800" dirty="0">
                <a:latin typeface="+mn-lt"/>
              </a:rPr>
              <a:t>It requires countdown timer.</a:t>
            </a:r>
          </a:p>
        </p:txBody>
      </p:sp>
    </p:spTree>
    <p:extLst>
      <p:ext uri="{BB962C8B-B14F-4D97-AF65-F5344CB8AC3E}">
        <p14:creationId xmlns:p14="http://schemas.microsoft.com/office/powerpoint/2010/main" val="671696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3.0: Alternating-bit protocol</a:t>
            </a:r>
          </a:p>
        </p:txBody>
      </p:sp>
      <p:sp>
        <p:nvSpPr>
          <p:cNvPr id="4" name="Content Placeholder 3">
            <a:extLst>
              <a:ext uri="{FF2B5EF4-FFF2-40B4-BE49-F238E27FC236}">
                <a16:creationId xmlns:a16="http://schemas.microsoft.com/office/drawing/2014/main" xmlns="" id="{65175F14-A0E4-914A-BA86-092ABFEB6676}"/>
              </a:ext>
            </a:extLst>
          </p:cNvPr>
          <p:cNvSpPr>
            <a:spLocks noGrp="1"/>
          </p:cNvSpPr>
          <p:nvPr>
            <p:ph idx="1"/>
          </p:nvPr>
        </p:nvSpPr>
        <p:spPr/>
        <p:txBody>
          <a:bodyPr/>
          <a:lstStyle/>
          <a:p>
            <a:endParaRPr lang="en-US"/>
          </a:p>
        </p:txBody>
      </p:sp>
      <p:sp>
        <p:nvSpPr>
          <p:cNvPr id="156" name="Text Box 5"/>
          <p:cNvSpPr txBox="1">
            <a:spLocks noChangeArrowheads="1"/>
          </p:cNvSpPr>
          <p:nvPr/>
        </p:nvSpPr>
        <p:spPr bwMode="auto">
          <a:xfrm>
            <a:off x="1895476" y="1330326"/>
            <a:ext cx="9366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0099"/>
                </a:solidFill>
                <a:latin typeface="Tahoma" charset="0"/>
              </a:rPr>
              <a:t>sender</a:t>
            </a:r>
          </a:p>
        </p:txBody>
      </p:sp>
      <p:sp>
        <p:nvSpPr>
          <p:cNvPr id="157" name="Text Box 6"/>
          <p:cNvSpPr txBox="1">
            <a:spLocks noChangeArrowheads="1"/>
          </p:cNvSpPr>
          <p:nvPr/>
        </p:nvSpPr>
        <p:spPr bwMode="auto">
          <a:xfrm>
            <a:off x="4335463" y="1325564"/>
            <a:ext cx="1071562"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8000"/>
                </a:solidFill>
                <a:latin typeface="Tahoma" charset="0"/>
              </a:rPr>
              <a:t>receiver</a:t>
            </a:r>
          </a:p>
        </p:txBody>
      </p:sp>
      <p:sp>
        <p:nvSpPr>
          <p:cNvPr id="158" name="Text Box 8"/>
          <p:cNvSpPr txBox="1">
            <a:spLocks noChangeArrowheads="1"/>
          </p:cNvSpPr>
          <p:nvPr/>
        </p:nvSpPr>
        <p:spPr bwMode="auto">
          <a:xfrm>
            <a:off x="4338639" y="2949576"/>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159" name="Text Box 10"/>
          <p:cNvSpPr txBox="1">
            <a:spLocks noChangeArrowheads="1"/>
          </p:cNvSpPr>
          <p:nvPr/>
        </p:nvSpPr>
        <p:spPr bwMode="auto">
          <a:xfrm>
            <a:off x="4344989" y="3805238"/>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sp>
        <p:nvSpPr>
          <p:cNvPr id="160" name="Text Box 11"/>
          <p:cNvSpPr txBox="1">
            <a:spLocks noChangeArrowheads="1"/>
          </p:cNvSpPr>
          <p:nvPr/>
        </p:nvSpPr>
        <p:spPr bwMode="auto">
          <a:xfrm>
            <a:off x="4341814" y="2263776"/>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61" name="Text Box 12"/>
          <p:cNvSpPr txBox="1">
            <a:spLocks noChangeArrowheads="1"/>
          </p:cNvSpPr>
          <p:nvPr/>
        </p:nvSpPr>
        <p:spPr bwMode="auto">
          <a:xfrm>
            <a:off x="4338639" y="3175001"/>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162" name="Text Box 13"/>
          <p:cNvSpPr txBox="1">
            <a:spLocks noChangeArrowheads="1"/>
          </p:cNvSpPr>
          <p:nvPr/>
        </p:nvSpPr>
        <p:spPr bwMode="auto">
          <a:xfrm>
            <a:off x="4338639" y="4000501"/>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63" name="Text Box 14"/>
          <p:cNvSpPr txBox="1">
            <a:spLocks noChangeArrowheads="1"/>
          </p:cNvSpPr>
          <p:nvPr/>
        </p:nvSpPr>
        <p:spPr bwMode="auto">
          <a:xfrm>
            <a:off x="1824038" y="2513013"/>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ack0</a:t>
            </a:r>
          </a:p>
        </p:txBody>
      </p:sp>
      <p:sp>
        <p:nvSpPr>
          <p:cNvPr id="164" name="Text Box 15"/>
          <p:cNvSpPr txBox="1">
            <a:spLocks noChangeArrowheads="1"/>
          </p:cNvSpPr>
          <p:nvPr/>
        </p:nvSpPr>
        <p:spPr bwMode="auto">
          <a:xfrm>
            <a:off x="1668463" y="3606801"/>
            <a:ext cx="1174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pkt0</a:t>
            </a:r>
          </a:p>
        </p:txBody>
      </p:sp>
      <p:sp>
        <p:nvSpPr>
          <p:cNvPr id="165" name="Text Box 17"/>
          <p:cNvSpPr txBox="1">
            <a:spLocks noChangeArrowheads="1"/>
          </p:cNvSpPr>
          <p:nvPr/>
        </p:nvSpPr>
        <p:spPr bwMode="auto">
          <a:xfrm>
            <a:off x="1668463" y="2732088"/>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pkt1</a:t>
            </a:r>
          </a:p>
        </p:txBody>
      </p:sp>
      <p:sp>
        <p:nvSpPr>
          <p:cNvPr id="166" name="Text Box 18"/>
          <p:cNvSpPr txBox="1">
            <a:spLocks noChangeArrowheads="1"/>
          </p:cNvSpPr>
          <p:nvPr/>
        </p:nvSpPr>
        <p:spPr bwMode="auto">
          <a:xfrm>
            <a:off x="1812925" y="3367088"/>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ack1</a:t>
            </a:r>
          </a:p>
        </p:txBody>
      </p:sp>
      <p:sp>
        <p:nvSpPr>
          <p:cNvPr id="167" name="Text Box 7"/>
          <p:cNvSpPr txBox="1">
            <a:spLocks noChangeArrowheads="1"/>
          </p:cNvSpPr>
          <p:nvPr/>
        </p:nvSpPr>
        <p:spPr bwMode="auto">
          <a:xfrm>
            <a:off x="1657350" y="1770063"/>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dirty="0">
                <a:latin typeface="Tahoma" charset="0"/>
              </a:rPr>
              <a:t>send pkt0</a:t>
            </a:r>
          </a:p>
        </p:txBody>
      </p:sp>
      <p:sp>
        <p:nvSpPr>
          <p:cNvPr id="168" name="Text Box 9"/>
          <p:cNvSpPr txBox="1">
            <a:spLocks noChangeArrowheads="1"/>
          </p:cNvSpPr>
          <p:nvPr/>
        </p:nvSpPr>
        <p:spPr bwMode="auto">
          <a:xfrm>
            <a:off x="4333876" y="2052638"/>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grpSp>
        <p:nvGrpSpPr>
          <p:cNvPr id="169" name="Group 37"/>
          <p:cNvGrpSpPr>
            <a:grpSpLocks/>
          </p:cNvGrpSpPr>
          <p:nvPr/>
        </p:nvGrpSpPr>
        <p:grpSpPr bwMode="auto">
          <a:xfrm>
            <a:off x="2873376" y="1839913"/>
            <a:ext cx="1471613" cy="512762"/>
            <a:chOff x="850" y="1159"/>
            <a:chExt cx="927" cy="323"/>
          </a:xfrm>
        </p:grpSpPr>
        <p:sp>
          <p:nvSpPr>
            <p:cNvPr id="170" name="Line 19"/>
            <p:cNvSpPr>
              <a:spLocks noChangeShapeType="1"/>
            </p:cNvSpPr>
            <p:nvPr/>
          </p:nvSpPr>
          <p:spPr bwMode="auto">
            <a:xfrm>
              <a:off x="850" y="1257"/>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71" name="Text Box 28"/>
            <p:cNvSpPr txBox="1">
              <a:spLocks noChangeArrowheads="1"/>
            </p:cNvSpPr>
            <p:nvPr/>
          </p:nvSpPr>
          <p:spPr bwMode="auto">
            <a:xfrm>
              <a:off x="1100" y="1159"/>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172" name="Group 43"/>
          <p:cNvGrpSpPr>
            <a:grpSpLocks/>
          </p:cNvGrpSpPr>
          <p:nvPr/>
        </p:nvGrpSpPr>
        <p:grpSpPr bwMode="auto">
          <a:xfrm>
            <a:off x="2867026" y="3576638"/>
            <a:ext cx="1471613" cy="487362"/>
            <a:chOff x="846" y="2253"/>
            <a:chExt cx="927" cy="307"/>
          </a:xfrm>
        </p:grpSpPr>
        <p:sp>
          <p:nvSpPr>
            <p:cNvPr id="173" name="Line 24"/>
            <p:cNvSpPr>
              <a:spLocks noChangeShapeType="1"/>
            </p:cNvSpPr>
            <p:nvPr/>
          </p:nvSpPr>
          <p:spPr bwMode="auto">
            <a:xfrm>
              <a:off x="846" y="2335"/>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74" name="Text Box 29"/>
            <p:cNvSpPr txBox="1">
              <a:spLocks noChangeArrowheads="1"/>
            </p:cNvSpPr>
            <p:nvPr/>
          </p:nvSpPr>
          <p:spPr bwMode="auto">
            <a:xfrm>
              <a:off x="1097" y="2253"/>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175" name="Group 39"/>
          <p:cNvGrpSpPr>
            <a:grpSpLocks/>
          </p:cNvGrpSpPr>
          <p:nvPr/>
        </p:nvGrpSpPr>
        <p:grpSpPr bwMode="auto">
          <a:xfrm>
            <a:off x="2881313" y="2714626"/>
            <a:ext cx="1471612" cy="504825"/>
            <a:chOff x="855" y="1710"/>
            <a:chExt cx="927" cy="318"/>
          </a:xfrm>
        </p:grpSpPr>
        <p:sp>
          <p:nvSpPr>
            <p:cNvPr id="176" name="Line 23"/>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77" name="Text Box 30"/>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grpSp>
        <p:nvGrpSpPr>
          <p:cNvPr id="178" name="Group 40"/>
          <p:cNvGrpSpPr>
            <a:grpSpLocks/>
          </p:cNvGrpSpPr>
          <p:nvPr/>
        </p:nvGrpSpPr>
        <p:grpSpPr bwMode="auto">
          <a:xfrm>
            <a:off x="2867026" y="3179764"/>
            <a:ext cx="1471613" cy="471487"/>
            <a:chOff x="846" y="2003"/>
            <a:chExt cx="927" cy="297"/>
          </a:xfrm>
        </p:grpSpPr>
        <p:sp>
          <p:nvSpPr>
            <p:cNvPr id="179" name="Line 26"/>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80" name="Text Box 31"/>
            <p:cNvSpPr txBox="1">
              <a:spLocks noChangeArrowheads="1"/>
            </p:cNvSpPr>
            <p:nvPr/>
          </p:nvSpPr>
          <p:spPr bwMode="auto">
            <a:xfrm>
              <a:off x="1092" y="2003"/>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grpSp>
      <p:grpSp>
        <p:nvGrpSpPr>
          <p:cNvPr id="181" name="Group 38"/>
          <p:cNvGrpSpPr>
            <a:grpSpLocks/>
          </p:cNvGrpSpPr>
          <p:nvPr/>
        </p:nvGrpSpPr>
        <p:grpSpPr bwMode="auto">
          <a:xfrm>
            <a:off x="2859088" y="2339976"/>
            <a:ext cx="1471612" cy="455613"/>
            <a:chOff x="841" y="1474"/>
            <a:chExt cx="927" cy="287"/>
          </a:xfrm>
        </p:grpSpPr>
        <p:sp>
          <p:nvSpPr>
            <p:cNvPr id="182" name="Line 25"/>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83" name="Text Box 32"/>
            <p:cNvSpPr txBox="1">
              <a:spLocks noChangeArrowheads="1"/>
            </p:cNvSpPr>
            <p:nvPr/>
          </p:nvSpPr>
          <p:spPr bwMode="auto">
            <a:xfrm>
              <a:off x="1089" y="1474"/>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grpSp>
        <p:nvGrpSpPr>
          <p:cNvPr id="184" name="Group 44"/>
          <p:cNvGrpSpPr>
            <a:grpSpLocks/>
          </p:cNvGrpSpPr>
          <p:nvPr/>
        </p:nvGrpSpPr>
        <p:grpSpPr bwMode="auto">
          <a:xfrm>
            <a:off x="2852738" y="4032251"/>
            <a:ext cx="1471612" cy="461963"/>
            <a:chOff x="837" y="2540"/>
            <a:chExt cx="927" cy="291"/>
          </a:xfrm>
        </p:grpSpPr>
        <p:sp>
          <p:nvSpPr>
            <p:cNvPr id="185" name="Line 27"/>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86" name="Text Box 33"/>
            <p:cNvSpPr txBox="1">
              <a:spLocks noChangeArrowheads="1"/>
            </p:cNvSpPr>
            <p:nvPr/>
          </p:nvSpPr>
          <p:spPr bwMode="auto">
            <a:xfrm>
              <a:off x="1086" y="2540"/>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sp>
        <p:nvSpPr>
          <p:cNvPr id="187" name="Text Box 45"/>
          <p:cNvSpPr txBox="1">
            <a:spLocks noChangeArrowheads="1"/>
          </p:cNvSpPr>
          <p:nvPr/>
        </p:nvSpPr>
        <p:spPr bwMode="auto">
          <a:xfrm>
            <a:off x="3160714" y="5111751"/>
            <a:ext cx="1252537"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(a) no loss</a:t>
            </a:r>
          </a:p>
        </p:txBody>
      </p:sp>
      <p:sp>
        <p:nvSpPr>
          <p:cNvPr id="188" name="Text Box 46"/>
          <p:cNvSpPr txBox="1">
            <a:spLocks noChangeArrowheads="1"/>
          </p:cNvSpPr>
          <p:nvPr/>
        </p:nvSpPr>
        <p:spPr bwMode="auto">
          <a:xfrm>
            <a:off x="6453189" y="1327151"/>
            <a:ext cx="9366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0099"/>
                </a:solidFill>
                <a:latin typeface="Tahoma" charset="0"/>
              </a:rPr>
              <a:t>sender</a:t>
            </a:r>
          </a:p>
        </p:txBody>
      </p:sp>
      <p:sp>
        <p:nvSpPr>
          <p:cNvPr id="189" name="Text Box 47"/>
          <p:cNvSpPr txBox="1">
            <a:spLocks noChangeArrowheads="1"/>
          </p:cNvSpPr>
          <p:nvPr/>
        </p:nvSpPr>
        <p:spPr bwMode="auto">
          <a:xfrm>
            <a:off x="8893176" y="1322389"/>
            <a:ext cx="10715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a:solidFill>
                  <a:srgbClr val="008000"/>
                </a:solidFill>
                <a:latin typeface="Tahoma" charset="0"/>
              </a:rPr>
              <a:t>receiver</a:t>
            </a:r>
          </a:p>
        </p:txBody>
      </p:sp>
      <p:sp>
        <p:nvSpPr>
          <p:cNvPr id="190" name="Text Box 48"/>
          <p:cNvSpPr txBox="1">
            <a:spLocks noChangeArrowheads="1"/>
          </p:cNvSpPr>
          <p:nvPr/>
        </p:nvSpPr>
        <p:spPr bwMode="auto">
          <a:xfrm>
            <a:off x="8894764" y="4238626"/>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191" name="Text Box 49"/>
          <p:cNvSpPr txBox="1">
            <a:spLocks noChangeArrowheads="1"/>
          </p:cNvSpPr>
          <p:nvPr/>
        </p:nvSpPr>
        <p:spPr bwMode="auto">
          <a:xfrm>
            <a:off x="8902701" y="5080001"/>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sp>
        <p:nvSpPr>
          <p:cNvPr id="192" name="Text Box 50"/>
          <p:cNvSpPr txBox="1">
            <a:spLocks noChangeArrowheads="1"/>
          </p:cNvSpPr>
          <p:nvPr/>
        </p:nvSpPr>
        <p:spPr bwMode="auto">
          <a:xfrm>
            <a:off x="8899526" y="2260601"/>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93" name="Text Box 51"/>
          <p:cNvSpPr txBox="1">
            <a:spLocks noChangeArrowheads="1"/>
          </p:cNvSpPr>
          <p:nvPr/>
        </p:nvSpPr>
        <p:spPr bwMode="auto">
          <a:xfrm>
            <a:off x="8896351" y="4449763"/>
            <a:ext cx="11969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194" name="Text Box 52"/>
          <p:cNvSpPr txBox="1">
            <a:spLocks noChangeArrowheads="1"/>
          </p:cNvSpPr>
          <p:nvPr/>
        </p:nvSpPr>
        <p:spPr bwMode="auto">
          <a:xfrm>
            <a:off x="8896351" y="5275263"/>
            <a:ext cx="11969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95" name="Text Box 53"/>
          <p:cNvSpPr txBox="1">
            <a:spLocks noChangeArrowheads="1"/>
          </p:cNvSpPr>
          <p:nvPr/>
        </p:nvSpPr>
        <p:spPr bwMode="auto">
          <a:xfrm>
            <a:off x="6381750" y="2509838"/>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ack0</a:t>
            </a:r>
          </a:p>
        </p:txBody>
      </p:sp>
      <p:sp>
        <p:nvSpPr>
          <p:cNvPr id="196" name="Text Box 54"/>
          <p:cNvSpPr txBox="1">
            <a:spLocks noChangeArrowheads="1"/>
          </p:cNvSpPr>
          <p:nvPr/>
        </p:nvSpPr>
        <p:spPr bwMode="auto">
          <a:xfrm>
            <a:off x="6226175" y="4881563"/>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pkt0</a:t>
            </a:r>
          </a:p>
        </p:txBody>
      </p:sp>
      <p:sp>
        <p:nvSpPr>
          <p:cNvPr id="197" name="Text Box 55"/>
          <p:cNvSpPr txBox="1">
            <a:spLocks noChangeArrowheads="1"/>
          </p:cNvSpPr>
          <p:nvPr/>
        </p:nvSpPr>
        <p:spPr bwMode="auto">
          <a:xfrm>
            <a:off x="6226175" y="2728913"/>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pkt1</a:t>
            </a:r>
          </a:p>
        </p:txBody>
      </p:sp>
      <p:sp>
        <p:nvSpPr>
          <p:cNvPr id="198" name="Text Box 56"/>
          <p:cNvSpPr txBox="1">
            <a:spLocks noChangeArrowheads="1"/>
          </p:cNvSpPr>
          <p:nvPr/>
        </p:nvSpPr>
        <p:spPr bwMode="auto">
          <a:xfrm>
            <a:off x="6370638" y="4641851"/>
            <a:ext cx="1022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ack1</a:t>
            </a:r>
          </a:p>
        </p:txBody>
      </p:sp>
      <p:sp>
        <p:nvSpPr>
          <p:cNvPr id="199" name="Text Box 57"/>
          <p:cNvSpPr txBox="1">
            <a:spLocks noChangeArrowheads="1"/>
          </p:cNvSpPr>
          <p:nvPr/>
        </p:nvSpPr>
        <p:spPr bwMode="auto">
          <a:xfrm>
            <a:off x="6215063" y="1766888"/>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dirty="0">
                <a:latin typeface="Tahoma" charset="0"/>
              </a:rPr>
              <a:t>send pkt0</a:t>
            </a:r>
          </a:p>
        </p:txBody>
      </p:sp>
      <p:sp>
        <p:nvSpPr>
          <p:cNvPr id="200" name="Text Box 58"/>
          <p:cNvSpPr txBox="1">
            <a:spLocks noChangeArrowheads="1"/>
          </p:cNvSpPr>
          <p:nvPr/>
        </p:nvSpPr>
        <p:spPr bwMode="auto">
          <a:xfrm>
            <a:off x="8891589" y="2049463"/>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grpSp>
        <p:nvGrpSpPr>
          <p:cNvPr id="201" name="Group 59"/>
          <p:cNvGrpSpPr>
            <a:grpSpLocks/>
          </p:cNvGrpSpPr>
          <p:nvPr/>
        </p:nvGrpSpPr>
        <p:grpSpPr bwMode="auto">
          <a:xfrm>
            <a:off x="7431088" y="1836738"/>
            <a:ext cx="1471612" cy="512762"/>
            <a:chOff x="850" y="1159"/>
            <a:chExt cx="927" cy="323"/>
          </a:xfrm>
        </p:grpSpPr>
        <p:sp>
          <p:nvSpPr>
            <p:cNvPr id="202" name="Line 60"/>
            <p:cNvSpPr>
              <a:spLocks noChangeShapeType="1"/>
            </p:cNvSpPr>
            <p:nvPr/>
          </p:nvSpPr>
          <p:spPr bwMode="auto">
            <a:xfrm>
              <a:off x="850" y="1257"/>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03" name="Text Box 61"/>
            <p:cNvSpPr txBox="1">
              <a:spLocks noChangeArrowheads="1"/>
            </p:cNvSpPr>
            <p:nvPr/>
          </p:nvSpPr>
          <p:spPr bwMode="auto">
            <a:xfrm>
              <a:off x="1100" y="1159"/>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204" name="Group 62"/>
          <p:cNvGrpSpPr>
            <a:grpSpLocks/>
          </p:cNvGrpSpPr>
          <p:nvPr/>
        </p:nvGrpSpPr>
        <p:grpSpPr bwMode="auto">
          <a:xfrm>
            <a:off x="7424738" y="4851401"/>
            <a:ext cx="1471612" cy="487363"/>
            <a:chOff x="846" y="2253"/>
            <a:chExt cx="927" cy="307"/>
          </a:xfrm>
        </p:grpSpPr>
        <p:sp>
          <p:nvSpPr>
            <p:cNvPr id="205" name="Line 63"/>
            <p:cNvSpPr>
              <a:spLocks noChangeShapeType="1"/>
            </p:cNvSpPr>
            <p:nvPr/>
          </p:nvSpPr>
          <p:spPr bwMode="auto">
            <a:xfrm>
              <a:off x="846" y="2335"/>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06" name="Text Box 64"/>
            <p:cNvSpPr txBox="1">
              <a:spLocks noChangeArrowheads="1"/>
            </p:cNvSpPr>
            <p:nvPr/>
          </p:nvSpPr>
          <p:spPr bwMode="auto">
            <a:xfrm>
              <a:off x="1097" y="2253"/>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207" name="Group 68"/>
          <p:cNvGrpSpPr>
            <a:grpSpLocks/>
          </p:cNvGrpSpPr>
          <p:nvPr/>
        </p:nvGrpSpPr>
        <p:grpSpPr bwMode="auto">
          <a:xfrm>
            <a:off x="7424738" y="4454525"/>
            <a:ext cx="1471612" cy="471488"/>
            <a:chOff x="846" y="2003"/>
            <a:chExt cx="927" cy="297"/>
          </a:xfrm>
        </p:grpSpPr>
        <p:sp>
          <p:nvSpPr>
            <p:cNvPr id="208" name="Line 69"/>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09" name="Text Box 70"/>
            <p:cNvSpPr txBox="1">
              <a:spLocks noChangeArrowheads="1"/>
            </p:cNvSpPr>
            <p:nvPr/>
          </p:nvSpPr>
          <p:spPr bwMode="auto">
            <a:xfrm>
              <a:off x="1092" y="2003"/>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grpSp>
      <p:grpSp>
        <p:nvGrpSpPr>
          <p:cNvPr id="210" name="Group 71"/>
          <p:cNvGrpSpPr>
            <a:grpSpLocks/>
          </p:cNvGrpSpPr>
          <p:nvPr/>
        </p:nvGrpSpPr>
        <p:grpSpPr bwMode="auto">
          <a:xfrm>
            <a:off x="7416801" y="2336801"/>
            <a:ext cx="1471613" cy="455613"/>
            <a:chOff x="841" y="1474"/>
            <a:chExt cx="927" cy="287"/>
          </a:xfrm>
        </p:grpSpPr>
        <p:sp>
          <p:nvSpPr>
            <p:cNvPr id="211" name="Line 72"/>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12" name="Text Box 73"/>
            <p:cNvSpPr txBox="1">
              <a:spLocks noChangeArrowheads="1"/>
            </p:cNvSpPr>
            <p:nvPr/>
          </p:nvSpPr>
          <p:spPr bwMode="auto">
            <a:xfrm>
              <a:off x="1089" y="1474"/>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grpSp>
        <p:nvGrpSpPr>
          <p:cNvPr id="213" name="Group 74"/>
          <p:cNvGrpSpPr>
            <a:grpSpLocks/>
          </p:cNvGrpSpPr>
          <p:nvPr/>
        </p:nvGrpSpPr>
        <p:grpSpPr bwMode="auto">
          <a:xfrm>
            <a:off x="7410451" y="5302251"/>
            <a:ext cx="1471613" cy="466725"/>
            <a:chOff x="837" y="2537"/>
            <a:chExt cx="927" cy="294"/>
          </a:xfrm>
        </p:grpSpPr>
        <p:sp>
          <p:nvSpPr>
            <p:cNvPr id="214" name="Line 75"/>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15" name="Text Box 76"/>
            <p:cNvSpPr txBox="1">
              <a:spLocks noChangeArrowheads="1"/>
            </p:cNvSpPr>
            <p:nvPr/>
          </p:nvSpPr>
          <p:spPr bwMode="auto">
            <a:xfrm>
              <a:off x="1091" y="2537"/>
              <a:ext cx="37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Tahoma" charset="0"/>
                </a:rPr>
                <a:t>ack0</a:t>
              </a:r>
            </a:p>
          </p:txBody>
        </p:sp>
      </p:grpSp>
      <p:sp>
        <p:nvSpPr>
          <p:cNvPr id="216" name="Text Box 78"/>
          <p:cNvSpPr txBox="1">
            <a:spLocks noChangeArrowheads="1"/>
          </p:cNvSpPr>
          <p:nvPr/>
        </p:nvSpPr>
        <p:spPr bwMode="auto">
          <a:xfrm>
            <a:off x="7504114" y="6019801"/>
            <a:ext cx="1671637"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(b) packet loss</a:t>
            </a:r>
          </a:p>
        </p:txBody>
      </p:sp>
      <p:grpSp>
        <p:nvGrpSpPr>
          <p:cNvPr id="217" name="Group 81"/>
          <p:cNvGrpSpPr>
            <a:grpSpLocks/>
          </p:cNvGrpSpPr>
          <p:nvPr/>
        </p:nvGrpSpPr>
        <p:grpSpPr bwMode="auto">
          <a:xfrm>
            <a:off x="7439025" y="2711450"/>
            <a:ext cx="1157288" cy="738188"/>
            <a:chOff x="3726" y="1687"/>
            <a:chExt cx="729" cy="465"/>
          </a:xfrm>
        </p:grpSpPr>
        <p:sp>
          <p:nvSpPr>
            <p:cNvPr id="218" name="Line 66"/>
            <p:cNvSpPr>
              <a:spLocks noChangeShapeType="1"/>
            </p:cNvSpPr>
            <p:nvPr/>
          </p:nvSpPr>
          <p:spPr bwMode="auto">
            <a:xfrm>
              <a:off x="3726" y="1780"/>
              <a:ext cx="548" cy="148"/>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19" name="Text Box 67"/>
            <p:cNvSpPr txBox="1">
              <a:spLocks noChangeArrowheads="1"/>
            </p:cNvSpPr>
            <p:nvPr/>
          </p:nvSpPr>
          <p:spPr bwMode="auto">
            <a:xfrm>
              <a:off x="3965" y="1687"/>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sp>
          <p:nvSpPr>
            <p:cNvPr id="220" name="Text Box 79"/>
            <p:cNvSpPr txBox="1">
              <a:spLocks noChangeArrowheads="1"/>
            </p:cNvSpPr>
            <p:nvPr/>
          </p:nvSpPr>
          <p:spPr bwMode="auto">
            <a:xfrm>
              <a:off x="4185" y="1808"/>
              <a:ext cx="21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b="1">
                  <a:solidFill>
                    <a:srgbClr val="FF0000"/>
                  </a:solidFill>
                  <a:latin typeface="Tahoma" charset="0"/>
                </a:rPr>
                <a:t>X</a:t>
              </a:r>
            </a:p>
          </p:txBody>
        </p:sp>
        <p:sp>
          <p:nvSpPr>
            <p:cNvPr id="221" name="Text Box 80"/>
            <p:cNvSpPr txBox="1">
              <a:spLocks noChangeArrowheads="1"/>
            </p:cNvSpPr>
            <p:nvPr/>
          </p:nvSpPr>
          <p:spPr bwMode="auto">
            <a:xfrm>
              <a:off x="4126" y="1940"/>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i="1">
                  <a:solidFill>
                    <a:srgbClr val="FF0000"/>
                  </a:solidFill>
                  <a:latin typeface="Tahoma" charset="0"/>
                </a:rPr>
                <a:t>loss</a:t>
              </a:r>
            </a:p>
          </p:txBody>
        </p:sp>
      </p:grpSp>
      <p:grpSp>
        <p:nvGrpSpPr>
          <p:cNvPr id="222" name="Group 86"/>
          <p:cNvGrpSpPr>
            <a:grpSpLocks/>
          </p:cNvGrpSpPr>
          <p:nvPr/>
        </p:nvGrpSpPr>
        <p:grpSpPr bwMode="auto">
          <a:xfrm>
            <a:off x="7319964" y="3014663"/>
            <a:ext cx="122237" cy="1033462"/>
            <a:chOff x="3651" y="1878"/>
            <a:chExt cx="78" cy="963"/>
          </a:xfrm>
        </p:grpSpPr>
        <p:sp>
          <p:nvSpPr>
            <p:cNvPr id="223" name="Line 82"/>
            <p:cNvSpPr>
              <a:spLocks noChangeShapeType="1"/>
            </p:cNvSpPr>
            <p:nvPr/>
          </p:nvSpPr>
          <p:spPr bwMode="auto">
            <a:xfrm>
              <a:off x="3729" y="1879"/>
              <a:ext cx="0" cy="96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24" name="Line 84"/>
            <p:cNvSpPr>
              <a:spLocks noChangeShapeType="1"/>
            </p:cNvSpPr>
            <p:nvPr/>
          </p:nvSpPr>
          <p:spPr bwMode="auto">
            <a:xfrm flipH="1">
              <a:off x="3651" y="1878"/>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25" name="Line 85"/>
            <p:cNvSpPr>
              <a:spLocks noChangeShapeType="1"/>
            </p:cNvSpPr>
            <p:nvPr/>
          </p:nvSpPr>
          <p:spPr bwMode="auto">
            <a:xfrm flipH="1">
              <a:off x="3651" y="2841"/>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226" name="Group 88"/>
          <p:cNvGrpSpPr>
            <a:grpSpLocks/>
          </p:cNvGrpSpPr>
          <p:nvPr/>
        </p:nvGrpSpPr>
        <p:grpSpPr bwMode="auto">
          <a:xfrm>
            <a:off x="7448551" y="4003676"/>
            <a:ext cx="1471613" cy="504825"/>
            <a:chOff x="855" y="1710"/>
            <a:chExt cx="927" cy="318"/>
          </a:xfrm>
        </p:grpSpPr>
        <p:sp>
          <p:nvSpPr>
            <p:cNvPr id="227" name="Line 89"/>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28" name="Text Box 90"/>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grpSp>
        <p:nvGrpSpPr>
          <p:cNvPr id="229" name="Group 92"/>
          <p:cNvGrpSpPr>
            <a:grpSpLocks/>
          </p:cNvGrpSpPr>
          <p:nvPr/>
        </p:nvGrpSpPr>
        <p:grpSpPr bwMode="auto">
          <a:xfrm>
            <a:off x="6016625" y="3627439"/>
            <a:ext cx="1377950" cy="731837"/>
            <a:chOff x="2802" y="2348"/>
            <a:chExt cx="868" cy="461"/>
          </a:xfrm>
        </p:grpSpPr>
        <p:pic>
          <p:nvPicPr>
            <p:cNvPr id="230" name="Picture 87" descr="alarm_clock_ringi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1" name="Text Box 91"/>
            <p:cNvSpPr txBox="1">
              <a:spLocks noChangeArrowheads="1"/>
            </p:cNvSpPr>
            <p:nvPr/>
          </p:nvSpPr>
          <p:spPr bwMode="auto">
            <a:xfrm>
              <a:off x="2802" y="2491"/>
              <a:ext cx="868" cy="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75000"/>
                </a:lnSpc>
                <a:spcBef>
                  <a:spcPct val="0"/>
                </a:spcBef>
                <a:buClrTx/>
                <a:buSzTx/>
                <a:buFontTx/>
                <a:buNone/>
              </a:pPr>
              <a:r>
                <a:rPr lang="en-US" altLang="en-US" sz="1800" i="1">
                  <a:solidFill>
                    <a:srgbClr val="FF0000"/>
                  </a:solidFill>
                  <a:latin typeface="Tahoma" charset="0"/>
                </a:rPr>
                <a:t>timeout</a:t>
              </a:r>
            </a:p>
            <a:p>
              <a:pPr algn="r">
                <a:lnSpc>
                  <a:spcPct val="75000"/>
                </a:lnSpc>
                <a:spcBef>
                  <a:spcPct val="0"/>
                </a:spcBef>
                <a:buClrTx/>
                <a:buSzTx/>
                <a:buFontTx/>
                <a:buNone/>
              </a:pPr>
              <a:r>
                <a:rPr lang="en-US" altLang="en-US" sz="1800">
                  <a:latin typeface="Tahoma" charset="0"/>
                </a:rPr>
                <a:t>resend pkt1</a:t>
              </a:r>
            </a:p>
          </p:txBody>
        </p:sp>
      </p:grpSp>
    </p:spTree>
    <p:extLst>
      <p:ext uri="{BB962C8B-B14F-4D97-AF65-F5344CB8AC3E}">
        <p14:creationId xmlns:p14="http://schemas.microsoft.com/office/powerpoint/2010/main" val="384206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169"/>
                                        </p:tgtEl>
                                        <p:attrNameLst>
                                          <p:attrName>style.visibility</p:attrName>
                                        </p:attrNameLst>
                                      </p:cBhvr>
                                      <p:to>
                                        <p:strVal val="visible"/>
                                      </p:to>
                                    </p:set>
                                    <p:animEffect transition="in" filter="wipe(left)">
                                      <p:cBhvr>
                                        <p:cTn id="19" dur="500"/>
                                        <p:tgtEl>
                                          <p:spTgt spid="169"/>
                                        </p:tgtEl>
                                      </p:cBhvr>
                                    </p:animEffect>
                                  </p:childTnLst>
                                </p:cTn>
                              </p:par>
                            </p:childTnLst>
                          </p:cTn>
                        </p:par>
                        <p:par>
                          <p:cTn id="20" fill="hold">
                            <p:stCondLst>
                              <p:cond delay="500"/>
                            </p:stCondLst>
                            <p:childTnLst>
                              <p:par>
                                <p:cTn id="21" presetID="9" presetClass="entr" presetSubtype="0" fill="hold" nodeType="afterEffect">
                                  <p:stCondLst>
                                    <p:cond delay="0"/>
                                  </p:stCondLst>
                                  <p:childTnLst>
                                    <p:set>
                                      <p:cBhvr>
                                        <p:cTn id="22" dur="1" fill="hold">
                                          <p:stCondLst>
                                            <p:cond delay="0"/>
                                          </p:stCondLst>
                                        </p:cTn>
                                        <p:tgtEl>
                                          <p:spTgt spid="168">
                                            <p:txEl>
                                              <p:pRg st="0" end="0"/>
                                            </p:txEl>
                                          </p:spTgt>
                                        </p:tgtEl>
                                        <p:attrNameLst>
                                          <p:attrName>style.visibility</p:attrName>
                                        </p:attrNameLst>
                                      </p:cBhvr>
                                      <p:to>
                                        <p:strVal val="visible"/>
                                      </p:to>
                                    </p:set>
                                    <p:animEffect transition="in" filter="dissolve">
                                      <p:cBhvr>
                                        <p:cTn id="23" dur="500"/>
                                        <p:tgtEl>
                                          <p:spTgt spid="168">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60"/>
                                        </p:tgtEl>
                                        <p:attrNameLst>
                                          <p:attrName>style.visibility</p:attrName>
                                        </p:attrNameLst>
                                      </p:cBhvr>
                                      <p:to>
                                        <p:strVal val="visible"/>
                                      </p:to>
                                    </p:set>
                                    <p:animEffect transition="in" filter="dissolve">
                                      <p:cBhvr>
                                        <p:cTn id="28" dur="500"/>
                                        <p:tgtEl>
                                          <p:spTgt spid="160"/>
                                        </p:tgtEl>
                                      </p:cBhvr>
                                    </p:animEffect>
                                  </p:childTnLst>
                                </p:cTn>
                              </p:par>
                            </p:childTnLst>
                          </p:cTn>
                        </p:par>
                        <p:par>
                          <p:cTn id="29" fill="hold">
                            <p:stCondLst>
                              <p:cond delay="500"/>
                            </p:stCondLst>
                            <p:childTnLst>
                              <p:par>
                                <p:cTn id="30" presetID="22" presetClass="entr" presetSubtype="2" fill="hold" nodeType="afterEffect">
                                  <p:stCondLst>
                                    <p:cond delay="0"/>
                                  </p:stCondLst>
                                  <p:childTnLst>
                                    <p:set>
                                      <p:cBhvr>
                                        <p:cTn id="31" dur="1" fill="hold">
                                          <p:stCondLst>
                                            <p:cond delay="0"/>
                                          </p:stCondLst>
                                        </p:cTn>
                                        <p:tgtEl>
                                          <p:spTgt spid="181"/>
                                        </p:tgtEl>
                                        <p:attrNameLst>
                                          <p:attrName>style.visibility</p:attrName>
                                        </p:attrNameLst>
                                      </p:cBhvr>
                                      <p:to>
                                        <p:strVal val="visible"/>
                                      </p:to>
                                    </p:set>
                                    <p:animEffect transition="in" filter="wipe(right)">
                                      <p:cBhvr>
                                        <p:cTn id="32" dur="500"/>
                                        <p:tgtEl>
                                          <p:spTgt spid="181"/>
                                        </p:tgtEl>
                                      </p:cBhvr>
                                    </p:animEffect>
                                  </p:childTnLst>
                                </p:cTn>
                              </p:par>
                            </p:childTnLst>
                          </p:cTn>
                        </p:par>
                        <p:par>
                          <p:cTn id="33" fill="hold">
                            <p:stCondLst>
                              <p:cond delay="1000"/>
                            </p:stCondLst>
                            <p:childTnLst>
                              <p:par>
                                <p:cTn id="34" presetID="9" presetClass="entr" presetSubtype="0" fill="hold" grpId="0" nodeType="afterEffect">
                                  <p:stCondLst>
                                    <p:cond delay="0"/>
                                  </p:stCondLst>
                                  <p:childTnLst>
                                    <p:set>
                                      <p:cBhvr>
                                        <p:cTn id="35" dur="1" fill="hold">
                                          <p:stCondLst>
                                            <p:cond delay="0"/>
                                          </p:stCondLst>
                                        </p:cTn>
                                        <p:tgtEl>
                                          <p:spTgt spid="163"/>
                                        </p:tgtEl>
                                        <p:attrNameLst>
                                          <p:attrName>style.visibility</p:attrName>
                                        </p:attrNameLst>
                                      </p:cBhvr>
                                      <p:to>
                                        <p:strVal val="visible"/>
                                      </p:to>
                                    </p:set>
                                    <p:animEffect transition="in" filter="dissolve">
                                      <p:cBhvr>
                                        <p:cTn id="36" dur="500"/>
                                        <p:tgtEl>
                                          <p:spTgt spid="163"/>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65"/>
                                        </p:tgtEl>
                                        <p:attrNameLst>
                                          <p:attrName>style.visibility</p:attrName>
                                        </p:attrNameLst>
                                      </p:cBhvr>
                                      <p:to>
                                        <p:strVal val="visible"/>
                                      </p:to>
                                    </p:set>
                                    <p:animEffect transition="in" filter="dissolve">
                                      <p:cBhvr>
                                        <p:cTn id="41" dur="500"/>
                                        <p:tgtEl>
                                          <p:spTgt spid="165"/>
                                        </p:tgtEl>
                                      </p:cBhvr>
                                    </p:animEffect>
                                  </p:childTnLst>
                                </p:cTn>
                              </p:par>
                            </p:childTnLst>
                          </p:cTn>
                        </p:par>
                        <p:par>
                          <p:cTn id="42" fill="hold">
                            <p:stCondLst>
                              <p:cond delay="500"/>
                            </p:stCondLst>
                            <p:childTnLst>
                              <p:par>
                                <p:cTn id="43" presetID="22" presetClass="entr" presetSubtype="8" fill="hold" nodeType="afterEffect">
                                  <p:stCondLst>
                                    <p:cond delay="0"/>
                                  </p:stCondLst>
                                  <p:childTnLst>
                                    <p:set>
                                      <p:cBhvr>
                                        <p:cTn id="44" dur="1" fill="hold">
                                          <p:stCondLst>
                                            <p:cond delay="0"/>
                                          </p:stCondLst>
                                        </p:cTn>
                                        <p:tgtEl>
                                          <p:spTgt spid="175"/>
                                        </p:tgtEl>
                                        <p:attrNameLst>
                                          <p:attrName>style.visibility</p:attrName>
                                        </p:attrNameLst>
                                      </p:cBhvr>
                                      <p:to>
                                        <p:strVal val="visible"/>
                                      </p:to>
                                    </p:set>
                                    <p:animEffect transition="in" filter="wipe(left)">
                                      <p:cBhvr>
                                        <p:cTn id="45" dur="500"/>
                                        <p:tgtEl>
                                          <p:spTgt spid="175"/>
                                        </p:tgtEl>
                                      </p:cBhvr>
                                    </p:animEffect>
                                  </p:childTnLst>
                                </p:cTn>
                              </p:par>
                            </p:childTnLst>
                          </p:cTn>
                        </p:par>
                        <p:par>
                          <p:cTn id="46" fill="hold">
                            <p:stCondLst>
                              <p:cond delay="1000"/>
                            </p:stCondLst>
                            <p:childTnLst>
                              <p:par>
                                <p:cTn id="47" presetID="9" presetClass="entr" presetSubtype="0" fill="hold" nodeType="afterEffect">
                                  <p:stCondLst>
                                    <p:cond delay="0"/>
                                  </p:stCondLst>
                                  <p:childTnLst>
                                    <p:set>
                                      <p:cBhvr>
                                        <p:cTn id="48" dur="1" fill="hold">
                                          <p:stCondLst>
                                            <p:cond delay="0"/>
                                          </p:stCondLst>
                                        </p:cTn>
                                        <p:tgtEl>
                                          <p:spTgt spid="158">
                                            <p:txEl>
                                              <p:pRg st="0" end="0"/>
                                            </p:txEl>
                                          </p:spTgt>
                                        </p:tgtEl>
                                        <p:attrNameLst>
                                          <p:attrName>style.visibility</p:attrName>
                                        </p:attrNameLst>
                                      </p:cBhvr>
                                      <p:to>
                                        <p:strVal val="visible"/>
                                      </p:to>
                                    </p:set>
                                    <p:animEffect transition="in" filter="dissolve">
                                      <p:cBhvr>
                                        <p:cTn id="49" dur="500"/>
                                        <p:tgtEl>
                                          <p:spTgt spid="158">
                                            <p:txEl>
                                              <p:pRg st="0" end="0"/>
                                            </p:txEl>
                                          </p:spTgt>
                                        </p:tgtEl>
                                      </p:cBhvr>
                                    </p:animEffect>
                                  </p:childTnLst>
                                </p:cTn>
                              </p:par>
                            </p:childTnLst>
                          </p:cTn>
                        </p:par>
                        <p:par>
                          <p:cTn id="50" fill="hold">
                            <p:stCondLst>
                              <p:cond delay="1500"/>
                            </p:stCondLst>
                            <p:childTnLst>
                              <p:par>
                                <p:cTn id="51" presetID="9" presetClass="entr" presetSubtype="0" fill="hold" grpId="0" nodeType="afterEffect">
                                  <p:stCondLst>
                                    <p:cond delay="0"/>
                                  </p:stCondLst>
                                  <p:childTnLst>
                                    <p:set>
                                      <p:cBhvr>
                                        <p:cTn id="52" dur="1" fill="hold">
                                          <p:stCondLst>
                                            <p:cond delay="0"/>
                                          </p:stCondLst>
                                        </p:cTn>
                                        <p:tgtEl>
                                          <p:spTgt spid="161"/>
                                        </p:tgtEl>
                                        <p:attrNameLst>
                                          <p:attrName>style.visibility</p:attrName>
                                        </p:attrNameLst>
                                      </p:cBhvr>
                                      <p:to>
                                        <p:strVal val="visible"/>
                                      </p:to>
                                    </p:set>
                                    <p:animEffect transition="in" filter="dissolve">
                                      <p:cBhvr>
                                        <p:cTn id="53" dur="500"/>
                                        <p:tgtEl>
                                          <p:spTgt spid="161"/>
                                        </p:tgtEl>
                                      </p:cBhvr>
                                    </p:animEffect>
                                  </p:childTnLst>
                                </p:cTn>
                              </p:par>
                            </p:childTnLst>
                          </p:cTn>
                        </p:par>
                        <p:par>
                          <p:cTn id="54" fill="hold">
                            <p:stCondLst>
                              <p:cond delay="2000"/>
                            </p:stCondLst>
                            <p:childTnLst>
                              <p:par>
                                <p:cTn id="55" presetID="22" presetClass="entr" presetSubtype="2" fill="hold" nodeType="afterEffect">
                                  <p:stCondLst>
                                    <p:cond delay="0"/>
                                  </p:stCondLst>
                                  <p:childTnLst>
                                    <p:set>
                                      <p:cBhvr>
                                        <p:cTn id="56" dur="1" fill="hold">
                                          <p:stCondLst>
                                            <p:cond delay="0"/>
                                          </p:stCondLst>
                                        </p:cTn>
                                        <p:tgtEl>
                                          <p:spTgt spid="178"/>
                                        </p:tgtEl>
                                        <p:attrNameLst>
                                          <p:attrName>style.visibility</p:attrName>
                                        </p:attrNameLst>
                                      </p:cBhvr>
                                      <p:to>
                                        <p:strVal val="visible"/>
                                      </p:to>
                                    </p:set>
                                    <p:animEffect transition="in" filter="wipe(right)">
                                      <p:cBhvr>
                                        <p:cTn id="57" dur="500"/>
                                        <p:tgtEl>
                                          <p:spTgt spid="178"/>
                                        </p:tgtEl>
                                      </p:cBhvr>
                                    </p:animEffect>
                                  </p:childTnLst>
                                </p:cTn>
                              </p:par>
                            </p:childTnLst>
                          </p:cTn>
                        </p:par>
                        <p:par>
                          <p:cTn id="58" fill="hold">
                            <p:stCondLst>
                              <p:cond delay="2500"/>
                            </p:stCondLst>
                            <p:childTnLst>
                              <p:par>
                                <p:cTn id="59" presetID="9" presetClass="entr" presetSubtype="0" fill="hold" grpId="0" nodeType="afterEffect">
                                  <p:stCondLst>
                                    <p:cond delay="0"/>
                                  </p:stCondLst>
                                  <p:childTnLst>
                                    <p:set>
                                      <p:cBhvr>
                                        <p:cTn id="60" dur="1" fill="hold">
                                          <p:stCondLst>
                                            <p:cond delay="0"/>
                                          </p:stCondLst>
                                        </p:cTn>
                                        <p:tgtEl>
                                          <p:spTgt spid="166"/>
                                        </p:tgtEl>
                                        <p:attrNameLst>
                                          <p:attrName>style.visibility</p:attrName>
                                        </p:attrNameLst>
                                      </p:cBhvr>
                                      <p:to>
                                        <p:strVal val="visible"/>
                                      </p:to>
                                    </p:set>
                                    <p:animEffect transition="in" filter="dissolve">
                                      <p:cBhvr>
                                        <p:cTn id="61" dur="500"/>
                                        <p:tgtEl>
                                          <p:spTgt spid="166"/>
                                        </p:tgtEl>
                                      </p:cBhvr>
                                    </p:animEffect>
                                  </p:childTnLst>
                                </p:cTn>
                              </p:par>
                            </p:childTnLst>
                          </p:cTn>
                        </p:par>
                        <p:par>
                          <p:cTn id="62" fill="hold">
                            <p:stCondLst>
                              <p:cond delay="3000"/>
                            </p:stCondLst>
                            <p:childTnLst>
                              <p:par>
                                <p:cTn id="63" presetID="9" presetClass="entr" presetSubtype="0" fill="hold" grpId="0" nodeType="afterEffect">
                                  <p:stCondLst>
                                    <p:cond delay="0"/>
                                  </p:stCondLst>
                                  <p:childTnLst>
                                    <p:set>
                                      <p:cBhvr>
                                        <p:cTn id="64" dur="1" fill="hold">
                                          <p:stCondLst>
                                            <p:cond delay="0"/>
                                          </p:stCondLst>
                                        </p:cTn>
                                        <p:tgtEl>
                                          <p:spTgt spid="164"/>
                                        </p:tgtEl>
                                        <p:attrNameLst>
                                          <p:attrName>style.visibility</p:attrName>
                                        </p:attrNameLst>
                                      </p:cBhvr>
                                      <p:to>
                                        <p:strVal val="visible"/>
                                      </p:to>
                                    </p:set>
                                    <p:animEffect transition="in" filter="dissolve">
                                      <p:cBhvr>
                                        <p:cTn id="65" dur="500"/>
                                        <p:tgtEl>
                                          <p:spTgt spid="164"/>
                                        </p:tgtEl>
                                      </p:cBhvr>
                                    </p:animEffect>
                                  </p:childTnLst>
                                </p:cTn>
                              </p:par>
                            </p:childTnLst>
                          </p:cTn>
                        </p:par>
                        <p:par>
                          <p:cTn id="66" fill="hold">
                            <p:stCondLst>
                              <p:cond delay="3500"/>
                            </p:stCondLst>
                            <p:childTnLst>
                              <p:par>
                                <p:cTn id="67" presetID="22" presetClass="entr" presetSubtype="8" fill="hold" nodeType="afterEffect">
                                  <p:stCondLst>
                                    <p:cond delay="0"/>
                                  </p:stCondLst>
                                  <p:childTnLst>
                                    <p:set>
                                      <p:cBhvr>
                                        <p:cTn id="68" dur="1" fill="hold">
                                          <p:stCondLst>
                                            <p:cond delay="0"/>
                                          </p:stCondLst>
                                        </p:cTn>
                                        <p:tgtEl>
                                          <p:spTgt spid="172"/>
                                        </p:tgtEl>
                                        <p:attrNameLst>
                                          <p:attrName>style.visibility</p:attrName>
                                        </p:attrNameLst>
                                      </p:cBhvr>
                                      <p:to>
                                        <p:strVal val="visible"/>
                                      </p:to>
                                    </p:set>
                                    <p:animEffect transition="in" filter="wipe(left)">
                                      <p:cBhvr>
                                        <p:cTn id="69" dur="500"/>
                                        <p:tgtEl>
                                          <p:spTgt spid="172"/>
                                        </p:tgtEl>
                                      </p:cBhvr>
                                    </p:animEffect>
                                  </p:childTnLst>
                                </p:cTn>
                              </p:par>
                            </p:childTnLst>
                          </p:cTn>
                        </p:par>
                        <p:par>
                          <p:cTn id="70" fill="hold">
                            <p:stCondLst>
                              <p:cond delay="4000"/>
                            </p:stCondLst>
                            <p:childTnLst>
                              <p:par>
                                <p:cTn id="71" presetID="9" presetClass="entr" presetSubtype="0" fill="hold" grpId="0" nodeType="afterEffect">
                                  <p:stCondLst>
                                    <p:cond delay="0"/>
                                  </p:stCondLst>
                                  <p:childTnLst>
                                    <p:set>
                                      <p:cBhvr>
                                        <p:cTn id="72" dur="1" fill="hold">
                                          <p:stCondLst>
                                            <p:cond delay="0"/>
                                          </p:stCondLst>
                                        </p:cTn>
                                        <p:tgtEl>
                                          <p:spTgt spid="159"/>
                                        </p:tgtEl>
                                        <p:attrNameLst>
                                          <p:attrName>style.visibility</p:attrName>
                                        </p:attrNameLst>
                                      </p:cBhvr>
                                      <p:to>
                                        <p:strVal val="visible"/>
                                      </p:to>
                                    </p:set>
                                    <p:animEffect transition="in" filter="dissolve">
                                      <p:cBhvr>
                                        <p:cTn id="73" dur="500"/>
                                        <p:tgtEl>
                                          <p:spTgt spid="159"/>
                                        </p:tgtEl>
                                      </p:cBhvr>
                                    </p:animEffect>
                                  </p:childTnLst>
                                </p:cTn>
                              </p:par>
                            </p:childTnLst>
                          </p:cTn>
                        </p:par>
                        <p:par>
                          <p:cTn id="74" fill="hold">
                            <p:stCondLst>
                              <p:cond delay="4500"/>
                            </p:stCondLst>
                            <p:childTnLst>
                              <p:par>
                                <p:cTn id="75" presetID="9" presetClass="entr" presetSubtype="0" fill="hold" nodeType="afterEffect">
                                  <p:stCondLst>
                                    <p:cond delay="0"/>
                                  </p:stCondLst>
                                  <p:childTnLst>
                                    <p:set>
                                      <p:cBhvr>
                                        <p:cTn id="76" dur="1" fill="hold">
                                          <p:stCondLst>
                                            <p:cond delay="0"/>
                                          </p:stCondLst>
                                        </p:cTn>
                                        <p:tgtEl>
                                          <p:spTgt spid="162">
                                            <p:txEl>
                                              <p:pRg st="0" end="0"/>
                                            </p:txEl>
                                          </p:spTgt>
                                        </p:tgtEl>
                                        <p:attrNameLst>
                                          <p:attrName>style.visibility</p:attrName>
                                        </p:attrNameLst>
                                      </p:cBhvr>
                                      <p:to>
                                        <p:strVal val="visible"/>
                                      </p:to>
                                    </p:set>
                                    <p:animEffect transition="in" filter="dissolve">
                                      <p:cBhvr>
                                        <p:cTn id="77" dur="500"/>
                                        <p:tgtEl>
                                          <p:spTgt spid="162">
                                            <p:txEl>
                                              <p:pRg st="0" end="0"/>
                                            </p:txEl>
                                          </p:spTgt>
                                        </p:tgtEl>
                                      </p:cBhvr>
                                    </p:animEffect>
                                  </p:childTnLst>
                                </p:cTn>
                              </p:par>
                            </p:childTnLst>
                          </p:cTn>
                        </p:par>
                        <p:par>
                          <p:cTn id="78" fill="hold">
                            <p:stCondLst>
                              <p:cond delay="5000"/>
                            </p:stCondLst>
                            <p:childTnLst>
                              <p:par>
                                <p:cTn id="79" presetID="22" presetClass="entr" presetSubtype="2" fill="hold" nodeType="afterEffect">
                                  <p:stCondLst>
                                    <p:cond delay="0"/>
                                  </p:stCondLst>
                                  <p:childTnLst>
                                    <p:set>
                                      <p:cBhvr>
                                        <p:cTn id="80" dur="1" fill="hold">
                                          <p:stCondLst>
                                            <p:cond delay="0"/>
                                          </p:stCondLst>
                                        </p:cTn>
                                        <p:tgtEl>
                                          <p:spTgt spid="184"/>
                                        </p:tgtEl>
                                        <p:attrNameLst>
                                          <p:attrName>style.visibility</p:attrName>
                                        </p:attrNameLst>
                                      </p:cBhvr>
                                      <p:to>
                                        <p:strVal val="visible"/>
                                      </p:to>
                                    </p:set>
                                    <p:animEffect transition="in" filter="wipe(right)">
                                      <p:cBhvr>
                                        <p:cTn id="81" dur="500"/>
                                        <p:tgtEl>
                                          <p:spTgt spid="184"/>
                                        </p:tgtEl>
                                      </p:cBhvr>
                                    </p:animEffec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grpId="0" nodeType="clickEffect">
                                  <p:stCondLst>
                                    <p:cond delay="0"/>
                                  </p:stCondLst>
                                  <p:childTnLst>
                                    <p:set>
                                      <p:cBhvr>
                                        <p:cTn id="85" dur="1" fill="hold">
                                          <p:stCondLst>
                                            <p:cond delay="0"/>
                                          </p:stCondLst>
                                        </p:cTn>
                                        <p:tgtEl>
                                          <p:spTgt spid="188"/>
                                        </p:tgtEl>
                                        <p:attrNameLst>
                                          <p:attrName>style.visibility</p:attrName>
                                        </p:attrNameLst>
                                      </p:cBhvr>
                                      <p:to>
                                        <p:strVal val="visible"/>
                                      </p:to>
                                    </p:set>
                                  </p:childTnLst>
                                </p:cTn>
                              </p:par>
                              <p:par>
                                <p:cTn id="86" presetID="1" presetClass="entr" presetSubtype="0" fill="hold" grpId="0" nodeType="withEffect">
                                  <p:stCondLst>
                                    <p:cond delay="0"/>
                                  </p:stCondLst>
                                  <p:childTnLst>
                                    <p:set>
                                      <p:cBhvr>
                                        <p:cTn id="87" dur="1" fill="hold">
                                          <p:stCondLst>
                                            <p:cond delay="0"/>
                                          </p:stCondLst>
                                        </p:cTn>
                                        <p:tgtEl>
                                          <p:spTgt spid="189"/>
                                        </p:tgtEl>
                                        <p:attrNameLst>
                                          <p:attrName>style.visibility</p:attrName>
                                        </p:attrNameLst>
                                      </p:cBhvr>
                                      <p:to>
                                        <p:strVal val="visible"/>
                                      </p:to>
                                    </p:set>
                                  </p:childTnLst>
                                </p:cTn>
                              </p:par>
                              <p:par>
                                <p:cTn id="88" presetID="1" presetClass="entr" presetSubtype="0" fill="hold" grpId="0" nodeType="withEffect">
                                  <p:stCondLst>
                                    <p:cond delay="0"/>
                                  </p:stCondLst>
                                  <p:childTnLst>
                                    <p:set>
                                      <p:cBhvr>
                                        <p:cTn id="89" dur="1" fill="hold">
                                          <p:stCondLst>
                                            <p:cond delay="0"/>
                                          </p:stCondLst>
                                        </p:cTn>
                                        <p:tgtEl>
                                          <p:spTgt spid="216"/>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199"/>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22" presetClass="entr" presetSubtype="8" fill="hold" nodeType="clickEffect">
                                  <p:stCondLst>
                                    <p:cond delay="0"/>
                                  </p:stCondLst>
                                  <p:childTnLst>
                                    <p:set>
                                      <p:cBhvr>
                                        <p:cTn id="97" dur="1" fill="hold">
                                          <p:stCondLst>
                                            <p:cond delay="0"/>
                                          </p:stCondLst>
                                        </p:cTn>
                                        <p:tgtEl>
                                          <p:spTgt spid="201"/>
                                        </p:tgtEl>
                                        <p:attrNameLst>
                                          <p:attrName>style.visibility</p:attrName>
                                        </p:attrNameLst>
                                      </p:cBhvr>
                                      <p:to>
                                        <p:strVal val="visible"/>
                                      </p:to>
                                    </p:set>
                                    <p:animEffect transition="in" filter="wipe(left)">
                                      <p:cBhvr>
                                        <p:cTn id="98" dur="500"/>
                                        <p:tgtEl>
                                          <p:spTgt spid="201"/>
                                        </p:tgtEl>
                                      </p:cBhvr>
                                    </p:animEffect>
                                  </p:childTnLst>
                                </p:cTn>
                              </p:par>
                            </p:childTnLst>
                          </p:cTn>
                        </p:par>
                        <p:par>
                          <p:cTn id="99" fill="hold">
                            <p:stCondLst>
                              <p:cond delay="500"/>
                            </p:stCondLst>
                            <p:childTnLst>
                              <p:par>
                                <p:cTn id="100" presetID="9" presetClass="entr" presetSubtype="0" fill="hold" nodeType="afterEffect">
                                  <p:stCondLst>
                                    <p:cond delay="0"/>
                                  </p:stCondLst>
                                  <p:childTnLst>
                                    <p:set>
                                      <p:cBhvr>
                                        <p:cTn id="101" dur="1" fill="hold">
                                          <p:stCondLst>
                                            <p:cond delay="0"/>
                                          </p:stCondLst>
                                        </p:cTn>
                                        <p:tgtEl>
                                          <p:spTgt spid="200">
                                            <p:txEl>
                                              <p:pRg st="0" end="0"/>
                                            </p:txEl>
                                          </p:spTgt>
                                        </p:tgtEl>
                                        <p:attrNameLst>
                                          <p:attrName>style.visibility</p:attrName>
                                        </p:attrNameLst>
                                      </p:cBhvr>
                                      <p:to>
                                        <p:strVal val="visible"/>
                                      </p:to>
                                    </p:set>
                                    <p:animEffect transition="in" filter="dissolve">
                                      <p:cBhvr>
                                        <p:cTn id="102" dur="500"/>
                                        <p:tgtEl>
                                          <p:spTgt spid="200">
                                            <p:txEl>
                                              <p:pRg st="0" end="0"/>
                                            </p:txEl>
                                          </p:spTgt>
                                        </p:tgtEl>
                                      </p:cBhvr>
                                    </p:animEffect>
                                  </p:childTnLst>
                                </p:cTn>
                              </p:par>
                            </p:childTnLst>
                          </p:cTn>
                        </p:par>
                        <p:par>
                          <p:cTn id="103" fill="hold">
                            <p:stCondLst>
                              <p:cond delay="1000"/>
                            </p:stCondLst>
                            <p:childTnLst>
                              <p:par>
                                <p:cTn id="104" presetID="9" presetClass="entr" presetSubtype="0" fill="hold" grpId="0" nodeType="afterEffect">
                                  <p:stCondLst>
                                    <p:cond delay="0"/>
                                  </p:stCondLst>
                                  <p:childTnLst>
                                    <p:set>
                                      <p:cBhvr>
                                        <p:cTn id="105" dur="1" fill="hold">
                                          <p:stCondLst>
                                            <p:cond delay="0"/>
                                          </p:stCondLst>
                                        </p:cTn>
                                        <p:tgtEl>
                                          <p:spTgt spid="192"/>
                                        </p:tgtEl>
                                        <p:attrNameLst>
                                          <p:attrName>style.visibility</p:attrName>
                                        </p:attrNameLst>
                                      </p:cBhvr>
                                      <p:to>
                                        <p:strVal val="visible"/>
                                      </p:to>
                                    </p:set>
                                    <p:animEffect transition="in" filter="dissolve">
                                      <p:cBhvr>
                                        <p:cTn id="106" dur="500"/>
                                        <p:tgtEl>
                                          <p:spTgt spid="192"/>
                                        </p:tgtEl>
                                      </p:cBhvr>
                                    </p:animEffect>
                                  </p:childTnLst>
                                </p:cTn>
                              </p:par>
                            </p:childTnLst>
                          </p:cTn>
                        </p:par>
                        <p:par>
                          <p:cTn id="107" fill="hold">
                            <p:stCondLst>
                              <p:cond delay="1500"/>
                            </p:stCondLst>
                            <p:childTnLst>
                              <p:par>
                                <p:cTn id="108" presetID="22" presetClass="entr" presetSubtype="2" fill="hold" nodeType="afterEffect">
                                  <p:stCondLst>
                                    <p:cond delay="0"/>
                                  </p:stCondLst>
                                  <p:childTnLst>
                                    <p:set>
                                      <p:cBhvr>
                                        <p:cTn id="109" dur="1" fill="hold">
                                          <p:stCondLst>
                                            <p:cond delay="0"/>
                                          </p:stCondLst>
                                        </p:cTn>
                                        <p:tgtEl>
                                          <p:spTgt spid="210"/>
                                        </p:tgtEl>
                                        <p:attrNameLst>
                                          <p:attrName>style.visibility</p:attrName>
                                        </p:attrNameLst>
                                      </p:cBhvr>
                                      <p:to>
                                        <p:strVal val="visible"/>
                                      </p:to>
                                    </p:set>
                                    <p:animEffect transition="in" filter="wipe(right)">
                                      <p:cBhvr>
                                        <p:cTn id="110" dur="500"/>
                                        <p:tgtEl>
                                          <p:spTgt spid="210"/>
                                        </p:tgtEl>
                                      </p:cBhvr>
                                    </p:animEffect>
                                  </p:childTnLst>
                                </p:cTn>
                              </p:par>
                            </p:childTnLst>
                          </p:cTn>
                        </p:par>
                        <p:par>
                          <p:cTn id="111" fill="hold">
                            <p:stCondLst>
                              <p:cond delay="2000"/>
                            </p:stCondLst>
                            <p:childTnLst>
                              <p:par>
                                <p:cTn id="112" presetID="9" presetClass="entr" presetSubtype="0" fill="hold" grpId="0" nodeType="afterEffect">
                                  <p:stCondLst>
                                    <p:cond delay="0"/>
                                  </p:stCondLst>
                                  <p:childTnLst>
                                    <p:set>
                                      <p:cBhvr>
                                        <p:cTn id="113" dur="1" fill="hold">
                                          <p:stCondLst>
                                            <p:cond delay="0"/>
                                          </p:stCondLst>
                                        </p:cTn>
                                        <p:tgtEl>
                                          <p:spTgt spid="195"/>
                                        </p:tgtEl>
                                        <p:attrNameLst>
                                          <p:attrName>style.visibility</p:attrName>
                                        </p:attrNameLst>
                                      </p:cBhvr>
                                      <p:to>
                                        <p:strVal val="visible"/>
                                      </p:to>
                                    </p:set>
                                    <p:animEffect transition="in" filter="dissolve">
                                      <p:cBhvr>
                                        <p:cTn id="114" dur="500"/>
                                        <p:tgtEl>
                                          <p:spTgt spid="195"/>
                                        </p:tgtEl>
                                      </p:cBhvr>
                                    </p:animEffect>
                                  </p:childTnLst>
                                </p:cTn>
                              </p:par>
                            </p:childTnLst>
                          </p:cTn>
                        </p:par>
                        <p:par>
                          <p:cTn id="115" fill="hold">
                            <p:stCondLst>
                              <p:cond delay="2500"/>
                            </p:stCondLst>
                            <p:childTnLst>
                              <p:par>
                                <p:cTn id="116" presetID="9" presetClass="entr" presetSubtype="0" fill="hold" grpId="0" nodeType="afterEffect">
                                  <p:stCondLst>
                                    <p:cond delay="0"/>
                                  </p:stCondLst>
                                  <p:childTnLst>
                                    <p:set>
                                      <p:cBhvr>
                                        <p:cTn id="117" dur="1" fill="hold">
                                          <p:stCondLst>
                                            <p:cond delay="0"/>
                                          </p:stCondLst>
                                        </p:cTn>
                                        <p:tgtEl>
                                          <p:spTgt spid="197"/>
                                        </p:tgtEl>
                                        <p:attrNameLst>
                                          <p:attrName>style.visibility</p:attrName>
                                        </p:attrNameLst>
                                      </p:cBhvr>
                                      <p:to>
                                        <p:strVal val="visible"/>
                                      </p:to>
                                    </p:set>
                                    <p:animEffect transition="in" filter="dissolve">
                                      <p:cBhvr>
                                        <p:cTn id="118" dur="500"/>
                                        <p:tgtEl>
                                          <p:spTgt spid="197"/>
                                        </p:tgtEl>
                                      </p:cBhvr>
                                    </p:animEffect>
                                  </p:childTnLst>
                                </p:cTn>
                              </p:par>
                            </p:childTnLst>
                          </p:cTn>
                        </p:par>
                        <p:par>
                          <p:cTn id="119" fill="hold">
                            <p:stCondLst>
                              <p:cond delay="3000"/>
                            </p:stCondLst>
                            <p:childTnLst>
                              <p:par>
                                <p:cTn id="120" presetID="22" presetClass="entr" presetSubtype="8" fill="hold" nodeType="afterEffect">
                                  <p:stCondLst>
                                    <p:cond delay="0"/>
                                  </p:stCondLst>
                                  <p:childTnLst>
                                    <p:set>
                                      <p:cBhvr>
                                        <p:cTn id="121" dur="1" fill="hold">
                                          <p:stCondLst>
                                            <p:cond delay="0"/>
                                          </p:stCondLst>
                                        </p:cTn>
                                        <p:tgtEl>
                                          <p:spTgt spid="217"/>
                                        </p:tgtEl>
                                        <p:attrNameLst>
                                          <p:attrName>style.visibility</p:attrName>
                                        </p:attrNameLst>
                                      </p:cBhvr>
                                      <p:to>
                                        <p:strVal val="visible"/>
                                      </p:to>
                                    </p:set>
                                    <p:animEffect transition="in" filter="wipe(left)">
                                      <p:cBhvr>
                                        <p:cTn id="122" dur="500"/>
                                        <p:tgtEl>
                                          <p:spTgt spid="217"/>
                                        </p:tgtEl>
                                      </p:cBhvr>
                                    </p:animEffect>
                                  </p:childTnLst>
                                </p:cTn>
                              </p:par>
                            </p:childTnLst>
                          </p:cTn>
                        </p:par>
                      </p:childTnLst>
                    </p:cTn>
                  </p:par>
                  <p:par>
                    <p:cTn id="123" fill="hold">
                      <p:stCondLst>
                        <p:cond delay="indefinite"/>
                      </p:stCondLst>
                      <p:childTnLst>
                        <p:par>
                          <p:cTn id="124" fill="hold">
                            <p:stCondLst>
                              <p:cond delay="0"/>
                            </p:stCondLst>
                            <p:childTnLst>
                              <p:par>
                                <p:cTn id="125" presetID="22" presetClass="entr" presetSubtype="1" fill="hold" nodeType="clickEffect">
                                  <p:stCondLst>
                                    <p:cond delay="0"/>
                                  </p:stCondLst>
                                  <p:childTnLst>
                                    <p:set>
                                      <p:cBhvr>
                                        <p:cTn id="126" dur="1" fill="hold">
                                          <p:stCondLst>
                                            <p:cond delay="0"/>
                                          </p:stCondLst>
                                        </p:cTn>
                                        <p:tgtEl>
                                          <p:spTgt spid="222"/>
                                        </p:tgtEl>
                                        <p:attrNameLst>
                                          <p:attrName>style.visibility</p:attrName>
                                        </p:attrNameLst>
                                      </p:cBhvr>
                                      <p:to>
                                        <p:strVal val="visible"/>
                                      </p:to>
                                    </p:set>
                                    <p:animEffect transition="in" filter="wipe(up)">
                                      <p:cBhvr>
                                        <p:cTn id="127" dur="1000"/>
                                        <p:tgtEl>
                                          <p:spTgt spid="222"/>
                                        </p:tgtEl>
                                      </p:cBhvr>
                                    </p:animEffect>
                                  </p:childTnLst>
                                </p:cTn>
                              </p:par>
                            </p:childTnLst>
                          </p:cTn>
                        </p:par>
                        <p:par>
                          <p:cTn id="128" fill="hold">
                            <p:stCondLst>
                              <p:cond delay="1000"/>
                            </p:stCondLst>
                            <p:childTnLst>
                              <p:par>
                                <p:cTn id="129" presetID="9" presetClass="entr" presetSubtype="0" fill="hold" nodeType="afterEffect">
                                  <p:stCondLst>
                                    <p:cond delay="0"/>
                                  </p:stCondLst>
                                  <p:childTnLst>
                                    <p:set>
                                      <p:cBhvr>
                                        <p:cTn id="130" dur="1" fill="hold">
                                          <p:stCondLst>
                                            <p:cond delay="0"/>
                                          </p:stCondLst>
                                        </p:cTn>
                                        <p:tgtEl>
                                          <p:spTgt spid="229"/>
                                        </p:tgtEl>
                                        <p:attrNameLst>
                                          <p:attrName>style.visibility</p:attrName>
                                        </p:attrNameLst>
                                      </p:cBhvr>
                                      <p:to>
                                        <p:strVal val="visible"/>
                                      </p:to>
                                    </p:set>
                                    <p:animEffect transition="in" filter="dissolve">
                                      <p:cBhvr>
                                        <p:cTn id="131" dur="500"/>
                                        <p:tgtEl>
                                          <p:spTgt spid="229"/>
                                        </p:tgtEl>
                                      </p:cBhvr>
                                    </p:animEffect>
                                  </p:childTnLst>
                                </p:cTn>
                              </p:par>
                            </p:childTnLst>
                          </p:cTn>
                        </p:par>
                      </p:childTnLst>
                    </p:cTn>
                  </p:par>
                  <p:par>
                    <p:cTn id="132" fill="hold">
                      <p:stCondLst>
                        <p:cond delay="indefinite"/>
                      </p:stCondLst>
                      <p:childTnLst>
                        <p:par>
                          <p:cTn id="133" fill="hold">
                            <p:stCondLst>
                              <p:cond delay="0"/>
                            </p:stCondLst>
                            <p:childTnLst>
                              <p:par>
                                <p:cTn id="134" presetID="22" presetClass="entr" presetSubtype="8" fill="hold" nodeType="clickEffect">
                                  <p:stCondLst>
                                    <p:cond delay="0"/>
                                  </p:stCondLst>
                                  <p:childTnLst>
                                    <p:set>
                                      <p:cBhvr>
                                        <p:cTn id="135" dur="1" fill="hold">
                                          <p:stCondLst>
                                            <p:cond delay="0"/>
                                          </p:stCondLst>
                                        </p:cTn>
                                        <p:tgtEl>
                                          <p:spTgt spid="226"/>
                                        </p:tgtEl>
                                        <p:attrNameLst>
                                          <p:attrName>style.visibility</p:attrName>
                                        </p:attrNameLst>
                                      </p:cBhvr>
                                      <p:to>
                                        <p:strVal val="visible"/>
                                      </p:to>
                                    </p:set>
                                    <p:animEffect transition="in" filter="wipe(left)">
                                      <p:cBhvr>
                                        <p:cTn id="136" dur="500"/>
                                        <p:tgtEl>
                                          <p:spTgt spid="226"/>
                                        </p:tgtEl>
                                      </p:cBhvr>
                                    </p:animEffect>
                                  </p:childTnLst>
                                </p:cTn>
                              </p:par>
                            </p:childTnLst>
                          </p:cTn>
                        </p:par>
                        <p:par>
                          <p:cTn id="137" fill="hold">
                            <p:stCondLst>
                              <p:cond delay="500"/>
                            </p:stCondLst>
                            <p:childTnLst>
                              <p:par>
                                <p:cTn id="138" presetID="9" presetClass="entr" presetSubtype="0" fill="hold" nodeType="afterEffect">
                                  <p:stCondLst>
                                    <p:cond delay="0"/>
                                  </p:stCondLst>
                                  <p:childTnLst>
                                    <p:set>
                                      <p:cBhvr>
                                        <p:cTn id="139" dur="1" fill="hold">
                                          <p:stCondLst>
                                            <p:cond delay="0"/>
                                          </p:stCondLst>
                                        </p:cTn>
                                        <p:tgtEl>
                                          <p:spTgt spid="190">
                                            <p:txEl>
                                              <p:pRg st="0" end="0"/>
                                            </p:txEl>
                                          </p:spTgt>
                                        </p:tgtEl>
                                        <p:attrNameLst>
                                          <p:attrName>style.visibility</p:attrName>
                                        </p:attrNameLst>
                                      </p:cBhvr>
                                      <p:to>
                                        <p:strVal val="visible"/>
                                      </p:to>
                                    </p:set>
                                    <p:animEffect transition="in" filter="dissolve">
                                      <p:cBhvr>
                                        <p:cTn id="140" dur="500"/>
                                        <p:tgtEl>
                                          <p:spTgt spid="190">
                                            <p:txEl>
                                              <p:pRg st="0" end="0"/>
                                            </p:txEl>
                                          </p:spTgt>
                                        </p:tgtEl>
                                      </p:cBhvr>
                                    </p:animEffect>
                                  </p:childTnLst>
                                </p:cTn>
                              </p:par>
                            </p:childTnLst>
                          </p:cTn>
                        </p:par>
                        <p:par>
                          <p:cTn id="141" fill="hold">
                            <p:stCondLst>
                              <p:cond delay="1000"/>
                            </p:stCondLst>
                            <p:childTnLst>
                              <p:par>
                                <p:cTn id="142" presetID="9" presetClass="entr" presetSubtype="0" fill="hold" grpId="0" nodeType="afterEffect">
                                  <p:stCondLst>
                                    <p:cond delay="0"/>
                                  </p:stCondLst>
                                  <p:childTnLst>
                                    <p:set>
                                      <p:cBhvr>
                                        <p:cTn id="143" dur="1" fill="hold">
                                          <p:stCondLst>
                                            <p:cond delay="0"/>
                                          </p:stCondLst>
                                        </p:cTn>
                                        <p:tgtEl>
                                          <p:spTgt spid="193"/>
                                        </p:tgtEl>
                                        <p:attrNameLst>
                                          <p:attrName>style.visibility</p:attrName>
                                        </p:attrNameLst>
                                      </p:cBhvr>
                                      <p:to>
                                        <p:strVal val="visible"/>
                                      </p:to>
                                    </p:set>
                                    <p:animEffect transition="in" filter="dissolve">
                                      <p:cBhvr>
                                        <p:cTn id="144" dur="500"/>
                                        <p:tgtEl>
                                          <p:spTgt spid="193"/>
                                        </p:tgtEl>
                                      </p:cBhvr>
                                    </p:animEffect>
                                  </p:childTnLst>
                                </p:cTn>
                              </p:par>
                            </p:childTnLst>
                          </p:cTn>
                        </p:par>
                        <p:par>
                          <p:cTn id="145" fill="hold">
                            <p:stCondLst>
                              <p:cond delay="1500"/>
                            </p:stCondLst>
                            <p:childTnLst>
                              <p:par>
                                <p:cTn id="146" presetID="22" presetClass="entr" presetSubtype="2" fill="hold" nodeType="afterEffect">
                                  <p:stCondLst>
                                    <p:cond delay="0"/>
                                  </p:stCondLst>
                                  <p:childTnLst>
                                    <p:set>
                                      <p:cBhvr>
                                        <p:cTn id="147" dur="1" fill="hold">
                                          <p:stCondLst>
                                            <p:cond delay="0"/>
                                          </p:stCondLst>
                                        </p:cTn>
                                        <p:tgtEl>
                                          <p:spTgt spid="207"/>
                                        </p:tgtEl>
                                        <p:attrNameLst>
                                          <p:attrName>style.visibility</p:attrName>
                                        </p:attrNameLst>
                                      </p:cBhvr>
                                      <p:to>
                                        <p:strVal val="visible"/>
                                      </p:to>
                                    </p:set>
                                    <p:animEffect transition="in" filter="wipe(right)">
                                      <p:cBhvr>
                                        <p:cTn id="148" dur="500"/>
                                        <p:tgtEl>
                                          <p:spTgt spid="207"/>
                                        </p:tgtEl>
                                      </p:cBhvr>
                                    </p:animEffect>
                                  </p:childTnLst>
                                </p:cTn>
                              </p:par>
                            </p:childTnLst>
                          </p:cTn>
                        </p:par>
                        <p:par>
                          <p:cTn id="149" fill="hold">
                            <p:stCondLst>
                              <p:cond delay="2000"/>
                            </p:stCondLst>
                            <p:childTnLst>
                              <p:par>
                                <p:cTn id="150" presetID="9" presetClass="entr" presetSubtype="0" fill="hold" grpId="0" nodeType="afterEffect">
                                  <p:stCondLst>
                                    <p:cond delay="0"/>
                                  </p:stCondLst>
                                  <p:childTnLst>
                                    <p:set>
                                      <p:cBhvr>
                                        <p:cTn id="151" dur="1" fill="hold">
                                          <p:stCondLst>
                                            <p:cond delay="0"/>
                                          </p:stCondLst>
                                        </p:cTn>
                                        <p:tgtEl>
                                          <p:spTgt spid="198"/>
                                        </p:tgtEl>
                                        <p:attrNameLst>
                                          <p:attrName>style.visibility</p:attrName>
                                        </p:attrNameLst>
                                      </p:cBhvr>
                                      <p:to>
                                        <p:strVal val="visible"/>
                                      </p:to>
                                    </p:set>
                                    <p:animEffect transition="in" filter="dissolve">
                                      <p:cBhvr>
                                        <p:cTn id="152" dur="500"/>
                                        <p:tgtEl>
                                          <p:spTgt spid="198"/>
                                        </p:tgtEl>
                                      </p:cBhvr>
                                    </p:animEffect>
                                  </p:childTnLst>
                                </p:cTn>
                              </p:par>
                            </p:childTnLst>
                          </p:cTn>
                        </p:par>
                        <p:par>
                          <p:cTn id="153" fill="hold">
                            <p:stCondLst>
                              <p:cond delay="2500"/>
                            </p:stCondLst>
                            <p:childTnLst>
                              <p:par>
                                <p:cTn id="154" presetID="9" presetClass="entr" presetSubtype="0" fill="hold" grpId="0" nodeType="afterEffect">
                                  <p:stCondLst>
                                    <p:cond delay="0"/>
                                  </p:stCondLst>
                                  <p:childTnLst>
                                    <p:set>
                                      <p:cBhvr>
                                        <p:cTn id="155" dur="1" fill="hold">
                                          <p:stCondLst>
                                            <p:cond delay="0"/>
                                          </p:stCondLst>
                                        </p:cTn>
                                        <p:tgtEl>
                                          <p:spTgt spid="196"/>
                                        </p:tgtEl>
                                        <p:attrNameLst>
                                          <p:attrName>style.visibility</p:attrName>
                                        </p:attrNameLst>
                                      </p:cBhvr>
                                      <p:to>
                                        <p:strVal val="visible"/>
                                      </p:to>
                                    </p:set>
                                    <p:animEffect transition="in" filter="dissolve">
                                      <p:cBhvr>
                                        <p:cTn id="156" dur="500"/>
                                        <p:tgtEl>
                                          <p:spTgt spid="196"/>
                                        </p:tgtEl>
                                      </p:cBhvr>
                                    </p:animEffect>
                                  </p:childTnLst>
                                </p:cTn>
                              </p:par>
                            </p:childTnLst>
                          </p:cTn>
                        </p:par>
                        <p:par>
                          <p:cTn id="157" fill="hold">
                            <p:stCondLst>
                              <p:cond delay="3000"/>
                            </p:stCondLst>
                            <p:childTnLst>
                              <p:par>
                                <p:cTn id="158" presetID="22" presetClass="entr" presetSubtype="8" fill="hold" nodeType="afterEffect">
                                  <p:stCondLst>
                                    <p:cond delay="0"/>
                                  </p:stCondLst>
                                  <p:childTnLst>
                                    <p:set>
                                      <p:cBhvr>
                                        <p:cTn id="159" dur="1" fill="hold">
                                          <p:stCondLst>
                                            <p:cond delay="0"/>
                                          </p:stCondLst>
                                        </p:cTn>
                                        <p:tgtEl>
                                          <p:spTgt spid="204"/>
                                        </p:tgtEl>
                                        <p:attrNameLst>
                                          <p:attrName>style.visibility</p:attrName>
                                        </p:attrNameLst>
                                      </p:cBhvr>
                                      <p:to>
                                        <p:strVal val="visible"/>
                                      </p:to>
                                    </p:set>
                                    <p:animEffect transition="in" filter="wipe(left)">
                                      <p:cBhvr>
                                        <p:cTn id="160" dur="500"/>
                                        <p:tgtEl>
                                          <p:spTgt spid="204"/>
                                        </p:tgtEl>
                                      </p:cBhvr>
                                    </p:animEffect>
                                  </p:childTnLst>
                                </p:cTn>
                              </p:par>
                            </p:childTnLst>
                          </p:cTn>
                        </p:par>
                        <p:par>
                          <p:cTn id="161" fill="hold">
                            <p:stCondLst>
                              <p:cond delay="3500"/>
                            </p:stCondLst>
                            <p:childTnLst>
                              <p:par>
                                <p:cTn id="162" presetID="9" presetClass="entr" presetSubtype="0" fill="hold" grpId="0" nodeType="afterEffect">
                                  <p:stCondLst>
                                    <p:cond delay="0"/>
                                  </p:stCondLst>
                                  <p:childTnLst>
                                    <p:set>
                                      <p:cBhvr>
                                        <p:cTn id="163" dur="1" fill="hold">
                                          <p:stCondLst>
                                            <p:cond delay="0"/>
                                          </p:stCondLst>
                                        </p:cTn>
                                        <p:tgtEl>
                                          <p:spTgt spid="191"/>
                                        </p:tgtEl>
                                        <p:attrNameLst>
                                          <p:attrName>style.visibility</p:attrName>
                                        </p:attrNameLst>
                                      </p:cBhvr>
                                      <p:to>
                                        <p:strVal val="visible"/>
                                      </p:to>
                                    </p:set>
                                    <p:animEffect transition="in" filter="dissolve">
                                      <p:cBhvr>
                                        <p:cTn id="164" dur="500"/>
                                        <p:tgtEl>
                                          <p:spTgt spid="191"/>
                                        </p:tgtEl>
                                      </p:cBhvr>
                                    </p:animEffect>
                                  </p:childTnLst>
                                </p:cTn>
                              </p:par>
                            </p:childTnLst>
                          </p:cTn>
                        </p:par>
                        <p:par>
                          <p:cTn id="165" fill="hold">
                            <p:stCondLst>
                              <p:cond delay="4000"/>
                            </p:stCondLst>
                            <p:childTnLst>
                              <p:par>
                                <p:cTn id="166" presetID="9" presetClass="entr" presetSubtype="0" fill="hold" nodeType="afterEffect">
                                  <p:stCondLst>
                                    <p:cond delay="0"/>
                                  </p:stCondLst>
                                  <p:childTnLst>
                                    <p:set>
                                      <p:cBhvr>
                                        <p:cTn id="167" dur="1" fill="hold">
                                          <p:stCondLst>
                                            <p:cond delay="0"/>
                                          </p:stCondLst>
                                        </p:cTn>
                                        <p:tgtEl>
                                          <p:spTgt spid="194">
                                            <p:txEl>
                                              <p:pRg st="0" end="0"/>
                                            </p:txEl>
                                          </p:spTgt>
                                        </p:tgtEl>
                                        <p:attrNameLst>
                                          <p:attrName>style.visibility</p:attrName>
                                        </p:attrNameLst>
                                      </p:cBhvr>
                                      <p:to>
                                        <p:strVal val="visible"/>
                                      </p:to>
                                    </p:set>
                                    <p:animEffect transition="in" filter="dissolve">
                                      <p:cBhvr>
                                        <p:cTn id="168" dur="500"/>
                                        <p:tgtEl>
                                          <p:spTgt spid="194">
                                            <p:txEl>
                                              <p:pRg st="0" end="0"/>
                                            </p:txEl>
                                          </p:spTgt>
                                        </p:tgtEl>
                                      </p:cBhvr>
                                    </p:animEffect>
                                  </p:childTnLst>
                                </p:cTn>
                              </p:par>
                            </p:childTnLst>
                          </p:cTn>
                        </p:par>
                        <p:par>
                          <p:cTn id="169" fill="hold">
                            <p:stCondLst>
                              <p:cond delay="4500"/>
                            </p:stCondLst>
                            <p:childTnLst>
                              <p:par>
                                <p:cTn id="170" presetID="22" presetClass="entr" presetSubtype="2" fill="hold" nodeType="afterEffect">
                                  <p:stCondLst>
                                    <p:cond delay="0"/>
                                  </p:stCondLst>
                                  <p:childTnLst>
                                    <p:set>
                                      <p:cBhvr>
                                        <p:cTn id="171" dur="1" fill="hold">
                                          <p:stCondLst>
                                            <p:cond delay="0"/>
                                          </p:stCondLst>
                                        </p:cTn>
                                        <p:tgtEl>
                                          <p:spTgt spid="213"/>
                                        </p:tgtEl>
                                        <p:attrNameLst>
                                          <p:attrName>style.visibility</p:attrName>
                                        </p:attrNameLst>
                                      </p:cBhvr>
                                      <p:to>
                                        <p:strVal val="visible"/>
                                      </p:to>
                                    </p:set>
                                    <p:animEffect transition="in" filter="wipe(right)">
                                      <p:cBhvr>
                                        <p:cTn id="172" dur="5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57" grpId="0"/>
      <p:bldP spid="159" grpId="0"/>
      <p:bldP spid="160" grpId="0"/>
      <p:bldP spid="161" grpId="0"/>
      <p:bldP spid="163" grpId="0"/>
      <p:bldP spid="164" grpId="0"/>
      <p:bldP spid="165" grpId="0"/>
      <p:bldP spid="166" grpId="0"/>
      <p:bldP spid="167" grpId="0"/>
      <p:bldP spid="187" grpId="0"/>
      <p:bldP spid="188" grpId="0"/>
      <p:bldP spid="189" grpId="0"/>
      <p:bldP spid="191" grpId="0"/>
      <p:bldP spid="192" grpId="0"/>
      <p:bldP spid="193" grpId="0"/>
      <p:bldP spid="195" grpId="0"/>
      <p:bldP spid="196" grpId="0"/>
      <p:bldP spid="197" grpId="0"/>
      <p:bldP spid="198" grpId="0"/>
      <p:bldP spid="199" grpId="0"/>
      <p:bldP spid="2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Rdt</a:t>
            </a:r>
            <a:r>
              <a:rPr lang="en-US" dirty="0"/>
              <a:t> 3.0 – </a:t>
            </a:r>
            <a:r>
              <a:rPr lang="en-US" dirty="0" err="1"/>
              <a:t>Cont</a:t>
            </a:r>
            <a:r>
              <a:rPr lang="is-IS"/>
              <a:t>…</a:t>
            </a:r>
            <a:endParaRPr lang="en-US" dirty="0"/>
          </a:p>
        </p:txBody>
      </p:sp>
      <p:sp>
        <p:nvSpPr>
          <p:cNvPr id="3" name="Content Placeholder 2">
            <a:extLst>
              <a:ext uri="{FF2B5EF4-FFF2-40B4-BE49-F238E27FC236}">
                <a16:creationId xmlns:a16="http://schemas.microsoft.com/office/drawing/2014/main" xmlns="" id="{E778A051-260E-7646-9D25-9B1C4E0510A5}"/>
              </a:ext>
            </a:extLst>
          </p:cNvPr>
          <p:cNvSpPr>
            <a:spLocks noGrp="1"/>
          </p:cNvSpPr>
          <p:nvPr>
            <p:ph idx="1"/>
          </p:nvPr>
        </p:nvSpPr>
        <p:spPr/>
        <p:txBody>
          <a:bodyPr/>
          <a:lstStyle/>
          <a:p>
            <a:endParaRPr lang="en-US"/>
          </a:p>
        </p:txBody>
      </p:sp>
      <p:sp>
        <p:nvSpPr>
          <p:cNvPr id="5" name="Text Box 6"/>
          <p:cNvSpPr txBox="1">
            <a:spLocks noChangeArrowheads="1"/>
          </p:cNvSpPr>
          <p:nvPr/>
        </p:nvSpPr>
        <p:spPr bwMode="auto">
          <a:xfrm>
            <a:off x="4587876" y="2713038"/>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6" name="Text Box 9"/>
          <p:cNvSpPr txBox="1">
            <a:spLocks noChangeArrowheads="1"/>
          </p:cNvSpPr>
          <p:nvPr/>
        </p:nvSpPr>
        <p:spPr bwMode="auto">
          <a:xfrm>
            <a:off x="4587876" y="2938463"/>
            <a:ext cx="11969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7" name="Text Box 14"/>
          <p:cNvSpPr txBox="1">
            <a:spLocks noChangeArrowheads="1"/>
          </p:cNvSpPr>
          <p:nvPr/>
        </p:nvSpPr>
        <p:spPr bwMode="auto">
          <a:xfrm>
            <a:off x="4568825" y="4129088"/>
            <a:ext cx="15684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Tahoma" charset="0"/>
              </a:rPr>
              <a:t>(detect duplicate)</a:t>
            </a:r>
          </a:p>
        </p:txBody>
      </p:sp>
      <p:grpSp>
        <p:nvGrpSpPr>
          <p:cNvPr id="8" name="Group 23"/>
          <p:cNvGrpSpPr>
            <a:grpSpLocks/>
          </p:cNvGrpSpPr>
          <p:nvPr/>
        </p:nvGrpSpPr>
        <p:grpSpPr bwMode="auto">
          <a:xfrm>
            <a:off x="3119438" y="2486026"/>
            <a:ext cx="1471612" cy="504825"/>
            <a:chOff x="855" y="1710"/>
            <a:chExt cx="927" cy="318"/>
          </a:xfrm>
        </p:grpSpPr>
        <p:sp>
          <p:nvSpPr>
            <p:cNvPr id="9" name="Line 24"/>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0" name="Text Box 25"/>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sp>
        <p:nvSpPr>
          <p:cNvPr id="11" name="Text Box 36"/>
          <p:cNvSpPr txBox="1">
            <a:spLocks noChangeArrowheads="1"/>
          </p:cNvSpPr>
          <p:nvPr/>
        </p:nvSpPr>
        <p:spPr bwMode="auto">
          <a:xfrm>
            <a:off x="2132014" y="1104901"/>
            <a:ext cx="9366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0099"/>
                </a:solidFill>
                <a:latin typeface="Tahoma" charset="0"/>
              </a:rPr>
              <a:t>sender</a:t>
            </a:r>
          </a:p>
        </p:txBody>
      </p:sp>
      <p:sp>
        <p:nvSpPr>
          <p:cNvPr id="12" name="Text Box 37"/>
          <p:cNvSpPr txBox="1">
            <a:spLocks noChangeArrowheads="1"/>
          </p:cNvSpPr>
          <p:nvPr/>
        </p:nvSpPr>
        <p:spPr bwMode="auto">
          <a:xfrm>
            <a:off x="4572001" y="1100139"/>
            <a:ext cx="10715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a:solidFill>
                  <a:srgbClr val="008000"/>
                </a:solidFill>
                <a:latin typeface="Tahoma" charset="0"/>
              </a:rPr>
              <a:t>receiver</a:t>
            </a:r>
          </a:p>
        </p:txBody>
      </p:sp>
      <p:sp>
        <p:nvSpPr>
          <p:cNvPr id="13" name="Text Box 38"/>
          <p:cNvSpPr txBox="1">
            <a:spLocks noChangeArrowheads="1"/>
          </p:cNvSpPr>
          <p:nvPr/>
        </p:nvSpPr>
        <p:spPr bwMode="auto">
          <a:xfrm>
            <a:off x="4584701" y="3860801"/>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14" name="Text Box 39"/>
          <p:cNvSpPr txBox="1">
            <a:spLocks noChangeArrowheads="1"/>
          </p:cNvSpPr>
          <p:nvPr/>
        </p:nvSpPr>
        <p:spPr bwMode="auto">
          <a:xfrm>
            <a:off x="4581526" y="4857751"/>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sp>
        <p:nvSpPr>
          <p:cNvPr id="15" name="Text Box 40"/>
          <p:cNvSpPr txBox="1">
            <a:spLocks noChangeArrowheads="1"/>
          </p:cNvSpPr>
          <p:nvPr/>
        </p:nvSpPr>
        <p:spPr bwMode="auto">
          <a:xfrm>
            <a:off x="4578351" y="2038351"/>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6" name="Text Box 41"/>
          <p:cNvSpPr txBox="1">
            <a:spLocks noChangeArrowheads="1"/>
          </p:cNvSpPr>
          <p:nvPr/>
        </p:nvSpPr>
        <p:spPr bwMode="auto">
          <a:xfrm>
            <a:off x="4597401" y="4283076"/>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17" name="Text Box 42"/>
          <p:cNvSpPr txBox="1">
            <a:spLocks noChangeArrowheads="1"/>
          </p:cNvSpPr>
          <p:nvPr/>
        </p:nvSpPr>
        <p:spPr bwMode="auto">
          <a:xfrm>
            <a:off x="4575176" y="5053013"/>
            <a:ext cx="11969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8" name="Text Box 43"/>
          <p:cNvSpPr txBox="1">
            <a:spLocks noChangeArrowheads="1"/>
          </p:cNvSpPr>
          <p:nvPr/>
        </p:nvSpPr>
        <p:spPr bwMode="auto">
          <a:xfrm>
            <a:off x="2060575" y="2287588"/>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ack0</a:t>
            </a:r>
          </a:p>
        </p:txBody>
      </p:sp>
      <p:sp>
        <p:nvSpPr>
          <p:cNvPr id="19" name="Text Box 44"/>
          <p:cNvSpPr txBox="1">
            <a:spLocks noChangeArrowheads="1"/>
          </p:cNvSpPr>
          <p:nvPr/>
        </p:nvSpPr>
        <p:spPr bwMode="auto">
          <a:xfrm>
            <a:off x="1905000" y="4659313"/>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pkt0</a:t>
            </a:r>
          </a:p>
        </p:txBody>
      </p:sp>
      <p:sp>
        <p:nvSpPr>
          <p:cNvPr id="20" name="Text Box 45"/>
          <p:cNvSpPr txBox="1">
            <a:spLocks noChangeArrowheads="1"/>
          </p:cNvSpPr>
          <p:nvPr/>
        </p:nvSpPr>
        <p:spPr bwMode="auto">
          <a:xfrm>
            <a:off x="1905000" y="2506663"/>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pkt1</a:t>
            </a:r>
          </a:p>
        </p:txBody>
      </p:sp>
      <p:sp>
        <p:nvSpPr>
          <p:cNvPr id="21" name="Text Box 46"/>
          <p:cNvSpPr txBox="1">
            <a:spLocks noChangeArrowheads="1"/>
          </p:cNvSpPr>
          <p:nvPr/>
        </p:nvSpPr>
        <p:spPr bwMode="auto">
          <a:xfrm>
            <a:off x="2049463" y="4419601"/>
            <a:ext cx="1022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ack1</a:t>
            </a:r>
          </a:p>
        </p:txBody>
      </p:sp>
      <p:sp>
        <p:nvSpPr>
          <p:cNvPr id="22" name="Text Box 47"/>
          <p:cNvSpPr txBox="1">
            <a:spLocks noChangeArrowheads="1"/>
          </p:cNvSpPr>
          <p:nvPr/>
        </p:nvSpPr>
        <p:spPr bwMode="auto">
          <a:xfrm>
            <a:off x="1893888" y="1544638"/>
            <a:ext cx="11747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dirty="0">
                <a:latin typeface="Tahoma" charset="0"/>
              </a:rPr>
              <a:t>send pkt0</a:t>
            </a:r>
          </a:p>
        </p:txBody>
      </p:sp>
      <p:sp>
        <p:nvSpPr>
          <p:cNvPr id="23" name="Text Box 48"/>
          <p:cNvSpPr txBox="1">
            <a:spLocks noChangeArrowheads="1"/>
          </p:cNvSpPr>
          <p:nvPr/>
        </p:nvSpPr>
        <p:spPr bwMode="auto">
          <a:xfrm>
            <a:off x="4570414" y="1827213"/>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grpSp>
        <p:nvGrpSpPr>
          <p:cNvPr id="24" name="Group 49"/>
          <p:cNvGrpSpPr>
            <a:grpSpLocks/>
          </p:cNvGrpSpPr>
          <p:nvPr/>
        </p:nvGrpSpPr>
        <p:grpSpPr bwMode="auto">
          <a:xfrm>
            <a:off x="3109913" y="1614488"/>
            <a:ext cx="1471612" cy="512762"/>
            <a:chOff x="850" y="1159"/>
            <a:chExt cx="927" cy="323"/>
          </a:xfrm>
        </p:grpSpPr>
        <p:sp>
          <p:nvSpPr>
            <p:cNvPr id="25" name="Line 50"/>
            <p:cNvSpPr>
              <a:spLocks noChangeShapeType="1"/>
            </p:cNvSpPr>
            <p:nvPr/>
          </p:nvSpPr>
          <p:spPr bwMode="auto">
            <a:xfrm>
              <a:off x="850" y="1257"/>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6" name="Text Box 51"/>
            <p:cNvSpPr txBox="1">
              <a:spLocks noChangeArrowheads="1"/>
            </p:cNvSpPr>
            <p:nvPr/>
          </p:nvSpPr>
          <p:spPr bwMode="auto">
            <a:xfrm>
              <a:off x="1100" y="1159"/>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27" name="Group 52"/>
          <p:cNvGrpSpPr>
            <a:grpSpLocks/>
          </p:cNvGrpSpPr>
          <p:nvPr/>
        </p:nvGrpSpPr>
        <p:grpSpPr bwMode="auto">
          <a:xfrm>
            <a:off x="3103563" y="4629151"/>
            <a:ext cx="1471612" cy="487363"/>
            <a:chOff x="846" y="2253"/>
            <a:chExt cx="927" cy="307"/>
          </a:xfrm>
        </p:grpSpPr>
        <p:sp>
          <p:nvSpPr>
            <p:cNvPr id="28" name="Line 53"/>
            <p:cNvSpPr>
              <a:spLocks noChangeShapeType="1"/>
            </p:cNvSpPr>
            <p:nvPr/>
          </p:nvSpPr>
          <p:spPr bwMode="auto">
            <a:xfrm>
              <a:off x="846" y="2335"/>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9" name="Text Box 54"/>
            <p:cNvSpPr txBox="1">
              <a:spLocks noChangeArrowheads="1"/>
            </p:cNvSpPr>
            <p:nvPr/>
          </p:nvSpPr>
          <p:spPr bwMode="auto">
            <a:xfrm>
              <a:off x="1097" y="2253"/>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30" name="Group 55"/>
          <p:cNvGrpSpPr>
            <a:grpSpLocks/>
          </p:cNvGrpSpPr>
          <p:nvPr/>
        </p:nvGrpSpPr>
        <p:grpSpPr bwMode="auto">
          <a:xfrm>
            <a:off x="3103563" y="4232275"/>
            <a:ext cx="1471612" cy="471488"/>
            <a:chOff x="846" y="2003"/>
            <a:chExt cx="927" cy="297"/>
          </a:xfrm>
        </p:grpSpPr>
        <p:sp>
          <p:nvSpPr>
            <p:cNvPr id="31" name="Line 56"/>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32" name="Text Box 57"/>
            <p:cNvSpPr txBox="1">
              <a:spLocks noChangeArrowheads="1"/>
            </p:cNvSpPr>
            <p:nvPr/>
          </p:nvSpPr>
          <p:spPr bwMode="auto">
            <a:xfrm>
              <a:off x="1092" y="2003"/>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grpSp>
      <p:grpSp>
        <p:nvGrpSpPr>
          <p:cNvPr id="33" name="Group 58"/>
          <p:cNvGrpSpPr>
            <a:grpSpLocks/>
          </p:cNvGrpSpPr>
          <p:nvPr/>
        </p:nvGrpSpPr>
        <p:grpSpPr bwMode="auto">
          <a:xfrm>
            <a:off x="3095626" y="2114551"/>
            <a:ext cx="1471613" cy="455613"/>
            <a:chOff x="841" y="1474"/>
            <a:chExt cx="927" cy="287"/>
          </a:xfrm>
        </p:grpSpPr>
        <p:sp>
          <p:nvSpPr>
            <p:cNvPr id="34" name="Line 59"/>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35" name="Text Box 60"/>
            <p:cNvSpPr txBox="1">
              <a:spLocks noChangeArrowheads="1"/>
            </p:cNvSpPr>
            <p:nvPr/>
          </p:nvSpPr>
          <p:spPr bwMode="auto">
            <a:xfrm>
              <a:off x="1089" y="1474"/>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grpSp>
        <p:nvGrpSpPr>
          <p:cNvPr id="36" name="Group 61"/>
          <p:cNvGrpSpPr>
            <a:grpSpLocks/>
          </p:cNvGrpSpPr>
          <p:nvPr/>
        </p:nvGrpSpPr>
        <p:grpSpPr bwMode="auto">
          <a:xfrm>
            <a:off x="3089276" y="5084763"/>
            <a:ext cx="1471613" cy="461962"/>
            <a:chOff x="837" y="2540"/>
            <a:chExt cx="927" cy="291"/>
          </a:xfrm>
        </p:grpSpPr>
        <p:sp>
          <p:nvSpPr>
            <p:cNvPr id="37" name="Line 62"/>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38" name="Text Box 63"/>
            <p:cNvSpPr txBox="1">
              <a:spLocks noChangeArrowheads="1"/>
            </p:cNvSpPr>
            <p:nvPr/>
          </p:nvSpPr>
          <p:spPr bwMode="auto">
            <a:xfrm>
              <a:off x="1086" y="2540"/>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sp>
        <p:nvSpPr>
          <p:cNvPr id="39" name="Text Box 64"/>
          <p:cNvSpPr txBox="1">
            <a:spLocks noChangeArrowheads="1"/>
          </p:cNvSpPr>
          <p:nvPr/>
        </p:nvSpPr>
        <p:spPr bwMode="auto">
          <a:xfrm>
            <a:off x="2887664" y="5797551"/>
            <a:ext cx="13938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(c) ACK loss</a:t>
            </a:r>
          </a:p>
        </p:txBody>
      </p:sp>
      <p:grpSp>
        <p:nvGrpSpPr>
          <p:cNvPr id="40" name="Group 81"/>
          <p:cNvGrpSpPr>
            <a:grpSpLocks/>
          </p:cNvGrpSpPr>
          <p:nvPr/>
        </p:nvGrpSpPr>
        <p:grpSpPr bwMode="auto">
          <a:xfrm>
            <a:off x="3375025" y="2886075"/>
            <a:ext cx="1212850" cy="719138"/>
            <a:chOff x="1324" y="1931"/>
            <a:chExt cx="764" cy="453"/>
          </a:xfrm>
        </p:grpSpPr>
        <p:sp>
          <p:nvSpPr>
            <p:cNvPr id="41" name="Line 27"/>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42" name="Text Box 28"/>
            <p:cNvSpPr txBox="1">
              <a:spLocks noChangeArrowheads="1"/>
            </p:cNvSpPr>
            <p:nvPr/>
          </p:nvSpPr>
          <p:spPr bwMode="auto">
            <a:xfrm>
              <a:off x="1456" y="1931"/>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sp>
          <p:nvSpPr>
            <p:cNvPr id="43" name="Text Box 68"/>
            <p:cNvSpPr txBox="1">
              <a:spLocks noChangeArrowheads="1"/>
            </p:cNvSpPr>
            <p:nvPr/>
          </p:nvSpPr>
          <p:spPr bwMode="auto">
            <a:xfrm>
              <a:off x="1383" y="2040"/>
              <a:ext cx="21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b="1">
                  <a:solidFill>
                    <a:srgbClr val="FF0000"/>
                  </a:solidFill>
                  <a:latin typeface="Tahoma" charset="0"/>
                </a:rPr>
                <a:t>X</a:t>
              </a:r>
            </a:p>
          </p:txBody>
        </p:sp>
        <p:sp>
          <p:nvSpPr>
            <p:cNvPr id="44" name="Text Box 69"/>
            <p:cNvSpPr txBox="1">
              <a:spLocks noChangeArrowheads="1"/>
            </p:cNvSpPr>
            <p:nvPr/>
          </p:nvSpPr>
          <p:spPr bwMode="auto">
            <a:xfrm>
              <a:off x="1324" y="2172"/>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i="1">
                  <a:solidFill>
                    <a:srgbClr val="FF0000"/>
                  </a:solidFill>
                  <a:latin typeface="Tahoma" charset="0"/>
                </a:rPr>
                <a:t>loss</a:t>
              </a:r>
            </a:p>
          </p:txBody>
        </p:sp>
      </p:grpSp>
      <p:grpSp>
        <p:nvGrpSpPr>
          <p:cNvPr id="45" name="Group 70"/>
          <p:cNvGrpSpPr>
            <a:grpSpLocks/>
          </p:cNvGrpSpPr>
          <p:nvPr/>
        </p:nvGrpSpPr>
        <p:grpSpPr bwMode="auto">
          <a:xfrm>
            <a:off x="2998789" y="2792413"/>
            <a:ext cx="122237" cy="1033462"/>
            <a:chOff x="3651" y="1878"/>
            <a:chExt cx="78" cy="963"/>
          </a:xfrm>
        </p:grpSpPr>
        <p:sp>
          <p:nvSpPr>
            <p:cNvPr id="46" name="Line 71"/>
            <p:cNvSpPr>
              <a:spLocks noChangeShapeType="1"/>
            </p:cNvSpPr>
            <p:nvPr/>
          </p:nvSpPr>
          <p:spPr bwMode="auto">
            <a:xfrm>
              <a:off x="3729" y="1879"/>
              <a:ext cx="0" cy="96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47" name="Line 72"/>
            <p:cNvSpPr>
              <a:spLocks noChangeShapeType="1"/>
            </p:cNvSpPr>
            <p:nvPr/>
          </p:nvSpPr>
          <p:spPr bwMode="auto">
            <a:xfrm flipH="1">
              <a:off x="3651" y="1878"/>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48" name="Line 73"/>
            <p:cNvSpPr>
              <a:spLocks noChangeShapeType="1"/>
            </p:cNvSpPr>
            <p:nvPr/>
          </p:nvSpPr>
          <p:spPr bwMode="auto">
            <a:xfrm flipH="1">
              <a:off x="3651" y="2841"/>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49" name="Group 74"/>
          <p:cNvGrpSpPr>
            <a:grpSpLocks/>
          </p:cNvGrpSpPr>
          <p:nvPr/>
        </p:nvGrpSpPr>
        <p:grpSpPr bwMode="auto">
          <a:xfrm>
            <a:off x="3127376" y="3781426"/>
            <a:ext cx="1471613" cy="504825"/>
            <a:chOff x="855" y="1710"/>
            <a:chExt cx="927" cy="318"/>
          </a:xfrm>
        </p:grpSpPr>
        <p:sp>
          <p:nvSpPr>
            <p:cNvPr id="50" name="Line 75"/>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51" name="Text Box 76"/>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grpSp>
        <p:nvGrpSpPr>
          <p:cNvPr id="52" name="Group 77"/>
          <p:cNvGrpSpPr>
            <a:grpSpLocks/>
          </p:cNvGrpSpPr>
          <p:nvPr/>
        </p:nvGrpSpPr>
        <p:grpSpPr bwMode="auto">
          <a:xfrm>
            <a:off x="1695450" y="3405189"/>
            <a:ext cx="1377950" cy="731837"/>
            <a:chOff x="2802" y="2348"/>
            <a:chExt cx="868" cy="461"/>
          </a:xfrm>
        </p:grpSpPr>
        <p:pic>
          <p:nvPicPr>
            <p:cNvPr id="53" name="Picture 78" descr="alarm_clock_ringi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 name="Text Box 79"/>
            <p:cNvSpPr txBox="1">
              <a:spLocks noChangeArrowheads="1"/>
            </p:cNvSpPr>
            <p:nvPr/>
          </p:nvSpPr>
          <p:spPr bwMode="auto">
            <a:xfrm>
              <a:off x="2802" y="2491"/>
              <a:ext cx="868" cy="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75000"/>
                </a:lnSpc>
                <a:spcBef>
                  <a:spcPct val="0"/>
                </a:spcBef>
                <a:buClrTx/>
                <a:buSzTx/>
                <a:buFontTx/>
                <a:buNone/>
              </a:pPr>
              <a:r>
                <a:rPr lang="en-US" altLang="en-US" sz="1800" i="1">
                  <a:solidFill>
                    <a:srgbClr val="FF0000"/>
                  </a:solidFill>
                  <a:latin typeface="Tahoma" charset="0"/>
                </a:rPr>
                <a:t>timeout</a:t>
              </a:r>
            </a:p>
            <a:p>
              <a:pPr algn="r">
                <a:lnSpc>
                  <a:spcPct val="75000"/>
                </a:lnSpc>
                <a:spcBef>
                  <a:spcPct val="0"/>
                </a:spcBef>
                <a:buClrTx/>
                <a:buSzTx/>
                <a:buFontTx/>
                <a:buNone/>
              </a:pPr>
              <a:r>
                <a:rPr lang="en-US" altLang="en-US" sz="1800">
                  <a:latin typeface="Tahoma" charset="0"/>
                </a:rPr>
                <a:t>resend pkt1</a:t>
              </a:r>
            </a:p>
          </p:txBody>
        </p:sp>
      </p:grpSp>
      <p:sp>
        <p:nvSpPr>
          <p:cNvPr id="55" name="Text Box 82"/>
          <p:cNvSpPr txBox="1">
            <a:spLocks noChangeArrowheads="1"/>
          </p:cNvSpPr>
          <p:nvPr/>
        </p:nvSpPr>
        <p:spPr bwMode="auto">
          <a:xfrm>
            <a:off x="9290051" y="2374901"/>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56" name="Text Box 83"/>
          <p:cNvSpPr txBox="1">
            <a:spLocks noChangeArrowheads="1"/>
          </p:cNvSpPr>
          <p:nvPr/>
        </p:nvSpPr>
        <p:spPr bwMode="auto">
          <a:xfrm>
            <a:off x="9290051" y="2600326"/>
            <a:ext cx="11969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57" name="Text Box 84"/>
          <p:cNvSpPr txBox="1">
            <a:spLocks noChangeArrowheads="1"/>
          </p:cNvSpPr>
          <p:nvPr/>
        </p:nvSpPr>
        <p:spPr bwMode="auto">
          <a:xfrm>
            <a:off x="9251950" y="3810000"/>
            <a:ext cx="15684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Tahoma" charset="0"/>
              </a:rPr>
              <a:t>(detect duplicate)</a:t>
            </a:r>
          </a:p>
        </p:txBody>
      </p:sp>
      <p:grpSp>
        <p:nvGrpSpPr>
          <p:cNvPr id="58" name="Group 85"/>
          <p:cNvGrpSpPr>
            <a:grpSpLocks/>
          </p:cNvGrpSpPr>
          <p:nvPr/>
        </p:nvGrpSpPr>
        <p:grpSpPr bwMode="auto">
          <a:xfrm>
            <a:off x="7821613" y="2147889"/>
            <a:ext cx="1471612" cy="504825"/>
            <a:chOff x="855" y="1710"/>
            <a:chExt cx="927" cy="318"/>
          </a:xfrm>
        </p:grpSpPr>
        <p:sp>
          <p:nvSpPr>
            <p:cNvPr id="59" name="Line 86"/>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60" name="Text Box 87"/>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sp>
        <p:nvSpPr>
          <p:cNvPr id="61" name="Text Box 88"/>
          <p:cNvSpPr txBox="1">
            <a:spLocks noChangeArrowheads="1"/>
          </p:cNvSpPr>
          <p:nvPr/>
        </p:nvSpPr>
        <p:spPr bwMode="auto">
          <a:xfrm>
            <a:off x="6834189" y="898526"/>
            <a:ext cx="9366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0099"/>
                </a:solidFill>
                <a:latin typeface="Tahoma" charset="0"/>
              </a:rPr>
              <a:t>sender</a:t>
            </a:r>
          </a:p>
        </p:txBody>
      </p:sp>
      <p:sp>
        <p:nvSpPr>
          <p:cNvPr id="62" name="Text Box 89"/>
          <p:cNvSpPr txBox="1">
            <a:spLocks noChangeArrowheads="1"/>
          </p:cNvSpPr>
          <p:nvPr/>
        </p:nvSpPr>
        <p:spPr bwMode="auto">
          <a:xfrm>
            <a:off x="9274176" y="893763"/>
            <a:ext cx="10715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8000"/>
                </a:solidFill>
                <a:latin typeface="Tahoma" charset="0"/>
              </a:rPr>
              <a:t>receiver</a:t>
            </a:r>
          </a:p>
        </p:txBody>
      </p:sp>
      <p:sp>
        <p:nvSpPr>
          <p:cNvPr id="63" name="Text Box 90"/>
          <p:cNvSpPr txBox="1">
            <a:spLocks noChangeArrowheads="1"/>
          </p:cNvSpPr>
          <p:nvPr/>
        </p:nvSpPr>
        <p:spPr bwMode="auto">
          <a:xfrm>
            <a:off x="9267826" y="3541713"/>
            <a:ext cx="10001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pkt1</a:t>
            </a:r>
          </a:p>
        </p:txBody>
      </p:sp>
      <p:sp>
        <p:nvSpPr>
          <p:cNvPr id="64" name="Text Box 92"/>
          <p:cNvSpPr txBox="1">
            <a:spLocks noChangeArrowheads="1"/>
          </p:cNvSpPr>
          <p:nvPr/>
        </p:nvSpPr>
        <p:spPr bwMode="auto">
          <a:xfrm>
            <a:off x="9280526" y="1700213"/>
            <a:ext cx="11969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65" name="Text Box 95"/>
          <p:cNvSpPr txBox="1">
            <a:spLocks noChangeArrowheads="1"/>
          </p:cNvSpPr>
          <p:nvPr/>
        </p:nvSpPr>
        <p:spPr bwMode="auto">
          <a:xfrm>
            <a:off x="6762750" y="1949451"/>
            <a:ext cx="1022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ack0</a:t>
            </a:r>
          </a:p>
        </p:txBody>
      </p:sp>
      <p:sp>
        <p:nvSpPr>
          <p:cNvPr id="66" name="Text Box 97"/>
          <p:cNvSpPr txBox="1">
            <a:spLocks noChangeArrowheads="1"/>
          </p:cNvSpPr>
          <p:nvPr/>
        </p:nvSpPr>
        <p:spPr bwMode="auto">
          <a:xfrm>
            <a:off x="6607175" y="2168526"/>
            <a:ext cx="1174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pkt1</a:t>
            </a:r>
          </a:p>
        </p:txBody>
      </p:sp>
      <p:sp>
        <p:nvSpPr>
          <p:cNvPr id="67" name="Text Box 99"/>
          <p:cNvSpPr txBox="1">
            <a:spLocks noChangeArrowheads="1"/>
          </p:cNvSpPr>
          <p:nvPr/>
        </p:nvSpPr>
        <p:spPr bwMode="auto">
          <a:xfrm>
            <a:off x="6596063" y="1206501"/>
            <a:ext cx="1174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dirty="0">
                <a:latin typeface="Tahoma" charset="0"/>
              </a:rPr>
              <a:t>send pkt0</a:t>
            </a:r>
          </a:p>
        </p:txBody>
      </p:sp>
      <p:sp>
        <p:nvSpPr>
          <p:cNvPr id="68" name="Text Box 100"/>
          <p:cNvSpPr txBox="1">
            <a:spLocks noChangeArrowheads="1"/>
          </p:cNvSpPr>
          <p:nvPr/>
        </p:nvSpPr>
        <p:spPr bwMode="auto">
          <a:xfrm>
            <a:off x="9272589" y="1489076"/>
            <a:ext cx="10001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grpSp>
        <p:nvGrpSpPr>
          <p:cNvPr id="69" name="Group 101"/>
          <p:cNvGrpSpPr>
            <a:grpSpLocks/>
          </p:cNvGrpSpPr>
          <p:nvPr/>
        </p:nvGrpSpPr>
        <p:grpSpPr bwMode="auto">
          <a:xfrm>
            <a:off x="7812088" y="1276351"/>
            <a:ext cx="1471612" cy="512763"/>
            <a:chOff x="850" y="1159"/>
            <a:chExt cx="927" cy="323"/>
          </a:xfrm>
        </p:grpSpPr>
        <p:sp>
          <p:nvSpPr>
            <p:cNvPr id="70" name="Line 102"/>
            <p:cNvSpPr>
              <a:spLocks noChangeShapeType="1"/>
            </p:cNvSpPr>
            <p:nvPr/>
          </p:nvSpPr>
          <p:spPr bwMode="auto">
            <a:xfrm>
              <a:off x="850" y="1257"/>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71" name="Text Box 103"/>
            <p:cNvSpPr txBox="1">
              <a:spLocks noChangeArrowheads="1"/>
            </p:cNvSpPr>
            <p:nvPr/>
          </p:nvSpPr>
          <p:spPr bwMode="auto">
            <a:xfrm>
              <a:off x="1100" y="1159"/>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72" name="Group 110"/>
          <p:cNvGrpSpPr>
            <a:grpSpLocks/>
          </p:cNvGrpSpPr>
          <p:nvPr/>
        </p:nvGrpSpPr>
        <p:grpSpPr bwMode="auto">
          <a:xfrm>
            <a:off x="7797801" y="1776413"/>
            <a:ext cx="1471613" cy="455612"/>
            <a:chOff x="841" y="1474"/>
            <a:chExt cx="927" cy="287"/>
          </a:xfrm>
        </p:grpSpPr>
        <p:sp>
          <p:nvSpPr>
            <p:cNvPr id="73" name="Line 111"/>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74" name="Text Box 112"/>
            <p:cNvSpPr txBox="1">
              <a:spLocks noChangeArrowheads="1"/>
            </p:cNvSpPr>
            <p:nvPr/>
          </p:nvSpPr>
          <p:spPr bwMode="auto">
            <a:xfrm>
              <a:off x="1089" y="1474"/>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sp>
        <p:nvSpPr>
          <p:cNvPr id="75" name="Text Box 116"/>
          <p:cNvSpPr txBox="1">
            <a:spLocks noChangeArrowheads="1"/>
          </p:cNvSpPr>
          <p:nvPr/>
        </p:nvSpPr>
        <p:spPr bwMode="auto">
          <a:xfrm>
            <a:off x="6453188" y="5764213"/>
            <a:ext cx="3867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(d) premature timeout/ delayed ACK</a:t>
            </a:r>
          </a:p>
        </p:txBody>
      </p:sp>
      <p:grpSp>
        <p:nvGrpSpPr>
          <p:cNvPr id="76" name="Group 122"/>
          <p:cNvGrpSpPr>
            <a:grpSpLocks/>
          </p:cNvGrpSpPr>
          <p:nvPr/>
        </p:nvGrpSpPr>
        <p:grpSpPr bwMode="auto">
          <a:xfrm>
            <a:off x="7700964" y="2454276"/>
            <a:ext cx="122237" cy="1033463"/>
            <a:chOff x="3651" y="1878"/>
            <a:chExt cx="78" cy="963"/>
          </a:xfrm>
        </p:grpSpPr>
        <p:sp>
          <p:nvSpPr>
            <p:cNvPr id="77" name="Line 123"/>
            <p:cNvSpPr>
              <a:spLocks noChangeShapeType="1"/>
            </p:cNvSpPr>
            <p:nvPr/>
          </p:nvSpPr>
          <p:spPr bwMode="auto">
            <a:xfrm>
              <a:off x="3729" y="1879"/>
              <a:ext cx="0" cy="96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78" name="Line 124"/>
            <p:cNvSpPr>
              <a:spLocks noChangeShapeType="1"/>
            </p:cNvSpPr>
            <p:nvPr/>
          </p:nvSpPr>
          <p:spPr bwMode="auto">
            <a:xfrm flipH="1">
              <a:off x="3651" y="1878"/>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79" name="Line 125"/>
            <p:cNvSpPr>
              <a:spLocks noChangeShapeType="1"/>
            </p:cNvSpPr>
            <p:nvPr/>
          </p:nvSpPr>
          <p:spPr bwMode="auto">
            <a:xfrm flipH="1">
              <a:off x="3651" y="2841"/>
              <a:ext cx="7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80" name="Group 126"/>
          <p:cNvGrpSpPr>
            <a:grpSpLocks/>
          </p:cNvGrpSpPr>
          <p:nvPr/>
        </p:nvGrpSpPr>
        <p:grpSpPr bwMode="auto">
          <a:xfrm>
            <a:off x="7829551" y="3443289"/>
            <a:ext cx="1471613" cy="504825"/>
            <a:chOff x="855" y="1710"/>
            <a:chExt cx="927" cy="318"/>
          </a:xfrm>
        </p:grpSpPr>
        <p:sp>
          <p:nvSpPr>
            <p:cNvPr id="81" name="Line 127"/>
            <p:cNvSpPr>
              <a:spLocks noChangeShapeType="1"/>
            </p:cNvSpPr>
            <p:nvPr/>
          </p:nvSpPr>
          <p:spPr bwMode="auto">
            <a:xfrm>
              <a:off x="855" y="1803"/>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82" name="Text Box 128"/>
            <p:cNvSpPr txBox="1">
              <a:spLocks noChangeArrowheads="1"/>
            </p:cNvSpPr>
            <p:nvPr/>
          </p:nvSpPr>
          <p:spPr bwMode="auto">
            <a:xfrm>
              <a:off x="1094" y="1710"/>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pkt1</a:t>
              </a:r>
            </a:p>
          </p:txBody>
        </p:sp>
      </p:grpSp>
      <p:grpSp>
        <p:nvGrpSpPr>
          <p:cNvPr id="83" name="Group 129"/>
          <p:cNvGrpSpPr>
            <a:grpSpLocks/>
          </p:cNvGrpSpPr>
          <p:nvPr/>
        </p:nvGrpSpPr>
        <p:grpSpPr bwMode="auto">
          <a:xfrm>
            <a:off x="6397625" y="3067050"/>
            <a:ext cx="1377950" cy="731838"/>
            <a:chOff x="2802" y="2348"/>
            <a:chExt cx="868" cy="461"/>
          </a:xfrm>
        </p:grpSpPr>
        <p:pic>
          <p:nvPicPr>
            <p:cNvPr id="84" name="Picture 130" descr="alarm_clock_ringi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Text Box 131"/>
            <p:cNvSpPr txBox="1">
              <a:spLocks noChangeArrowheads="1"/>
            </p:cNvSpPr>
            <p:nvPr/>
          </p:nvSpPr>
          <p:spPr bwMode="auto">
            <a:xfrm>
              <a:off x="2802" y="2491"/>
              <a:ext cx="868" cy="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75000"/>
                </a:lnSpc>
                <a:spcBef>
                  <a:spcPct val="0"/>
                </a:spcBef>
                <a:buClrTx/>
                <a:buSzTx/>
                <a:buFontTx/>
                <a:buNone/>
              </a:pPr>
              <a:r>
                <a:rPr lang="en-US" altLang="en-US" sz="1800" i="1">
                  <a:solidFill>
                    <a:srgbClr val="FF0000"/>
                  </a:solidFill>
                  <a:latin typeface="Tahoma" charset="0"/>
                </a:rPr>
                <a:t>timeout</a:t>
              </a:r>
            </a:p>
            <a:p>
              <a:pPr algn="r">
                <a:lnSpc>
                  <a:spcPct val="75000"/>
                </a:lnSpc>
                <a:spcBef>
                  <a:spcPct val="0"/>
                </a:spcBef>
                <a:buClrTx/>
                <a:buSzTx/>
                <a:buFontTx/>
                <a:buNone/>
              </a:pPr>
              <a:r>
                <a:rPr lang="en-US" altLang="en-US" sz="1800">
                  <a:latin typeface="Tahoma" charset="0"/>
                </a:rPr>
                <a:t>resend pkt1</a:t>
              </a:r>
            </a:p>
          </p:txBody>
        </p:sp>
      </p:grpSp>
      <p:grpSp>
        <p:nvGrpSpPr>
          <p:cNvPr id="86" name="Group 133"/>
          <p:cNvGrpSpPr>
            <a:grpSpLocks/>
          </p:cNvGrpSpPr>
          <p:nvPr/>
        </p:nvGrpSpPr>
        <p:grpSpPr bwMode="auto">
          <a:xfrm>
            <a:off x="8218488" y="2706689"/>
            <a:ext cx="1071562" cy="752475"/>
            <a:chOff x="4081" y="1705"/>
            <a:chExt cx="703" cy="453"/>
          </a:xfrm>
        </p:grpSpPr>
        <p:sp>
          <p:nvSpPr>
            <p:cNvPr id="87" name="Line 118"/>
            <p:cNvSpPr>
              <a:spLocks noChangeShapeType="1"/>
            </p:cNvSpPr>
            <p:nvPr/>
          </p:nvSpPr>
          <p:spPr bwMode="auto">
            <a:xfrm flipH="1">
              <a:off x="4343" y="1705"/>
              <a:ext cx="441" cy="329"/>
            </a:xfrm>
            <a:prstGeom prst="line">
              <a:avLst/>
            </a:prstGeom>
            <a:noFill/>
            <a:ln w="28575">
              <a:solidFill>
                <a:srgbClr val="008000"/>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88" name="Text Box 119"/>
            <p:cNvSpPr txBox="1">
              <a:spLocks noChangeArrowheads="1"/>
            </p:cNvSpPr>
            <p:nvPr/>
          </p:nvSpPr>
          <p:spPr bwMode="auto">
            <a:xfrm>
              <a:off x="4081" y="1794"/>
              <a:ext cx="435"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sp>
          <p:nvSpPr>
            <p:cNvPr id="89" name="Line 132"/>
            <p:cNvSpPr>
              <a:spLocks noChangeShapeType="1"/>
            </p:cNvSpPr>
            <p:nvPr/>
          </p:nvSpPr>
          <p:spPr bwMode="auto">
            <a:xfrm flipH="1">
              <a:off x="4186" y="2047"/>
              <a:ext cx="146" cy="111"/>
            </a:xfrm>
            <a:prstGeom prst="line">
              <a:avLst/>
            </a:prstGeom>
            <a:noFill/>
            <a:ln w="28575">
              <a:solidFill>
                <a:srgbClr val="008000"/>
              </a:solidFill>
              <a:prstDash val="sysDot"/>
              <a:round/>
              <a:headEnd/>
              <a:tailEnd/>
            </a:ln>
            <a:extLst>
              <a:ext uri="{909E8E84-426E-40DD-AFC4-6F175D3DCCD1}">
                <a14:hiddenFill xmlns:a14="http://schemas.microsoft.com/office/drawing/2010/main">
                  <a:noFill/>
                </a14:hiddenFill>
              </a:ext>
            </a:extLst>
          </p:spPr>
          <p:txBody>
            <a:bodyPr wrap="none"/>
            <a:lstStyle/>
            <a:p>
              <a:endParaRPr lang="en-US"/>
            </a:p>
          </p:txBody>
        </p:sp>
      </p:grpSp>
      <p:sp>
        <p:nvSpPr>
          <p:cNvPr id="90" name="Line 136"/>
          <p:cNvSpPr>
            <a:spLocks noChangeShapeType="1"/>
          </p:cNvSpPr>
          <p:nvPr/>
        </p:nvSpPr>
        <p:spPr bwMode="auto">
          <a:xfrm flipH="1">
            <a:off x="7720014" y="3251201"/>
            <a:ext cx="909637" cy="73977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grpSp>
        <p:nvGrpSpPr>
          <p:cNvPr id="91" name="Group 153"/>
          <p:cNvGrpSpPr>
            <a:grpSpLocks/>
          </p:cNvGrpSpPr>
          <p:nvPr/>
        </p:nvGrpSpPr>
        <p:grpSpPr bwMode="auto">
          <a:xfrm>
            <a:off x="6588126" y="3738563"/>
            <a:ext cx="4227513" cy="1752600"/>
            <a:chOff x="3082" y="2355"/>
            <a:chExt cx="2663" cy="1104"/>
          </a:xfrm>
        </p:grpSpPr>
        <p:sp>
          <p:nvSpPr>
            <p:cNvPr id="92" name="Text Box 93"/>
            <p:cNvSpPr txBox="1">
              <a:spLocks noChangeArrowheads="1"/>
            </p:cNvSpPr>
            <p:nvPr/>
          </p:nvSpPr>
          <p:spPr bwMode="auto">
            <a:xfrm>
              <a:off x="4790" y="2491"/>
              <a:ext cx="75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ack1</a:t>
              </a:r>
            </a:p>
          </p:txBody>
        </p:sp>
        <p:sp>
          <p:nvSpPr>
            <p:cNvPr id="93" name="Text Box 96"/>
            <p:cNvSpPr txBox="1">
              <a:spLocks noChangeArrowheads="1"/>
            </p:cNvSpPr>
            <p:nvPr/>
          </p:nvSpPr>
          <p:spPr bwMode="auto">
            <a:xfrm>
              <a:off x="3082" y="2842"/>
              <a:ext cx="7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pkt0</a:t>
              </a:r>
            </a:p>
          </p:txBody>
        </p:sp>
        <p:sp>
          <p:nvSpPr>
            <p:cNvPr id="94" name="Text Box 98"/>
            <p:cNvSpPr txBox="1">
              <a:spLocks noChangeArrowheads="1"/>
            </p:cNvSpPr>
            <p:nvPr/>
          </p:nvSpPr>
          <p:spPr bwMode="auto">
            <a:xfrm>
              <a:off x="3155" y="2703"/>
              <a:ext cx="6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ack1</a:t>
              </a:r>
            </a:p>
          </p:txBody>
        </p:sp>
        <p:grpSp>
          <p:nvGrpSpPr>
            <p:cNvPr id="95" name="Group 148"/>
            <p:cNvGrpSpPr>
              <a:grpSpLocks/>
            </p:cNvGrpSpPr>
            <p:nvPr/>
          </p:nvGrpSpPr>
          <p:grpSpPr bwMode="auto">
            <a:xfrm>
              <a:off x="3843" y="2895"/>
              <a:ext cx="927" cy="247"/>
              <a:chOff x="3849" y="2883"/>
              <a:chExt cx="927" cy="247"/>
            </a:xfrm>
          </p:grpSpPr>
          <p:sp>
            <p:nvSpPr>
              <p:cNvPr id="118" name="Line 105"/>
              <p:cNvSpPr>
                <a:spLocks noChangeShapeType="1"/>
              </p:cNvSpPr>
              <p:nvPr/>
            </p:nvSpPr>
            <p:spPr bwMode="auto">
              <a:xfrm>
                <a:off x="3849" y="2905"/>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19" name="Text Box 106"/>
              <p:cNvSpPr txBox="1">
                <a:spLocks noChangeArrowheads="1"/>
              </p:cNvSpPr>
              <p:nvPr/>
            </p:nvSpPr>
            <p:spPr bwMode="auto">
              <a:xfrm>
                <a:off x="4334" y="2883"/>
                <a:ext cx="35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96" name="Group 150"/>
            <p:cNvGrpSpPr>
              <a:grpSpLocks/>
            </p:cNvGrpSpPr>
            <p:nvPr/>
          </p:nvGrpSpPr>
          <p:grpSpPr bwMode="auto">
            <a:xfrm>
              <a:off x="3873" y="2603"/>
              <a:ext cx="927" cy="261"/>
              <a:chOff x="2229" y="3431"/>
              <a:chExt cx="927" cy="261"/>
            </a:xfrm>
          </p:grpSpPr>
          <p:sp>
            <p:nvSpPr>
              <p:cNvPr id="116" name="Line 108"/>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17" name="Text Box 109"/>
              <p:cNvSpPr txBox="1">
                <a:spLocks noChangeArrowheads="1"/>
              </p:cNvSpPr>
              <p:nvPr/>
            </p:nvSpPr>
            <p:spPr bwMode="auto">
              <a:xfrm>
                <a:off x="2283" y="3431"/>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ack1</a:t>
                </a:r>
              </a:p>
            </p:txBody>
          </p:sp>
        </p:grpSp>
        <p:grpSp>
          <p:nvGrpSpPr>
            <p:cNvPr id="97" name="Group 113"/>
            <p:cNvGrpSpPr>
              <a:grpSpLocks/>
            </p:cNvGrpSpPr>
            <p:nvPr/>
          </p:nvGrpSpPr>
          <p:grpSpPr bwMode="auto">
            <a:xfrm>
              <a:off x="3840" y="3110"/>
              <a:ext cx="927" cy="291"/>
              <a:chOff x="837" y="2540"/>
              <a:chExt cx="927" cy="291"/>
            </a:xfrm>
          </p:grpSpPr>
          <p:sp>
            <p:nvSpPr>
              <p:cNvPr id="114" name="Line 114"/>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15" name="Text Box 115"/>
              <p:cNvSpPr txBox="1">
                <a:spLocks noChangeArrowheads="1"/>
              </p:cNvSpPr>
              <p:nvPr/>
            </p:nvSpPr>
            <p:spPr bwMode="auto">
              <a:xfrm>
                <a:off x="1086" y="2540"/>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grpSp>
          <p:nvGrpSpPr>
            <p:cNvPr id="98" name="Group 137"/>
            <p:cNvGrpSpPr>
              <a:grpSpLocks/>
            </p:cNvGrpSpPr>
            <p:nvPr/>
          </p:nvGrpSpPr>
          <p:grpSpPr bwMode="auto">
            <a:xfrm>
              <a:off x="3121" y="2355"/>
              <a:ext cx="740" cy="375"/>
              <a:chOff x="2839" y="3285"/>
              <a:chExt cx="740" cy="375"/>
            </a:xfrm>
          </p:grpSpPr>
          <p:sp>
            <p:nvSpPr>
              <p:cNvPr id="112" name="Text Box 134"/>
              <p:cNvSpPr txBox="1">
                <a:spLocks noChangeArrowheads="1"/>
              </p:cNvSpPr>
              <p:nvPr/>
            </p:nvSpPr>
            <p:spPr bwMode="auto">
              <a:xfrm>
                <a:off x="2839" y="3429"/>
                <a:ext cx="7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pkt0</a:t>
                </a:r>
              </a:p>
            </p:txBody>
          </p:sp>
          <p:sp>
            <p:nvSpPr>
              <p:cNvPr id="113" name="Text Box 135"/>
              <p:cNvSpPr txBox="1">
                <a:spLocks noChangeArrowheads="1"/>
              </p:cNvSpPr>
              <p:nvPr/>
            </p:nvSpPr>
            <p:spPr bwMode="auto">
              <a:xfrm>
                <a:off x="2916" y="3285"/>
                <a:ext cx="6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ack1</a:t>
                </a:r>
              </a:p>
            </p:txBody>
          </p:sp>
        </p:grpSp>
        <p:grpSp>
          <p:nvGrpSpPr>
            <p:cNvPr id="99" name="Group 138"/>
            <p:cNvGrpSpPr>
              <a:grpSpLocks/>
            </p:cNvGrpSpPr>
            <p:nvPr/>
          </p:nvGrpSpPr>
          <p:grpSpPr bwMode="auto">
            <a:xfrm>
              <a:off x="3817" y="2418"/>
              <a:ext cx="975" cy="359"/>
              <a:chOff x="850" y="1159"/>
              <a:chExt cx="927" cy="323"/>
            </a:xfrm>
          </p:grpSpPr>
          <p:sp>
            <p:nvSpPr>
              <p:cNvPr id="110" name="Line 139"/>
              <p:cNvSpPr>
                <a:spLocks noChangeShapeType="1"/>
              </p:cNvSpPr>
              <p:nvPr/>
            </p:nvSpPr>
            <p:spPr bwMode="auto">
              <a:xfrm>
                <a:off x="850" y="1257"/>
                <a:ext cx="927" cy="2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11" name="Text Box 140"/>
              <p:cNvSpPr txBox="1">
                <a:spLocks noChangeArrowheads="1"/>
              </p:cNvSpPr>
              <p:nvPr/>
            </p:nvSpPr>
            <p:spPr bwMode="auto">
              <a:xfrm>
                <a:off x="1109" y="1159"/>
                <a:ext cx="340"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0099"/>
                    </a:solidFill>
                    <a:latin typeface="Arial" charset="0"/>
                  </a:rPr>
                  <a:t>pkt0</a:t>
                </a:r>
              </a:p>
            </p:txBody>
          </p:sp>
        </p:grpSp>
        <p:grpSp>
          <p:nvGrpSpPr>
            <p:cNvPr id="100" name="Group 142"/>
            <p:cNvGrpSpPr>
              <a:grpSpLocks/>
            </p:cNvGrpSpPr>
            <p:nvPr/>
          </p:nvGrpSpPr>
          <p:grpSpPr bwMode="auto">
            <a:xfrm>
              <a:off x="4782" y="2661"/>
              <a:ext cx="754" cy="354"/>
              <a:chOff x="4776" y="2967"/>
              <a:chExt cx="754" cy="354"/>
            </a:xfrm>
          </p:grpSpPr>
          <p:sp>
            <p:nvSpPr>
              <p:cNvPr id="108" name="Text Box 143"/>
              <p:cNvSpPr txBox="1">
                <a:spLocks noChangeArrowheads="1"/>
              </p:cNvSpPr>
              <p:nvPr/>
            </p:nvSpPr>
            <p:spPr bwMode="auto">
              <a:xfrm>
                <a:off x="4780" y="2967"/>
                <a:ext cx="63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sp>
            <p:nvSpPr>
              <p:cNvPr id="109" name="Text Box 144"/>
              <p:cNvSpPr txBox="1">
                <a:spLocks noChangeArrowheads="1"/>
              </p:cNvSpPr>
              <p:nvPr/>
            </p:nvSpPr>
            <p:spPr bwMode="auto">
              <a:xfrm>
                <a:off x="4776" y="3090"/>
                <a:ext cx="75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grpSp>
        <p:grpSp>
          <p:nvGrpSpPr>
            <p:cNvPr id="101" name="Group 149"/>
            <p:cNvGrpSpPr>
              <a:grpSpLocks/>
            </p:cNvGrpSpPr>
            <p:nvPr/>
          </p:nvGrpSpPr>
          <p:grpSpPr bwMode="auto">
            <a:xfrm>
              <a:off x="3840" y="2756"/>
              <a:ext cx="927" cy="309"/>
              <a:chOff x="3792" y="2738"/>
              <a:chExt cx="927" cy="309"/>
            </a:xfrm>
          </p:grpSpPr>
          <p:sp>
            <p:nvSpPr>
              <p:cNvPr id="106" name="Line 146"/>
              <p:cNvSpPr>
                <a:spLocks noChangeShapeType="1"/>
              </p:cNvSpPr>
              <p:nvPr/>
            </p:nvSpPr>
            <p:spPr bwMode="auto">
              <a:xfrm flipH="1">
                <a:off x="3792" y="2822"/>
                <a:ext cx="927" cy="22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07" name="Text Box 147"/>
              <p:cNvSpPr txBox="1">
                <a:spLocks noChangeArrowheads="1"/>
              </p:cNvSpPr>
              <p:nvPr/>
            </p:nvSpPr>
            <p:spPr bwMode="auto">
              <a:xfrm>
                <a:off x="4089" y="2738"/>
                <a:ext cx="38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solidFill>
                      <a:srgbClr val="008000"/>
                    </a:solidFill>
                    <a:latin typeface="Arial" charset="0"/>
                  </a:rPr>
                  <a:t>ack0</a:t>
                </a:r>
              </a:p>
            </p:txBody>
          </p:sp>
        </p:grpSp>
        <p:grpSp>
          <p:nvGrpSpPr>
            <p:cNvPr id="102" name="Group 152"/>
            <p:cNvGrpSpPr>
              <a:grpSpLocks/>
            </p:cNvGrpSpPr>
            <p:nvPr/>
          </p:nvGrpSpPr>
          <p:grpSpPr bwMode="auto">
            <a:xfrm>
              <a:off x="4757" y="2967"/>
              <a:ext cx="988" cy="492"/>
              <a:chOff x="4757" y="2967"/>
              <a:chExt cx="988" cy="492"/>
            </a:xfrm>
          </p:grpSpPr>
          <p:sp>
            <p:nvSpPr>
              <p:cNvPr id="103" name="Text Box 91"/>
              <p:cNvSpPr txBox="1">
                <a:spLocks noChangeArrowheads="1"/>
              </p:cNvSpPr>
              <p:nvPr/>
            </p:nvSpPr>
            <p:spPr bwMode="auto">
              <a:xfrm>
                <a:off x="4780" y="2967"/>
                <a:ext cx="63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rcv pkt0</a:t>
                </a:r>
              </a:p>
            </p:txBody>
          </p:sp>
          <p:sp>
            <p:nvSpPr>
              <p:cNvPr id="104" name="Text Box 94"/>
              <p:cNvSpPr txBox="1">
                <a:spLocks noChangeArrowheads="1"/>
              </p:cNvSpPr>
              <p:nvPr/>
            </p:nvSpPr>
            <p:spPr bwMode="auto">
              <a:xfrm>
                <a:off x="4782" y="3228"/>
                <a:ext cx="75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Tahoma" charset="0"/>
                  </a:rPr>
                  <a:t>send ack0</a:t>
                </a:r>
              </a:p>
            </p:txBody>
          </p:sp>
          <p:sp>
            <p:nvSpPr>
              <p:cNvPr id="105" name="Text Box 151"/>
              <p:cNvSpPr txBox="1">
                <a:spLocks noChangeArrowheads="1"/>
              </p:cNvSpPr>
              <p:nvPr/>
            </p:nvSpPr>
            <p:spPr bwMode="auto">
              <a:xfrm>
                <a:off x="4757" y="3128"/>
                <a:ext cx="98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Tahoma" charset="0"/>
                  </a:rPr>
                  <a:t>(detect duplicate)</a:t>
                </a:r>
              </a:p>
            </p:txBody>
          </p:sp>
        </p:grpSp>
      </p:grpSp>
    </p:spTree>
    <p:extLst>
      <p:ext uri="{BB962C8B-B14F-4D97-AF65-F5344CB8AC3E}">
        <p14:creationId xmlns:p14="http://schemas.microsoft.com/office/powerpoint/2010/main" val="28726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left)">
                                      <p:cBhvr>
                                        <p:cTn id="19" dur="500"/>
                                        <p:tgtEl>
                                          <p:spTgt spid="24"/>
                                        </p:tgtEl>
                                      </p:cBhvr>
                                    </p:animEffect>
                                  </p:childTnLst>
                                </p:cTn>
                              </p:par>
                            </p:childTnLst>
                          </p:cTn>
                        </p:par>
                        <p:par>
                          <p:cTn id="20" fill="hold">
                            <p:stCondLst>
                              <p:cond delay="500"/>
                            </p:stCondLst>
                            <p:childTnLst>
                              <p:par>
                                <p:cTn id="21" presetID="9" presetClass="entr" presetSubtype="0" fill="hold" nodeType="afterEffect">
                                  <p:stCondLst>
                                    <p:cond delay="0"/>
                                  </p:stCondLst>
                                  <p:childTnLst>
                                    <p:set>
                                      <p:cBhvr>
                                        <p:cTn id="22" dur="1" fill="hold">
                                          <p:stCondLst>
                                            <p:cond delay="0"/>
                                          </p:stCondLst>
                                        </p:cTn>
                                        <p:tgtEl>
                                          <p:spTgt spid="23">
                                            <p:txEl>
                                              <p:pRg st="0" end="0"/>
                                            </p:txEl>
                                          </p:spTgt>
                                        </p:tgtEl>
                                        <p:attrNameLst>
                                          <p:attrName>style.visibility</p:attrName>
                                        </p:attrNameLst>
                                      </p:cBhvr>
                                      <p:to>
                                        <p:strVal val="visible"/>
                                      </p:to>
                                    </p:set>
                                    <p:animEffect transition="in" filter="dissolve">
                                      <p:cBhvr>
                                        <p:cTn id="23" dur="500"/>
                                        <p:tgtEl>
                                          <p:spTgt spid="23">
                                            <p:txEl>
                                              <p:pRg st="0" end="0"/>
                                            </p:txEl>
                                          </p:spTgt>
                                        </p:tgtEl>
                                      </p:cBhvr>
                                    </p:animEffect>
                                  </p:childTnLst>
                                </p:cTn>
                              </p:par>
                            </p:childTnLst>
                          </p:cTn>
                        </p:par>
                        <p:par>
                          <p:cTn id="24" fill="hold">
                            <p:stCondLst>
                              <p:cond delay="1000"/>
                            </p:stCondLst>
                            <p:childTnLst>
                              <p:par>
                                <p:cTn id="25" presetID="9" presetClass="entr" presetSubtype="0"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dissolve">
                                      <p:cBhvr>
                                        <p:cTn id="27" dur="500"/>
                                        <p:tgtEl>
                                          <p:spTgt spid="15"/>
                                        </p:tgtEl>
                                      </p:cBhvr>
                                    </p:animEffect>
                                  </p:childTnLst>
                                </p:cTn>
                              </p:par>
                            </p:childTnLst>
                          </p:cTn>
                        </p:par>
                        <p:par>
                          <p:cTn id="28" fill="hold">
                            <p:stCondLst>
                              <p:cond delay="1500"/>
                            </p:stCondLst>
                            <p:childTnLst>
                              <p:par>
                                <p:cTn id="29" presetID="22" presetClass="entr" presetSubtype="2" fill="hold"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right)">
                                      <p:cBhvr>
                                        <p:cTn id="31" dur="500"/>
                                        <p:tgtEl>
                                          <p:spTgt spid="33"/>
                                        </p:tgtEl>
                                      </p:cBhvr>
                                    </p:animEffect>
                                  </p:childTnLst>
                                </p:cTn>
                              </p:par>
                            </p:childTnLst>
                          </p:cTn>
                        </p:par>
                        <p:par>
                          <p:cTn id="32" fill="hold">
                            <p:stCondLst>
                              <p:cond delay="2000"/>
                            </p:stCondLst>
                            <p:childTnLst>
                              <p:par>
                                <p:cTn id="33" presetID="9"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dissolve">
                                      <p:cBhvr>
                                        <p:cTn id="35" dur="500"/>
                                        <p:tgtEl>
                                          <p:spTgt spid="18"/>
                                        </p:tgtEl>
                                      </p:cBhvr>
                                    </p:animEffect>
                                  </p:childTnLst>
                                </p:cTn>
                              </p:par>
                            </p:childTnLst>
                          </p:cTn>
                        </p:par>
                        <p:par>
                          <p:cTn id="36" fill="hold">
                            <p:stCondLst>
                              <p:cond delay="2500"/>
                            </p:stCondLst>
                            <p:childTnLst>
                              <p:par>
                                <p:cTn id="37" presetID="9"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dissolve">
                                      <p:cBhvr>
                                        <p:cTn id="39" dur="500"/>
                                        <p:tgtEl>
                                          <p:spTgt spid="20"/>
                                        </p:tgtEl>
                                      </p:cBhvr>
                                    </p:animEffect>
                                  </p:childTnLst>
                                </p:cTn>
                              </p:par>
                            </p:childTnLst>
                          </p:cTn>
                        </p:par>
                        <p:par>
                          <p:cTn id="40" fill="hold">
                            <p:stCondLst>
                              <p:cond delay="3000"/>
                            </p:stCondLst>
                            <p:childTnLst>
                              <p:par>
                                <p:cTn id="41" presetID="22" presetClass="entr" presetSubtype="8"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3500"/>
                            </p:stCondLst>
                            <p:childTnLst>
                              <p:par>
                                <p:cTn id="45" presetID="9" presetClass="entr" presetSubtype="0" fill="hold" nodeType="afterEffect">
                                  <p:stCondLst>
                                    <p:cond delay="0"/>
                                  </p:stCondLst>
                                  <p:childTnLst>
                                    <p:set>
                                      <p:cBhvr>
                                        <p:cTn id="46" dur="1" fill="hold">
                                          <p:stCondLst>
                                            <p:cond delay="0"/>
                                          </p:stCondLst>
                                        </p:cTn>
                                        <p:tgtEl>
                                          <p:spTgt spid="5">
                                            <p:txEl>
                                              <p:pRg st="0" end="0"/>
                                            </p:txEl>
                                          </p:spTgt>
                                        </p:tgtEl>
                                        <p:attrNameLst>
                                          <p:attrName>style.visibility</p:attrName>
                                        </p:attrNameLst>
                                      </p:cBhvr>
                                      <p:to>
                                        <p:strVal val="visible"/>
                                      </p:to>
                                    </p:set>
                                    <p:animEffect transition="in" filter="dissolve">
                                      <p:cBhvr>
                                        <p:cTn id="47" dur="500"/>
                                        <p:tgtEl>
                                          <p:spTgt spid="5">
                                            <p:txEl>
                                              <p:pRg st="0" end="0"/>
                                            </p:txEl>
                                          </p:spTgt>
                                        </p:tgtEl>
                                      </p:cBhvr>
                                    </p:animEffect>
                                  </p:childTnLst>
                                </p:cTn>
                              </p:par>
                            </p:childTnLst>
                          </p:cTn>
                        </p:par>
                        <p:par>
                          <p:cTn id="48" fill="hold">
                            <p:stCondLst>
                              <p:cond delay="4000"/>
                            </p:stCondLst>
                            <p:childTnLst>
                              <p:par>
                                <p:cTn id="49" presetID="9" presetClass="entr" presetSubtype="0"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dissolve">
                                      <p:cBhvr>
                                        <p:cTn id="51" dur="500"/>
                                        <p:tgtEl>
                                          <p:spTgt spid="6"/>
                                        </p:tgtEl>
                                      </p:cBhvr>
                                    </p:animEffect>
                                  </p:childTnLst>
                                </p:cTn>
                              </p:par>
                            </p:childTnLst>
                          </p:cTn>
                        </p:par>
                        <p:par>
                          <p:cTn id="52" fill="hold">
                            <p:stCondLst>
                              <p:cond delay="4500"/>
                            </p:stCondLst>
                            <p:childTnLst>
                              <p:par>
                                <p:cTn id="53" presetID="22" presetClass="entr" presetSubtype="2" fill="hold" nodeType="after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wipe(right)">
                                      <p:cBhvr>
                                        <p:cTn id="55" dur="500"/>
                                        <p:tgtEl>
                                          <p:spTgt spid="40"/>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nodeType="clickEffect">
                                  <p:stCondLst>
                                    <p:cond delay="0"/>
                                  </p:stCondLst>
                                  <p:childTnLst>
                                    <p:set>
                                      <p:cBhvr>
                                        <p:cTn id="59" dur="1" fill="hold">
                                          <p:stCondLst>
                                            <p:cond delay="0"/>
                                          </p:stCondLst>
                                        </p:cTn>
                                        <p:tgtEl>
                                          <p:spTgt spid="45"/>
                                        </p:tgtEl>
                                        <p:attrNameLst>
                                          <p:attrName>style.visibility</p:attrName>
                                        </p:attrNameLst>
                                      </p:cBhvr>
                                      <p:to>
                                        <p:strVal val="visible"/>
                                      </p:to>
                                    </p:set>
                                    <p:animEffect transition="in" filter="wipe(up)">
                                      <p:cBhvr>
                                        <p:cTn id="60" dur="1000"/>
                                        <p:tgtEl>
                                          <p:spTgt spid="45"/>
                                        </p:tgtEl>
                                      </p:cBhvr>
                                    </p:animEffect>
                                  </p:childTnLst>
                                </p:cTn>
                              </p:par>
                            </p:childTnLst>
                          </p:cTn>
                        </p:par>
                        <p:par>
                          <p:cTn id="61" fill="hold">
                            <p:stCondLst>
                              <p:cond delay="1000"/>
                            </p:stCondLst>
                            <p:childTnLst>
                              <p:par>
                                <p:cTn id="62" presetID="9" presetClass="entr" presetSubtype="0" fill="hold" nodeType="after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dissolve">
                                      <p:cBhvr>
                                        <p:cTn id="64" dur="500"/>
                                        <p:tgtEl>
                                          <p:spTgt spid="52"/>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49"/>
                                        </p:tgtEl>
                                        <p:attrNameLst>
                                          <p:attrName>style.visibility</p:attrName>
                                        </p:attrNameLst>
                                      </p:cBhvr>
                                      <p:to>
                                        <p:strVal val="visible"/>
                                      </p:to>
                                    </p:set>
                                    <p:animEffect transition="in" filter="wipe(left)">
                                      <p:cBhvr>
                                        <p:cTn id="69" dur="500"/>
                                        <p:tgtEl>
                                          <p:spTgt spid="49"/>
                                        </p:tgtEl>
                                      </p:cBhvr>
                                    </p:animEffect>
                                  </p:childTnLst>
                                </p:cTn>
                              </p:par>
                            </p:childTnLst>
                          </p:cTn>
                        </p:par>
                        <p:par>
                          <p:cTn id="70" fill="hold">
                            <p:stCondLst>
                              <p:cond delay="500"/>
                            </p:stCondLst>
                            <p:childTnLst>
                              <p:par>
                                <p:cTn id="71" presetID="9" presetClass="entr" presetSubtype="0" fill="hold" nodeType="afterEffect">
                                  <p:stCondLst>
                                    <p:cond delay="0"/>
                                  </p:stCondLst>
                                  <p:childTnLst>
                                    <p:set>
                                      <p:cBhvr>
                                        <p:cTn id="72" dur="1" fill="hold">
                                          <p:stCondLst>
                                            <p:cond delay="0"/>
                                          </p:stCondLst>
                                        </p:cTn>
                                        <p:tgtEl>
                                          <p:spTgt spid="13">
                                            <p:txEl>
                                              <p:pRg st="0" end="0"/>
                                            </p:txEl>
                                          </p:spTgt>
                                        </p:tgtEl>
                                        <p:attrNameLst>
                                          <p:attrName>style.visibility</p:attrName>
                                        </p:attrNameLst>
                                      </p:cBhvr>
                                      <p:to>
                                        <p:strVal val="visible"/>
                                      </p:to>
                                    </p:set>
                                    <p:animEffect transition="in" filter="dissolve">
                                      <p:cBhvr>
                                        <p:cTn id="73" dur="500"/>
                                        <p:tgtEl>
                                          <p:spTgt spid="13">
                                            <p:txEl>
                                              <p:pRg st="0" end="0"/>
                                            </p:txEl>
                                          </p:spTgt>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7"/>
                                        </p:tgtEl>
                                        <p:attrNameLst>
                                          <p:attrName>style.visibility</p:attrName>
                                        </p:attrNameLst>
                                      </p:cBhvr>
                                      <p:to>
                                        <p:strVal val="visible"/>
                                      </p:to>
                                    </p:set>
                                    <p:animEffect transition="in" filter="dissolve">
                                      <p:cBhvr>
                                        <p:cTn id="76" dur="500"/>
                                        <p:tgtEl>
                                          <p:spTgt spid="7"/>
                                        </p:tgtEl>
                                      </p:cBhvr>
                                    </p:animEffect>
                                  </p:childTnLst>
                                </p:cTn>
                              </p:par>
                            </p:childTnLst>
                          </p:cTn>
                        </p:par>
                        <p:par>
                          <p:cTn id="77" fill="hold">
                            <p:stCondLst>
                              <p:cond delay="1000"/>
                            </p:stCondLst>
                            <p:childTnLst>
                              <p:par>
                                <p:cTn id="78" presetID="9" presetClass="entr" presetSubtype="0" fill="hold" grpId="0" nodeType="afterEffect">
                                  <p:stCondLst>
                                    <p:cond delay="0"/>
                                  </p:stCondLst>
                                  <p:childTnLst>
                                    <p:set>
                                      <p:cBhvr>
                                        <p:cTn id="79" dur="1" fill="hold">
                                          <p:stCondLst>
                                            <p:cond delay="0"/>
                                          </p:stCondLst>
                                        </p:cTn>
                                        <p:tgtEl>
                                          <p:spTgt spid="16"/>
                                        </p:tgtEl>
                                        <p:attrNameLst>
                                          <p:attrName>style.visibility</p:attrName>
                                        </p:attrNameLst>
                                      </p:cBhvr>
                                      <p:to>
                                        <p:strVal val="visible"/>
                                      </p:to>
                                    </p:set>
                                    <p:animEffect transition="in" filter="dissolve">
                                      <p:cBhvr>
                                        <p:cTn id="80" dur="500"/>
                                        <p:tgtEl>
                                          <p:spTgt spid="16"/>
                                        </p:tgtEl>
                                      </p:cBhvr>
                                    </p:animEffect>
                                  </p:childTnLst>
                                </p:cTn>
                              </p:par>
                            </p:childTnLst>
                          </p:cTn>
                        </p:par>
                        <p:par>
                          <p:cTn id="81" fill="hold">
                            <p:stCondLst>
                              <p:cond delay="1500"/>
                            </p:stCondLst>
                            <p:childTnLst>
                              <p:par>
                                <p:cTn id="82" presetID="22" presetClass="entr" presetSubtype="2" fill="hold" nodeType="afterEffect">
                                  <p:stCondLst>
                                    <p:cond delay="0"/>
                                  </p:stCondLst>
                                  <p:childTnLst>
                                    <p:set>
                                      <p:cBhvr>
                                        <p:cTn id="83" dur="1" fill="hold">
                                          <p:stCondLst>
                                            <p:cond delay="0"/>
                                          </p:stCondLst>
                                        </p:cTn>
                                        <p:tgtEl>
                                          <p:spTgt spid="30"/>
                                        </p:tgtEl>
                                        <p:attrNameLst>
                                          <p:attrName>style.visibility</p:attrName>
                                        </p:attrNameLst>
                                      </p:cBhvr>
                                      <p:to>
                                        <p:strVal val="visible"/>
                                      </p:to>
                                    </p:set>
                                    <p:animEffect transition="in" filter="wipe(right)">
                                      <p:cBhvr>
                                        <p:cTn id="84" dur="500"/>
                                        <p:tgtEl>
                                          <p:spTgt spid="30"/>
                                        </p:tgtEl>
                                      </p:cBhvr>
                                    </p:animEffect>
                                  </p:childTnLst>
                                </p:cTn>
                              </p:par>
                            </p:childTnLst>
                          </p:cTn>
                        </p:par>
                        <p:par>
                          <p:cTn id="85" fill="hold">
                            <p:stCondLst>
                              <p:cond delay="2000"/>
                            </p:stCondLst>
                            <p:childTnLst>
                              <p:par>
                                <p:cTn id="86" presetID="9" presetClass="entr" presetSubtype="0" fill="hold" grpId="0" nodeType="afterEffect">
                                  <p:stCondLst>
                                    <p:cond delay="0"/>
                                  </p:stCondLst>
                                  <p:childTnLst>
                                    <p:set>
                                      <p:cBhvr>
                                        <p:cTn id="87" dur="1" fill="hold">
                                          <p:stCondLst>
                                            <p:cond delay="0"/>
                                          </p:stCondLst>
                                        </p:cTn>
                                        <p:tgtEl>
                                          <p:spTgt spid="21"/>
                                        </p:tgtEl>
                                        <p:attrNameLst>
                                          <p:attrName>style.visibility</p:attrName>
                                        </p:attrNameLst>
                                      </p:cBhvr>
                                      <p:to>
                                        <p:strVal val="visible"/>
                                      </p:to>
                                    </p:set>
                                    <p:animEffect transition="in" filter="dissolve">
                                      <p:cBhvr>
                                        <p:cTn id="88" dur="500"/>
                                        <p:tgtEl>
                                          <p:spTgt spid="21"/>
                                        </p:tgtEl>
                                      </p:cBhvr>
                                    </p:animEffect>
                                  </p:childTnLst>
                                </p:cTn>
                              </p:par>
                            </p:childTnLst>
                          </p:cTn>
                        </p:par>
                        <p:par>
                          <p:cTn id="89" fill="hold">
                            <p:stCondLst>
                              <p:cond delay="2500"/>
                            </p:stCondLst>
                            <p:childTnLst>
                              <p:par>
                                <p:cTn id="90" presetID="9" presetClass="entr" presetSubtype="0" fill="hold" grpId="0" nodeType="afterEffect">
                                  <p:stCondLst>
                                    <p:cond delay="0"/>
                                  </p:stCondLst>
                                  <p:childTnLst>
                                    <p:set>
                                      <p:cBhvr>
                                        <p:cTn id="91" dur="1" fill="hold">
                                          <p:stCondLst>
                                            <p:cond delay="0"/>
                                          </p:stCondLst>
                                        </p:cTn>
                                        <p:tgtEl>
                                          <p:spTgt spid="19"/>
                                        </p:tgtEl>
                                        <p:attrNameLst>
                                          <p:attrName>style.visibility</p:attrName>
                                        </p:attrNameLst>
                                      </p:cBhvr>
                                      <p:to>
                                        <p:strVal val="visible"/>
                                      </p:to>
                                    </p:set>
                                    <p:animEffect transition="in" filter="dissolve">
                                      <p:cBhvr>
                                        <p:cTn id="92" dur="500"/>
                                        <p:tgtEl>
                                          <p:spTgt spid="19"/>
                                        </p:tgtEl>
                                      </p:cBhvr>
                                    </p:animEffect>
                                  </p:childTnLst>
                                </p:cTn>
                              </p:par>
                            </p:childTnLst>
                          </p:cTn>
                        </p:par>
                        <p:par>
                          <p:cTn id="93" fill="hold">
                            <p:stCondLst>
                              <p:cond delay="3000"/>
                            </p:stCondLst>
                            <p:childTnLst>
                              <p:par>
                                <p:cTn id="94" presetID="22" presetClass="entr" presetSubtype="8" fill="hold" nodeType="after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wipe(left)">
                                      <p:cBhvr>
                                        <p:cTn id="96" dur="500"/>
                                        <p:tgtEl>
                                          <p:spTgt spid="27"/>
                                        </p:tgtEl>
                                      </p:cBhvr>
                                    </p:animEffect>
                                  </p:childTnLst>
                                </p:cTn>
                              </p:par>
                            </p:childTnLst>
                          </p:cTn>
                        </p:par>
                        <p:par>
                          <p:cTn id="97" fill="hold">
                            <p:stCondLst>
                              <p:cond delay="3500"/>
                            </p:stCondLst>
                            <p:childTnLst>
                              <p:par>
                                <p:cTn id="98" presetID="9" presetClass="entr" presetSubtype="0" fill="hold" grpId="0" nodeType="afterEffect">
                                  <p:stCondLst>
                                    <p:cond delay="0"/>
                                  </p:stCondLst>
                                  <p:childTnLst>
                                    <p:set>
                                      <p:cBhvr>
                                        <p:cTn id="99" dur="1" fill="hold">
                                          <p:stCondLst>
                                            <p:cond delay="0"/>
                                          </p:stCondLst>
                                        </p:cTn>
                                        <p:tgtEl>
                                          <p:spTgt spid="14"/>
                                        </p:tgtEl>
                                        <p:attrNameLst>
                                          <p:attrName>style.visibility</p:attrName>
                                        </p:attrNameLst>
                                      </p:cBhvr>
                                      <p:to>
                                        <p:strVal val="visible"/>
                                      </p:to>
                                    </p:set>
                                    <p:animEffect transition="in" filter="dissolve">
                                      <p:cBhvr>
                                        <p:cTn id="100" dur="500"/>
                                        <p:tgtEl>
                                          <p:spTgt spid="14"/>
                                        </p:tgtEl>
                                      </p:cBhvr>
                                    </p:animEffect>
                                  </p:childTnLst>
                                </p:cTn>
                              </p:par>
                            </p:childTnLst>
                          </p:cTn>
                        </p:par>
                        <p:par>
                          <p:cTn id="101" fill="hold">
                            <p:stCondLst>
                              <p:cond delay="4000"/>
                            </p:stCondLst>
                            <p:childTnLst>
                              <p:par>
                                <p:cTn id="102" presetID="9" presetClass="entr" presetSubtype="0" fill="hold" nodeType="afterEffect">
                                  <p:stCondLst>
                                    <p:cond delay="0"/>
                                  </p:stCondLst>
                                  <p:childTnLst>
                                    <p:set>
                                      <p:cBhvr>
                                        <p:cTn id="103" dur="1" fill="hold">
                                          <p:stCondLst>
                                            <p:cond delay="0"/>
                                          </p:stCondLst>
                                        </p:cTn>
                                        <p:tgtEl>
                                          <p:spTgt spid="17">
                                            <p:txEl>
                                              <p:pRg st="0" end="0"/>
                                            </p:txEl>
                                          </p:spTgt>
                                        </p:tgtEl>
                                        <p:attrNameLst>
                                          <p:attrName>style.visibility</p:attrName>
                                        </p:attrNameLst>
                                      </p:cBhvr>
                                      <p:to>
                                        <p:strVal val="visible"/>
                                      </p:to>
                                    </p:set>
                                    <p:animEffect transition="in" filter="dissolve">
                                      <p:cBhvr>
                                        <p:cTn id="104" dur="500"/>
                                        <p:tgtEl>
                                          <p:spTgt spid="17">
                                            <p:txEl>
                                              <p:pRg st="0" end="0"/>
                                            </p:txEl>
                                          </p:spTgt>
                                        </p:tgtEl>
                                      </p:cBhvr>
                                    </p:animEffect>
                                  </p:childTnLst>
                                </p:cTn>
                              </p:par>
                            </p:childTnLst>
                          </p:cTn>
                        </p:par>
                        <p:par>
                          <p:cTn id="105" fill="hold">
                            <p:stCondLst>
                              <p:cond delay="4500"/>
                            </p:stCondLst>
                            <p:childTnLst>
                              <p:par>
                                <p:cTn id="106" presetID="22" presetClass="entr" presetSubtype="2" fill="hold" nodeType="afterEffect">
                                  <p:stCondLst>
                                    <p:cond delay="0"/>
                                  </p:stCondLst>
                                  <p:childTnLst>
                                    <p:set>
                                      <p:cBhvr>
                                        <p:cTn id="107" dur="1" fill="hold">
                                          <p:stCondLst>
                                            <p:cond delay="0"/>
                                          </p:stCondLst>
                                        </p:cTn>
                                        <p:tgtEl>
                                          <p:spTgt spid="36"/>
                                        </p:tgtEl>
                                        <p:attrNameLst>
                                          <p:attrName>style.visibility</p:attrName>
                                        </p:attrNameLst>
                                      </p:cBhvr>
                                      <p:to>
                                        <p:strVal val="visible"/>
                                      </p:to>
                                    </p:set>
                                    <p:animEffect transition="in" filter="wipe(right)">
                                      <p:cBhvr>
                                        <p:cTn id="108" dur="500"/>
                                        <p:tgtEl>
                                          <p:spTgt spid="36"/>
                                        </p:tgtEl>
                                      </p:cBhvr>
                                    </p:animEffec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61"/>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62"/>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7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67"/>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22" presetClass="entr" presetSubtype="8" fill="hold" nodeType="clickEffect">
                                  <p:stCondLst>
                                    <p:cond delay="0"/>
                                  </p:stCondLst>
                                  <p:childTnLst>
                                    <p:set>
                                      <p:cBhvr>
                                        <p:cTn id="124" dur="1" fill="hold">
                                          <p:stCondLst>
                                            <p:cond delay="0"/>
                                          </p:stCondLst>
                                        </p:cTn>
                                        <p:tgtEl>
                                          <p:spTgt spid="69"/>
                                        </p:tgtEl>
                                        <p:attrNameLst>
                                          <p:attrName>style.visibility</p:attrName>
                                        </p:attrNameLst>
                                      </p:cBhvr>
                                      <p:to>
                                        <p:strVal val="visible"/>
                                      </p:to>
                                    </p:set>
                                    <p:animEffect transition="in" filter="wipe(left)">
                                      <p:cBhvr>
                                        <p:cTn id="125" dur="500"/>
                                        <p:tgtEl>
                                          <p:spTgt spid="69"/>
                                        </p:tgtEl>
                                      </p:cBhvr>
                                    </p:animEffect>
                                  </p:childTnLst>
                                </p:cTn>
                              </p:par>
                            </p:childTnLst>
                          </p:cTn>
                        </p:par>
                        <p:par>
                          <p:cTn id="126" fill="hold">
                            <p:stCondLst>
                              <p:cond delay="500"/>
                            </p:stCondLst>
                            <p:childTnLst>
                              <p:par>
                                <p:cTn id="127" presetID="9" presetClass="entr" presetSubtype="0" fill="hold" nodeType="afterEffect">
                                  <p:stCondLst>
                                    <p:cond delay="0"/>
                                  </p:stCondLst>
                                  <p:childTnLst>
                                    <p:set>
                                      <p:cBhvr>
                                        <p:cTn id="128" dur="1" fill="hold">
                                          <p:stCondLst>
                                            <p:cond delay="0"/>
                                          </p:stCondLst>
                                        </p:cTn>
                                        <p:tgtEl>
                                          <p:spTgt spid="68">
                                            <p:txEl>
                                              <p:pRg st="0" end="0"/>
                                            </p:txEl>
                                          </p:spTgt>
                                        </p:tgtEl>
                                        <p:attrNameLst>
                                          <p:attrName>style.visibility</p:attrName>
                                        </p:attrNameLst>
                                      </p:cBhvr>
                                      <p:to>
                                        <p:strVal val="visible"/>
                                      </p:to>
                                    </p:set>
                                    <p:animEffect transition="in" filter="dissolve">
                                      <p:cBhvr>
                                        <p:cTn id="129" dur="500"/>
                                        <p:tgtEl>
                                          <p:spTgt spid="68">
                                            <p:txEl>
                                              <p:pRg st="0" end="0"/>
                                            </p:txEl>
                                          </p:spTgt>
                                        </p:tgtEl>
                                      </p:cBhvr>
                                    </p:animEffect>
                                  </p:childTnLst>
                                </p:cTn>
                              </p:par>
                            </p:childTnLst>
                          </p:cTn>
                        </p:par>
                        <p:par>
                          <p:cTn id="130" fill="hold">
                            <p:stCondLst>
                              <p:cond delay="1000"/>
                            </p:stCondLst>
                            <p:childTnLst>
                              <p:par>
                                <p:cTn id="131" presetID="9" presetClass="entr" presetSubtype="0" fill="hold" grpId="0" nodeType="afterEffect">
                                  <p:stCondLst>
                                    <p:cond delay="0"/>
                                  </p:stCondLst>
                                  <p:childTnLst>
                                    <p:set>
                                      <p:cBhvr>
                                        <p:cTn id="132" dur="1" fill="hold">
                                          <p:stCondLst>
                                            <p:cond delay="0"/>
                                          </p:stCondLst>
                                        </p:cTn>
                                        <p:tgtEl>
                                          <p:spTgt spid="64"/>
                                        </p:tgtEl>
                                        <p:attrNameLst>
                                          <p:attrName>style.visibility</p:attrName>
                                        </p:attrNameLst>
                                      </p:cBhvr>
                                      <p:to>
                                        <p:strVal val="visible"/>
                                      </p:to>
                                    </p:set>
                                    <p:animEffect transition="in" filter="dissolve">
                                      <p:cBhvr>
                                        <p:cTn id="133" dur="500"/>
                                        <p:tgtEl>
                                          <p:spTgt spid="64"/>
                                        </p:tgtEl>
                                      </p:cBhvr>
                                    </p:animEffect>
                                  </p:childTnLst>
                                </p:cTn>
                              </p:par>
                            </p:childTnLst>
                          </p:cTn>
                        </p:par>
                        <p:par>
                          <p:cTn id="134" fill="hold">
                            <p:stCondLst>
                              <p:cond delay="1500"/>
                            </p:stCondLst>
                            <p:childTnLst>
                              <p:par>
                                <p:cTn id="135" presetID="22" presetClass="entr" presetSubtype="2" fill="hold" nodeType="afterEffect">
                                  <p:stCondLst>
                                    <p:cond delay="0"/>
                                  </p:stCondLst>
                                  <p:childTnLst>
                                    <p:set>
                                      <p:cBhvr>
                                        <p:cTn id="136" dur="1" fill="hold">
                                          <p:stCondLst>
                                            <p:cond delay="0"/>
                                          </p:stCondLst>
                                        </p:cTn>
                                        <p:tgtEl>
                                          <p:spTgt spid="72"/>
                                        </p:tgtEl>
                                        <p:attrNameLst>
                                          <p:attrName>style.visibility</p:attrName>
                                        </p:attrNameLst>
                                      </p:cBhvr>
                                      <p:to>
                                        <p:strVal val="visible"/>
                                      </p:to>
                                    </p:set>
                                    <p:animEffect transition="in" filter="wipe(right)">
                                      <p:cBhvr>
                                        <p:cTn id="137" dur="500"/>
                                        <p:tgtEl>
                                          <p:spTgt spid="72"/>
                                        </p:tgtEl>
                                      </p:cBhvr>
                                    </p:animEffect>
                                  </p:childTnLst>
                                </p:cTn>
                              </p:par>
                            </p:childTnLst>
                          </p:cTn>
                        </p:par>
                        <p:par>
                          <p:cTn id="138" fill="hold">
                            <p:stCondLst>
                              <p:cond delay="2000"/>
                            </p:stCondLst>
                            <p:childTnLst>
                              <p:par>
                                <p:cTn id="139" presetID="9" presetClass="entr" presetSubtype="0" fill="hold" grpId="0" nodeType="afterEffect">
                                  <p:stCondLst>
                                    <p:cond delay="0"/>
                                  </p:stCondLst>
                                  <p:childTnLst>
                                    <p:set>
                                      <p:cBhvr>
                                        <p:cTn id="140" dur="1" fill="hold">
                                          <p:stCondLst>
                                            <p:cond delay="0"/>
                                          </p:stCondLst>
                                        </p:cTn>
                                        <p:tgtEl>
                                          <p:spTgt spid="65"/>
                                        </p:tgtEl>
                                        <p:attrNameLst>
                                          <p:attrName>style.visibility</p:attrName>
                                        </p:attrNameLst>
                                      </p:cBhvr>
                                      <p:to>
                                        <p:strVal val="visible"/>
                                      </p:to>
                                    </p:set>
                                    <p:animEffect transition="in" filter="dissolve">
                                      <p:cBhvr>
                                        <p:cTn id="141" dur="500"/>
                                        <p:tgtEl>
                                          <p:spTgt spid="65"/>
                                        </p:tgtEl>
                                      </p:cBhvr>
                                    </p:animEffect>
                                  </p:childTnLst>
                                </p:cTn>
                              </p:par>
                            </p:childTnLst>
                          </p:cTn>
                        </p:par>
                        <p:par>
                          <p:cTn id="142" fill="hold">
                            <p:stCondLst>
                              <p:cond delay="2500"/>
                            </p:stCondLst>
                            <p:childTnLst>
                              <p:par>
                                <p:cTn id="143" presetID="9" presetClass="entr" presetSubtype="0" fill="hold" grpId="0" nodeType="afterEffect">
                                  <p:stCondLst>
                                    <p:cond delay="0"/>
                                  </p:stCondLst>
                                  <p:childTnLst>
                                    <p:set>
                                      <p:cBhvr>
                                        <p:cTn id="144" dur="1" fill="hold">
                                          <p:stCondLst>
                                            <p:cond delay="0"/>
                                          </p:stCondLst>
                                        </p:cTn>
                                        <p:tgtEl>
                                          <p:spTgt spid="66"/>
                                        </p:tgtEl>
                                        <p:attrNameLst>
                                          <p:attrName>style.visibility</p:attrName>
                                        </p:attrNameLst>
                                      </p:cBhvr>
                                      <p:to>
                                        <p:strVal val="visible"/>
                                      </p:to>
                                    </p:set>
                                    <p:animEffect transition="in" filter="dissolve">
                                      <p:cBhvr>
                                        <p:cTn id="145" dur="500"/>
                                        <p:tgtEl>
                                          <p:spTgt spid="66"/>
                                        </p:tgtEl>
                                      </p:cBhvr>
                                    </p:animEffect>
                                  </p:childTnLst>
                                </p:cTn>
                              </p:par>
                            </p:childTnLst>
                          </p:cTn>
                        </p:par>
                        <p:par>
                          <p:cTn id="146" fill="hold">
                            <p:stCondLst>
                              <p:cond delay="3000"/>
                            </p:stCondLst>
                            <p:childTnLst>
                              <p:par>
                                <p:cTn id="147" presetID="22" presetClass="entr" presetSubtype="8" fill="hold" nodeType="afterEffect">
                                  <p:stCondLst>
                                    <p:cond delay="0"/>
                                  </p:stCondLst>
                                  <p:childTnLst>
                                    <p:set>
                                      <p:cBhvr>
                                        <p:cTn id="148" dur="1" fill="hold">
                                          <p:stCondLst>
                                            <p:cond delay="0"/>
                                          </p:stCondLst>
                                        </p:cTn>
                                        <p:tgtEl>
                                          <p:spTgt spid="58"/>
                                        </p:tgtEl>
                                        <p:attrNameLst>
                                          <p:attrName>style.visibility</p:attrName>
                                        </p:attrNameLst>
                                      </p:cBhvr>
                                      <p:to>
                                        <p:strVal val="visible"/>
                                      </p:to>
                                    </p:set>
                                    <p:animEffect transition="in" filter="wipe(left)">
                                      <p:cBhvr>
                                        <p:cTn id="149" dur="500"/>
                                        <p:tgtEl>
                                          <p:spTgt spid="58"/>
                                        </p:tgtEl>
                                      </p:cBhvr>
                                    </p:animEffect>
                                  </p:childTnLst>
                                </p:cTn>
                              </p:par>
                            </p:childTnLst>
                          </p:cTn>
                        </p:par>
                        <p:par>
                          <p:cTn id="150" fill="hold">
                            <p:stCondLst>
                              <p:cond delay="3500"/>
                            </p:stCondLst>
                            <p:childTnLst>
                              <p:par>
                                <p:cTn id="151" presetID="9" presetClass="entr" presetSubtype="0" fill="hold" nodeType="afterEffect">
                                  <p:stCondLst>
                                    <p:cond delay="0"/>
                                  </p:stCondLst>
                                  <p:childTnLst>
                                    <p:set>
                                      <p:cBhvr>
                                        <p:cTn id="152" dur="1" fill="hold">
                                          <p:stCondLst>
                                            <p:cond delay="0"/>
                                          </p:stCondLst>
                                        </p:cTn>
                                        <p:tgtEl>
                                          <p:spTgt spid="55">
                                            <p:txEl>
                                              <p:pRg st="0" end="0"/>
                                            </p:txEl>
                                          </p:spTgt>
                                        </p:tgtEl>
                                        <p:attrNameLst>
                                          <p:attrName>style.visibility</p:attrName>
                                        </p:attrNameLst>
                                      </p:cBhvr>
                                      <p:to>
                                        <p:strVal val="visible"/>
                                      </p:to>
                                    </p:set>
                                    <p:animEffect transition="in" filter="dissolve">
                                      <p:cBhvr>
                                        <p:cTn id="153" dur="500"/>
                                        <p:tgtEl>
                                          <p:spTgt spid="55">
                                            <p:txEl>
                                              <p:pRg st="0" end="0"/>
                                            </p:txEl>
                                          </p:spTgt>
                                        </p:tgtEl>
                                      </p:cBhvr>
                                    </p:animEffect>
                                  </p:childTnLst>
                                </p:cTn>
                              </p:par>
                            </p:childTnLst>
                          </p:cTn>
                        </p:par>
                        <p:par>
                          <p:cTn id="154" fill="hold">
                            <p:stCondLst>
                              <p:cond delay="4000"/>
                            </p:stCondLst>
                            <p:childTnLst>
                              <p:par>
                                <p:cTn id="155" presetID="9" presetClass="entr" presetSubtype="0" fill="hold" grpId="0" nodeType="afterEffect">
                                  <p:stCondLst>
                                    <p:cond delay="0"/>
                                  </p:stCondLst>
                                  <p:childTnLst>
                                    <p:set>
                                      <p:cBhvr>
                                        <p:cTn id="156" dur="1" fill="hold">
                                          <p:stCondLst>
                                            <p:cond delay="0"/>
                                          </p:stCondLst>
                                        </p:cTn>
                                        <p:tgtEl>
                                          <p:spTgt spid="56"/>
                                        </p:tgtEl>
                                        <p:attrNameLst>
                                          <p:attrName>style.visibility</p:attrName>
                                        </p:attrNameLst>
                                      </p:cBhvr>
                                      <p:to>
                                        <p:strVal val="visible"/>
                                      </p:to>
                                    </p:set>
                                    <p:animEffect transition="in" filter="dissolve">
                                      <p:cBhvr>
                                        <p:cTn id="157" dur="500"/>
                                        <p:tgtEl>
                                          <p:spTgt spid="56"/>
                                        </p:tgtEl>
                                      </p:cBhvr>
                                    </p:animEffect>
                                  </p:childTnLst>
                                </p:cTn>
                              </p:par>
                            </p:childTnLst>
                          </p:cTn>
                        </p:par>
                        <p:par>
                          <p:cTn id="158" fill="hold">
                            <p:stCondLst>
                              <p:cond delay="4500"/>
                            </p:stCondLst>
                            <p:childTnLst>
                              <p:par>
                                <p:cTn id="159" presetID="22" presetClass="entr" presetSubtype="1" fill="hold" nodeType="afterEffect">
                                  <p:stCondLst>
                                    <p:cond delay="0"/>
                                  </p:stCondLst>
                                  <p:childTnLst>
                                    <p:set>
                                      <p:cBhvr>
                                        <p:cTn id="160" dur="1" fill="hold">
                                          <p:stCondLst>
                                            <p:cond delay="0"/>
                                          </p:stCondLst>
                                        </p:cTn>
                                        <p:tgtEl>
                                          <p:spTgt spid="76"/>
                                        </p:tgtEl>
                                        <p:attrNameLst>
                                          <p:attrName>style.visibility</p:attrName>
                                        </p:attrNameLst>
                                      </p:cBhvr>
                                      <p:to>
                                        <p:strVal val="visible"/>
                                      </p:to>
                                    </p:set>
                                    <p:animEffect transition="in" filter="wipe(up)">
                                      <p:cBhvr>
                                        <p:cTn id="161" dur="1000"/>
                                        <p:tgtEl>
                                          <p:spTgt spid="76"/>
                                        </p:tgtEl>
                                      </p:cBhvr>
                                    </p:animEffect>
                                  </p:childTnLst>
                                </p:cTn>
                              </p:par>
                              <p:par>
                                <p:cTn id="162" presetID="22" presetClass="entr" presetSubtype="1" fill="hold" nodeType="withEffect">
                                  <p:stCondLst>
                                    <p:cond delay="0"/>
                                  </p:stCondLst>
                                  <p:childTnLst>
                                    <p:set>
                                      <p:cBhvr>
                                        <p:cTn id="163" dur="1" fill="hold">
                                          <p:stCondLst>
                                            <p:cond delay="0"/>
                                          </p:stCondLst>
                                        </p:cTn>
                                        <p:tgtEl>
                                          <p:spTgt spid="86"/>
                                        </p:tgtEl>
                                        <p:attrNameLst>
                                          <p:attrName>style.visibility</p:attrName>
                                        </p:attrNameLst>
                                      </p:cBhvr>
                                      <p:to>
                                        <p:strVal val="visible"/>
                                      </p:to>
                                    </p:set>
                                    <p:animEffect transition="in" filter="wipe(up)">
                                      <p:cBhvr>
                                        <p:cTn id="164" dur="500"/>
                                        <p:tgtEl>
                                          <p:spTgt spid="86"/>
                                        </p:tgtEl>
                                      </p:cBhvr>
                                    </p:animEffect>
                                  </p:childTnLst>
                                </p:cTn>
                              </p:par>
                            </p:childTnLst>
                          </p:cTn>
                        </p:par>
                        <p:par>
                          <p:cTn id="165" fill="hold">
                            <p:stCondLst>
                              <p:cond delay="5500"/>
                            </p:stCondLst>
                            <p:childTnLst>
                              <p:par>
                                <p:cTn id="166" presetID="9" presetClass="entr" presetSubtype="0" fill="hold" nodeType="afterEffect">
                                  <p:stCondLst>
                                    <p:cond delay="0"/>
                                  </p:stCondLst>
                                  <p:childTnLst>
                                    <p:set>
                                      <p:cBhvr>
                                        <p:cTn id="167" dur="1" fill="hold">
                                          <p:stCondLst>
                                            <p:cond delay="0"/>
                                          </p:stCondLst>
                                        </p:cTn>
                                        <p:tgtEl>
                                          <p:spTgt spid="83"/>
                                        </p:tgtEl>
                                        <p:attrNameLst>
                                          <p:attrName>style.visibility</p:attrName>
                                        </p:attrNameLst>
                                      </p:cBhvr>
                                      <p:to>
                                        <p:strVal val="visible"/>
                                      </p:to>
                                    </p:set>
                                    <p:animEffect transition="in" filter="dissolve">
                                      <p:cBhvr>
                                        <p:cTn id="168" dur="500"/>
                                        <p:tgtEl>
                                          <p:spTgt spid="83"/>
                                        </p:tgtEl>
                                      </p:cBhvr>
                                    </p:animEffect>
                                  </p:childTnLst>
                                </p:cTn>
                              </p:par>
                            </p:childTnLst>
                          </p:cTn>
                        </p:par>
                      </p:childTnLst>
                    </p:cTn>
                  </p:par>
                  <p:par>
                    <p:cTn id="169" fill="hold">
                      <p:stCondLst>
                        <p:cond delay="indefinite"/>
                      </p:stCondLst>
                      <p:childTnLst>
                        <p:par>
                          <p:cTn id="170" fill="hold">
                            <p:stCondLst>
                              <p:cond delay="0"/>
                            </p:stCondLst>
                            <p:childTnLst>
                              <p:par>
                                <p:cTn id="171" presetID="22" presetClass="entr" presetSubtype="8" fill="hold" nodeType="clickEffect">
                                  <p:stCondLst>
                                    <p:cond delay="0"/>
                                  </p:stCondLst>
                                  <p:childTnLst>
                                    <p:set>
                                      <p:cBhvr>
                                        <p:cTn id="172" dur="1" fill="hold">
                                          <p:stCondLst>
                                            <p:cond delay="0"/>
                                          </p:stCondLst>
                                        </p:cTn>
                                        <p:tgtEl>
                                          <p:spTgt spid="80"/>
                                        </p:tgtEl>
                                        <p:attrNameLst>
                                          <p:attrName>style.visibility</p:attrName>
                                        </p:attrNameLst>
                                      </p:cBhvr>
                                      <p:to>
                                        <p:strVal val="visible"/>
                                      </p:to>
                                    </p:set>
                                    <p:animEffect transition="in" filter="wipe(left)">
                                      <p:cBhvr>
                                        <p:cTn id="173" dur="500"/>
                                        <p:tgtEl>
                                          <p:spTgt spid="80"/>
                                        </p:tgtEl>
                                      </p:cBhvr>
                                    </p:animEffect>
                                  </p:childTnLst>
                                </p:cTn>
                              </p:par>
                              <p:par>
                                <p:cTn id="174" presetID="22" presetClass="entr" presetSubtype="1" fill="hold" grpId="0" nodeType="withEffect">
                                  <p:stCondLst>
                                    <p:cond delay="0"/>
                                  </p:stCondLst>
                                  <p:childTnLst>
                                    <p:set>
                                      <p:cBhvr>
                                        <p:cTn id="175" dur="1" fill="hold">
                                          <p:stCondLst>
                                            <p:cond delay="0"/>
                                          </p:stCondLst>
                                        </p:cTn>
                                        <p:tgtEl>
                                          <p:spTgt spid="90"/>
                                        </p:tgtEl>
                                        <p:attrNameLst>
                                          <p:attrName>style.visibility</p:attrName>
                                        </p:attrNameLst>
                                      </p:cBhvr>
                                      <p:to>
                                        <p:strVal val="visible"/>
                                      </p:to>
                                    </p:set>
                                    <p:animEffect transition="in" filter="wipe(up)">
                                      <p:cBhvr>
                                        <p:cTn id="176" dur="500"/>
                                        <p:tgtEl>
                                          <p:spTgt spid="90"/>
                                        </p:tgtEl>
                                      </p:cBhvr>
                                    </p:animEffect>
                                  </p:childTnLst>
                                </p:cTn>
                              </p:par>
                            </p:childTnLst>
                          </p:cTn>
                        </p:par>
                        <p:par>
                          <p:cTn id="177" fill="hold">
                            <p:stCondLst>
                              <p:cond delay="500"/>
                            </p:stCondLst>
                            <p:childTnLst>
                              <p:par>
                                <p:cTn id="178" presetID="9" presetClass="entr" presetSubtype="0" fill="hold" nodeType="afterEffect">
                                  <p:stCondLst>
                                    <p:cond delay="0"/>
                                  </p:stCondLst>
                                  <p:childTnLst>
                                    <p:set>
                                      <p:cBhvr>
                                        <p:cTn id="179" dur="1" fill="hold">
                                          <p:stCondLst>
                                            <p:cond delay="0"/>
                                          </p:stCondLst>
                                        </p:cTn>
                                        <p:tgtEl>
                                          <p:spTgt spid="63">
                                            <p:txEl>
                                              <p:pRg st="0" end="0"/>
                                            </p:txEl>
                                          </p:spTgt>
                                        </p:tgtEl>
                                        <p:attrNameLst>
                                          <p:attrName>style.visibility</p:attrName>
                                        </p:attrNameLst>
                                      </p:cBhvr>
                                      <p:to>
                                        <p:strVal val="visible"/>
                                      </p:to>
                                    </p:set>
                                    <p:animEffect transition="in" filter="dissolve">
                                      <p:cBhvr>
                                        <p:cTn id="180" dur="500"/>
                                        <p:tgtEl>
                                          <p:spTgt spid="63">
                                            <p:txEl>
                                              <p:pRg st="0" end="0"/>
                                            </p:txEl>
                                          </p:spTgt>
                                        </p:tgtEl>
                                      </p:cBhvr>
                                    </p:animEffect>
                                  </p:childTnLst>
                                </p:cTn>
                              </p:par>
                              <p:par>
                                <p:cTn id="181" presetID="9" presetClass="entr" presetSubtype="0" fill="hold" grpId="0" nodeType="withEffect">
                                  <p:stCondLst>
                                    <p:cond delay="0"/>
                                  </p:stCondLst>
                                  <p:childTnLst>
                                    <p:set>
                                      <p:cBhvr>
                                        <p:cTn id="182" dur="1" fill="hold">
                                          <p:stCondLst>
                                            <p:cond delay="0"/>
                                          </p:stCondLst>
                                        </p:cTn>
                                        <p:tgtEl>
                                          <p:spTgt spid="57"/>
                                        </p:tgtEl>
                                        <p:attrNameLst>
                                          <p:attrName>style.visibility</p:attrName>
                                        </p:attrNameLst>
                                      </p:cBhvr>
                                      <p:to>
                                        <p:strVal val="visible"/>
                                      </p:to>
                                    </p:set>
                                    <p:animEffect transition="in" filter="dissolve">
                                      <p:cBhvr>
                                        <p:cTn id="183" dur="500"/>
                                        <p:tgtEl>
                                          <p:spTgt spid="57"/>
                                        </p:tgtEl>
                                      </p:cBhvr>
                                    </p:animEffect>
                                  </p:childTnLst>
                                </p:cTn>
                              </p:par>
                            </p:childTnLst>
                          </p:cTn>
                        </p:par>
                      </p:childTnLst>
                    </p:cTn>
                  </p:par>
                  <p:par>
                    <p:cTn id="184" fill="hold">
                      <p:stCondLst>
                        <p:cond delay="indefinite"/>
                      </p:stCondLst>
                      <p:childTnLst>
                        <p:par>
                          <p:cTn id="185" fill="hold">
                            <p:stCondLst>
                              <p:cond delay="0"/>
                            </p:stCondLst>
                            <p:childTnLst>
                              <p:par>
                                <p:cTn id="186" presetID="22" presetClass="entr" presetSubtype="1" fill="hold" nodeType="clickEffect">
                                  <p:stCondLst>
                                    <p:cond delay="0"/>
                                  </p:stCondLst>
                                  <p:childTnLst>
                                    <p:set>
                                      <p:cBhvr>
                                        <p:cTn id="187" dur="1" fill="hold">
                                          <p:stCondLst>
                                            <p:cond delay="0"/>
                                          </p:stCondLst>
                                        </p:cTn>
                                        <p:tgtEl>
                                          <p:spTgt spid="91"/>
                                        </p:tgtEl>
                                        <p:attrNameLst>
                                          <p:attrName>style.visibility</p:attrName>
                                        </p:attrNameLst>
                                      </p:cBhvr>
                                      <p:to>
                                        <p:strVal val="visible"/>
                                      </p:to>
                                    </p:set>
                                    <p:animEffect transition="in" filter="wipe(up)">
                                      <p:cBhvr>
                                        <p:cTn id="18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4" grpId="0"/>
      <p:bldP spid="15" grpId="0"/>
      <p:bldP spid="16" grpId="0"/>
      <p:bldP spid="18" grpId="0"/>
      <p:bldP spid="19" grpId="0"/>
      <p:bldP spid="20" grpId="0"/>
      <p:bldP spid="21" grpId="0"/>
      <p:bldP spid="22" grpId="0"/>
      <p:bldP spid="39" grpId="0"/>
      <p:bldP spid="56" grpId="0"/>
      <p:bldP spid="57" grpId="0"/>
      <p:bldP spid="61" grpId="0"/>
      <p:bldP spid="62" grpId="0"/>
      <p:bldP spid="64" grpId="0"/>
      <p:bldP spid="65" grpId="0"/>
      <p:bldP spid="66" grpId="0"/>
      <p:bldP spid="67" grpId="0"/>
      <p:bldP spid="75" grpId="0"/>
      <p:bldP spid="9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
            <a:ext cx="12192000" cy="711200"/>
          </a:xfrm>
        </p:spPr>
        <p:txBody>
          <a:bodyPr>
            <a:normAutofit fontScale="90000"/>
          </a:bodyPr>
          <a:lstStyle/>
          <a:p>
            <a:r>
              <a:rPr lang="en-US" dirty="0"/>
              <a:t/>
            </a:r>
            <a:br>
              <a:rPr lang="en-US" dirty="0"/>
            </a:br>
            <a:r>
              <a:rPr lang="en-US" dirty="0"/>
              <a:t>Pipelined Protocol</a:t>
            </a:r>
            <a:br>
              <a:rPr lang="en-US" dirty="0"/>
            </a:br>
            <a:endParaRPr lang="en-US" dirty="0"/>
          </a:p>
        </p:txBody>
      </p:sp>
      <p:sp>
        <p:nvSpPr>
          <p:cNvPr id="5" name="Text Placeholder 4"/>
          <p:cNvSpPr>
            <a:spLocks noGrp="1"/>
          </p:cNvSpPr>
          <p:nvPr>
            <p:ph idx="1"/>
          </p:nvPr>
        </p:nvSpPr>
        <p:spPr>
          <a:xfrm>
            <a:off x="131180" y="863444"/>
            <a:ext cx="11929641" cy="5590565"/>
          </a:xfrm>
        </p:spPr>
        <p:txBody>
          <a:bodyPr/>
          <a:lstStyle/>
          <a:p>
            <a:r>
              <a:rPr lang="en-US" dirty="0"/>
              <a:t>Go-back-N Protocol</a:t>
            </a:r>
          </a:p>
          <a:p>
            <a:r>
              <a:rPr lang="en-US" dirty="0"/>
              <a:t>Selective Repeat Protocol</a:t>
            </a:r>
          </a:p>
        </p:txBody>
      </p:sp>
    </p:spTree>
    <p:extLst>
      <p:ext uri="{BB962C8B-B14F-4D97-AF65-F5344CB8AC3E}">
        <p14:creationId xmlns:p14="http://schemas.microsoft.com/office/powerpoint/2010/main" val="1960927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Pipelined Protocol</a:t>
            </a:r>
          </a:p>
        </p:txBody>
      </p:sp>
      <p:sp>
        <p:nvSpPr>
          <p:cNvPr id="3" name="Content Placeholder 2"/>
          <p:cNvSpPr>
            <a:spLocks noGrp="1"/>
          </p:cNvSpPr>
          <p:nvPr>
            <p:ph idx="1"/>
          </p:nvPr>
        </p:nvSpPr>
        <p:spPr/>
        <p:txBody>
          <a:bodyPr>
            <a:noAutofit/>
          </a:bodyPr>
          <a:lstStyle/>
          <a:p>
            <a:pPr lvl="0" algn="just"/>
            <a:r>
              <a:rPr lang="en-IN" dirty="0"/>
              <a:t>It</a:t>
            </a:r>
            <a:r>
              <a:rPr lang="en-US" dirty="0"/>
              <a:t>s</a:t>
            </a:r>
            <a:r>
              <a:rPr lang="en-IN" dirty="0"/>
              <a:t> a technique in which multiple requests are written out to a single socket without waiting for the corresponding responses (</a:t>
            </a:r>
            <a:r>
              <a:rPr lang="en-IN" dirty="0">
                <a:solidFill>
                  <a:schemeClr val="accent6"/>
                </a:solidFill>
              </a:rPr>
              <a:t>acknowledged</a:t>
            </a:r>
            <a:r>
              <a:rPr lang="en-IN" dirty="0"/>
              <a:t>). </a:t>
            </a:r>
            <a:endParaRPr lang="en-US" dirty="0"/>
          </a:p>
          <a:p>
            <a:pPr lvl="1" algn="just"/>
            <a:r>
              <a:rPr lang="en-US" altLang="en-US" dirty="0">
                <a:ea typeface="ＭＳ Ｐゴシック" charset="-128"/>
              </a:rPr>
              <a:t>No. of Packets(request) must be increased.</a:t>
            </a:r>
          </a:p>
          <a:p>
            <a:pPr lvl="1" algn="just"/>
            <a:r>
              <a:rPr lang="en-IN" dirty="0"/>
              <a:t>Data or Packet should be buffered at sender and/or receiver.</a:t>
            </a:r>
            <a:endParaRPr lang="en-US" sz="1600" dirty="0"/>
          </a:p>
          <a:p>
            <a:pPr algn="just"/>
            <a:endParaRPr lang="en-US" dirty="0"/>
          </a:p>
          <a:p>
            <a:pPr algn="just"/>
            <a:endParaRPr lang="en-US" dirty="0"/>
          </a:p>
          <a:p>
            <a:pPr algn="just"/>
            <a:endParaRPr lang="en-US" dirty="0"/>
          </a:p>
          <a:p>
            <a:pPr marL="0" indent="0" algn="just">
              <a:buNone/>
            </a:pPr>
            <a:endParaRPr lang="en-US" dirty="0"/>
          </a:p>
          <a:p>
            <a:pPr algn="just"/>
            <a:r>
              <a:rPr lang="en-US" dirty="0"/>
              <a:t>Two generic forms of pipelined protocols: </a:t>
            </a:r>
          </a:p>
          <a:p>
            <a:pPr marL="914400" lvl="1" indent="-457200" algn="just">
              <a:buFont typeface="+mj-lt"/>
              <a:buAutoNum type="arabicPeriod"/>
            </a:pPr>
            <a:r>
              <a:rPr lang="en-US" i="1" dirty="0"/>
              <a:t>Go-back-N</a:t>
            </a:r>
          </a:p>
          <a:p>
            <a:pPr marL="914400" lvl="1" indent="-457200" algn="just">
              <a:buFont typeface="+mj-lt"/>
              <a:buAutoNum type="arabicPeriod"/>
            </a:pPr>
            <a:r>
              <a:rPr lang="en-US" i="1" dirty="0"/>
              <a:t>Selective Repeat</a:t>
            </a:r>
          </a:p>
        </p:txBody>
      </p:sp>
      <p:pic>
        <p:nvPicPr>
          <p:cNvPr id="4" name="Picture 5" descr="rdt_pipelined1"/>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810001" y="3200401"/>
            <a:ext cx="5114925" cy="1985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2384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Go-back-N Protocol</a:t>
            </a:r>
          </a:p>
        </p:txBody>
      </p:sp>
      <p:sp>
        <p:nvSpPr>
          <p:cNvPr id="5" name="Content Placeholder 4"/>
          <p:cNvSpPr>
            <a:spLocks noGrp="1"/>
          </p:cNvSpPr>
          <p:nvPr>
            <p:ph idx="1"/>
          </p:nvPr>
        </p:nvSpPr>
        <p:spPr/>
        <p:txBody>
          <a:bodyPr/>
          <a:lstStyle/>
          <a:p>
            <a:pPr algn="just">
              <a:spcAft>
                <a:spcPts val="1200"/>
              </a:spcAft>
            </a:pPr>
            <a:r>
              <a:rPr lang="en-US" sz="2800" dirty="0"/>
              <a:t>Sender can have up to N </a:t>
            </a:r>
            <a:r>
              <a:rPr lang="en-US" sz="2800" dirty="0" err="1"/>
              <a:t>unacked</a:t>
            </a:r>
            <a:r>
              <a:rPr lang="en-US" sz="2800" dirty="0"/>
              <a:t> packets in pipeline.</a:t>
            </a:r>
          </a:p>
          <a:p>
            <a:pPr algn="just">
              <a:spcAft>
                <a:spcPts val="1200"/>
              </a:spcAft>
            </a:pPr>
            <a:r>
              <a:rPr lang="en-US" sz="2800" dirty="0"/>
              <a:t>Receiver only sends cumulative ACK. It doesn’t ACK packet if there’s a gap.</a:t>
            </a:r>
          </a:p>
          <a:p>
            <a:pPr algn="just">
              <a:spcAft>
                <a:spcPts val="1200"/>
              </a:spcAft>
            </a:pPr>
            <a:r>
              <a:rPr lang="en-US" sz="2800" dirty="0"/>
              <a:t>Sender has timer for oldest </a:t>
            </a:r>
            <a:r>
              <a:rPr lang="en-US" sz="2800" dirty="0" err="1"/>
              <a:t>unacked</a:t>
            </a:r>
            <a:r>
              <a:rPr lang="en-US" sz="2800" dirty="0"/>
              <a:t> packet.</a:t>
            </a:r>
          </a:p>
          <a:p>
            <a:pPr algn="just">
              <a:spcAft>
                <a:spcPts val="1200"/>
              </a:spcAft>
            </a:pPr>
            <a:r>
              <a:rPr lang="en-US" sz="2800" dirty="0"/>
              <a:t>When timer expires, retransmit all </a:t>
            </a:r>
            <a:r>
              <a:rPr lang="en-US" sz="2800" dirty="0" err="1"/>
              <a:t>unacked</a:t>
            </a:r>
            <a:r>
              <a:rPr lang="en-US" sz="2800" dirty="0"/>
              <a:t> packets.</a:t>
            </a:r>
          </a:p>
          <a:p>
            <a:pPr algn="just"/>
            <a:r>
              <a:rPr lang="en-US" sz="2800" dirty="0"/>
              <a:t>Sender send a number of frames specified by a window size even without receiving an ACK packet from the receiver.</a:t>
            </a:r>
          </a:p>
          <a:p>
            <a:pPr algn="just"/>
            <a:endParaRPr lang="en-US" dirty="0"/>
          </a:p>
        </p:txBody>
      </p:sp>
    </p:spTree>
    <p:extLst>
      <p:ext uri="{BB962C8B-B14F-4D97-AF65-F5344CB8AC3E}">
        <p14:creationId xmlns:p14="http://schemas.microsoft.com/office/powerpoint/2010/main" val="1316091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normAutofit/>
          </a:bodyPr>
          <a:lstStyle/>
          <a:p>
            <a:r>
              <a:rPr lang="en-US" dirty="0"/>
              <a:t>Transport Layer Services and Protocols</a:t>
            </a:r>
          </a:p>
        </p:txBody>
      </p:sp>
      <p:sp>
        <p:nvSpPr>
          <p:cNvPr id="4" name="Content Placeholder 3"/>
          <p:cNvSpPr>
            <a:spLocks noGrp="1"/>
          </p:cNvSpPr>
          <p:nvPr>
            <p:ph idx="1"/>
          </p:nvPr>
        </p:nvSpPr>
        <p:spPr>
          <a:xfrm>
            <a:off x="131763" y="863600"/>
            <a:ext cx="7485617" cy="5591175"/>
          </a:xfrm>
        </p:spPr>
        <p:txBody>
          <a:bodyPr>
            <a:normAutofit/>
          </a:bodyPr>
          <a:lstStyle/>
          <a:p>
            <a:r>
              <a:rPr lang="en-US" dirty="0"/>
              <a:t>It provides </a:t>
            </a:r>
            <a:r>
              <a:rPr lang="en-US" dirty="0">
                <a:solidFill>
                  <a:schemeClr val="accent6"/>
                </a:solidFill>
              </a:rPr>
              <a:t>logical communication </a:t>
            </a:r>
            <a:r>
              <a:rPr lang="en-US" dirty="0"/>
              <a:t>between application processes running on different hosts.</a:t>
            </a:r>
          </a:p>
          <a:p>
            <a:r>
              <a:rPr lang="en-US" dirty="0"/>
              <a:t>A transport protocols run in </a:t>
            </a:r>
            <a:r>
              <a:rPr lang="en-US" dirty="0">
                <a:solidFill>
                  <a:schemeClr val="accent6"/>
                </a:solidFill>
              </a:rPr>
              <a:t>end systems</a:t>
            </a:r>
            <a:r>
              <a:rPr lang="en-US" dirty="0"/>
              <a:t>.</a:t>
            </a:r>
          </a:p>
          <a:p>
            <a:r>
              <a:rPr lang="en-US" dirty="0"/>
              <a:t>Sender side: It breaks application  </a:t>
            </a:r>
            <a:r>
              <a:rPr lang="en-US" dirty="0">
                <a:solidFill>
                  <a:schemeClr val="accent6"/>
                </a:solidFill>
              </a:rPr>
              <a:t>messages into segments</a:t>
            </a:r>
            <a:r>
              <a:rPr lang="en-US" dirty="0"/>
              <a:t>, then passes to  network layer.</a:t>
            </a:r>
          </a:p>
          <a:p>
            <a:r>
              <a:rPr lang="en-US" dirty="0"/>
              <a:t>Receiver side: It reassembles </a:t>
            </a:r>
            <a:r>
              <a:rPr lang="en-US" dirty="0">
                <a:solidFill>
                  <a:schemeClr val="accent6"/>
                </a:solidFill>
              </a:rPr>
              <a:t>segments into messages</a:t>
            </a:r>
            <a:r>
              <a:rPr lang="en-US" dirty="0"/>
              <a:t>, then passes to application layer.</a:t>
            </a:r>
          </a:p>
          <a:p>
            <a:r>
              <a:rPr lang="en-US" dirty="0"/>
              <a:t>Example: TCP and UDP</a:t>
            </a:r>
          </a:p>
          <a:p>
            <a:endParaRPr lang="en-US" dirty="0"/>
          </a:p>
        </p:txBody>
      </p:sp>
      <p:grpSp>
        <p:nvGrpSpPr>
          <p:cNvPr id="417" name="Group 894"/>
          <p:cNvGrpSpPr>
            <a:grpSpLocks/>
          </p:cNvGrpSpPr>
          <p:nvPr/>
        </p:nvGrpSpPr>
        <p:grpSpPr bwMode="auto">
          <a:xfrm>
            <a:off x="8025369" y="1156494"/>
            <a:ext cx="3540125" cy="4545012"/>
            <a:chOff x="3277" y="974"/>
            <a:chExt cx="2230" cy="2863"/>
          </a:xfrm>
        </p:grpSpPr>
        <p:sp>
          <p:nvSpPr>
            <p:cNvPr id="418" name="Freeform 895"/>
            <p:cNvSpPr>
              <a:spLocks/>
            </p:cNvSpPr>
            <p:nvPr/>
          </p:nvSpPr>
          <p:spPr bwMode="auto">
            <a:xfrm>
              <a:off x="3277" y="1079"/>
              <a:ext cx="1094" cy="675"/>
            </a:xfrm>
            <a:custGeom>
              <a:avLst/>
              <a:gdLst>
                <a:gd name="T0" fmla="*/ 898 w 1036"/>
                <a:gd name="T1" fmla="*/ 11 h 675"/>
                <a:gd name="T2" fmla="*/ 541 w 1036"/>
                <a:gd name="T3" fmla="*/ 53 h 675"/>
                <a:gd name="T4" fmla="*/ 286 w 1036"/>
                <a:gd name="T5" fmla="*/ 129 h 675"/>
                <a:gd name="T6" fmla="*/ 212 w 1036"/>
                <a:gd name="T7" fmla="*/ 229 h 675"/>
                <a:gd name="T8" fmla="*/ 29 w 1036"/>
                <a:gd name="T9" fmla="*/ 297 h 675"/>
                <a:gd name="T10" fmla="*/ 24 w 1036"/>
                <a:gd name="T11" fmla="*/ 459 h 675"/>
                <a:gd name="T12" fmla="*/ 183 w 1036"/>
                <a:gd name="T13" fmla="*/ 489 h 675"/>
                <a:gd name="T14" fmla="*/ 636 w 1036"/>
                <a:gd name="T15" fmla="*/ 489 h 675"/>
                <a:gd name="T16" fmla="*/ 828 w 1036"/>
                <a:gd name="T17" fmla="*/ 555 h 675"/>
                <a:gd name="T18" fmla="*/ 1042 w 1036"/>
                <a:gd name="T19" fmla="*/ 657 h 675"/>
                <a:gd name="T20" fmla="*/ 1206 w 1036"/>
                <a:gd name="T21" fmla="*/ 661 h 675"/>
                <a:gd name="T22" fmla="*/ 1319 w 1036"/>
                <a:gd name="T23" fmla="*/ 603 h 675"/>
                <a:gd name="T24" fmla="*/ 1376 w 1036"/>
                <a:gd name="T25" fmla="*/ 445 h 675"/>
                <a:gd name="T26" fmla="*/ 1412 w 1036"/>
                <a:gd name="T27" fmla="*/ 291 h 675"/>
                <a:gd name="T28" fmla="*/ 1416 w 1036"/>
                <a:gd name="T29" fmla="*/ 107 h 675"/>
                <a:gd name="T30" fmla="*/ 1295 w 1036"/>
                <a:gd name="T31" fmla="*/ 17 h 675"/>
                <a:gd name="T32" fmla="*/ 1075 w 1036"/>
                <a:gd name="T33" fmla="*/ 3 h 675"/>
                <a:gd name="T34" fmla="*/ 898 w 1036"/>
                <a:gd name="T35" fmla="*/ 11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DDDDD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419" name="Group 896"/>
            <p:cNvGrpSpPr>
              <a:grpSpLocks/>
            </p:cNvGrpSpPr>
            <p:nvPr/>
          </p:nvGrpSpPr>
          <p:grpSpPr bwMode="auto">
            <a:xfrm>
              <a:off x="3383" y="1920"/>
              <a:ext cx="919" cy="588"/>
              <a:chOff x="2889" y="1631"/>
              <a:chExt cx="980" cy="743"/>
            </a:xfrm>
          </p:grpSpPr>
          <p:sp>
            <p:nvSpPr>
              <p:cNvPr id="797" name="Rectangle 897"/>
              <p:cNvSpPr>
                <a:spLocks noChangeArrowheads="1"/>
              </p:cNvSpPr>
              <p:nvPr/>
            </p:nvSpPr>
            <p:spPr bwMode="auto">
              <a:xfrm>
                <a:off x="3046" y="1841"/>
                <a:ext cx="663" cy="533"/>
              </a:xfrm>
              <a:prstGeom prst="rect">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798" name="AutoShape 898"/>
              <p:cNvSpPr>
                <a:spLocks noChangeArrowheads="1"/>
              </p:cNvSpPr>
              <p:nvPr/>
            </p:nvSpPr>
            <p:spPr bwMode="auto">
              <a:xfrm>
                <a:off x="2889" y="1631"/>
                <a:ext cx="980" cy="253"/>
              </a:xfrm>
              <a:prstGeom prst="triangle">
                <a:avLst>
                  <a:gd name="adj" fmla="val 50000"/>
                </a:avLst>
              </a:prstGeom>
              <a:solidFill>
                <a:srgbClr val="DDDD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sz="2400" kern="0">
                  <a:solidFill>
                    <a:srgbClr val="00CCFF"/>
                  </a:solidFill>
                  <a:latin typeface="Arial" charset="0"/>
                  <a:ea typeface="ＭＳ Ｐゴシック" charset="0"/>
                </a:endParaRPr>
              </a:p>
            </p:txBody>
          </p:sp>
        </p:grpSp>
        <p:sp>
          <p:nvSpPr>
            <p:cNvPr id="420" name="Freeform 899"/>
            <p:cNvSpPr>
              <a:spLocks/>
            </p:cNvSpPr>
            <p:nvPr/>
          </p:nvSpPr>
          <p:spPr bwMode="auto">
            <a:xfrm>
              <a:off x="3379" y="2788"/>
              <a:ext cx="2032" cy="1049"/>
            </a:xfrm>
            <a:custGeom>
              <a:avLst/>
              <a:gdLst>
                <a:gd name="T0" fmla="*/ 1044 w 2032"/>
                <a:gd name="T1" fmla="*/ 26 h 1049"/>
                <a:gd name="T2" fmla="*/ 847 w 2032"/>
                <a:gd name="T3" fmla="*/ 125 h 1049"/>
                <a:gd name="T4" fmla="*/ 580 w 2032"/>
                <a:gd name="T5" fmla="*/ 68 h 1049"/>
                <a:gd name="T6" fmla="*/ 143 w 2032"/>
                <a:gd name="T7" fmla="*/ 170 h 1049"/>
                <a:gd name="T8" fmla="*/ 48 w 2032"/>
                <a:gd name="T9" fmla="*/ 374 h 1049"/>
                <a:gd name="T10" fmla="*/ 41 w 2032"/>
                <a:gd name="T11" fmla="*/ 680 h 1049"/>
                <a:gd name="T12" fmla="*/ 294 w 2032"/>
                <a:gd name="T13" fmla="*/ 744 h 1049"/>
                <a:gd name="T14" fmla="*/ 660 w 2032"/>
                <a:gd name="T15" fmla="*/ 893 h 1049"/>
                <a:gd name="T16" fmla="*/ 1088 w 2032"/>
                <a:gd name="T17" fmla="*/ 1014 h 1049"/>
                <a:gd name="T18" fmla="*/ 1525 w 2032"/>
                <a:gd name="T19" fmla="*/ 1031 h 1049"/>
                <a:gd name="T20" fmla="*/ 1831 w 2032"/>
                <a:gd name="T21" fmla="*/ 907 h 1049"/>
                <a:gd name="T22" fmla="*/ 2015 w 2032"/>
                <a:gd name="T23" fmla="*/ 714 h 1049"/>
                <a:gd name="T24" fmla="*/ 1931 w 2032"/>
                <a:gd name="T25" fmla="*/ 251 h 1049"/>
                <a:gd name="T26" fmla="*/ 1658 w 2032"/>
                <a:gd name="T27" fmla="*/ 114 h 1049"/>
                <a:gd name="T28" fmla="*/ 1355 w 2032"/>
                <a:gd name="T29" fmla="*/ 15 h 1049"/>
                <a:gd name="T30" fmla="*/ 1044 w 2032"/>
                <a:gd name="T31" fmla="*/ 2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032" h="1049">
                  <a:moveTo>
                    <a:pt x="1044" y="26"/>
                  </a:moveTo>
                  <a:cubicBezTo>
                    <a:pt x="959" y="45"/>
                    <a:pt x="924" y="118"/>
                    <a:pt x="847" y="125"/>
                  </a:cubicBezTo>
                  <a:cubicBezTo>
                    <a:pt x="770" y="132"/>
                    <a:pt x="697" y="61"/>
                    <a:pt x="580" y="68"/>
                  </a:cubicBezTo>
                  <a:cubicBezTo>
                    <a:pt x="463" y="75"/>
                    <a:pt x="232" y="119"/>
                    <a:pt x="143" y="170"/>
                  </a:cubicBezTo>
                  <a:cubicBezTo>
                    <a:pt x="54" y="221"/>
                    <a:pt x="65" y="289"/>
                    <a:pt x="48" y="374"/>
                  </a:cubicBezTo>
                  <a:cubicBezTo>
                    <a:pt x="31" y="459"/>
                    <a:pt x="0" y="618"/>
                    <a:pt x="41" y="680"/>
                  </a:cubicBezTo>
                  <a:cubicBezTo>
                    <a:pt x="82" y="742"/>
                    <a:pt x="191" y="709"/>
                    <a:pt x="294" y="744"/>
                  </a:cubicBezTo>
                  <a:cubicBezTo>
                    <a:pt x="397" y="779"/>
                    <a:pt x="527" y="849"/>
                    <a:pt x="660" y="893"/>
                  </a:cubicBezTo>
                  <a:cubicBezTo>
                    <a:pt x="793" y="938"/>
                    <a:pt x="944" y="991"/>
                    <a:pt x="1088" y="1014"/>
                  </a:cubicBezTo>
                  <a:cubicBezTo>
                    <a:pt x="1232" y="1036"/>
                    <a:pt x="1401" y="1049"/>
                    <a:pt x="1525" y="1031"/>
                  </a:cubicBezTo>
                  <a:cubicBezTo>
                    <a:pt x="1649" y="1012"/>
                    <a:pt x="1749" y="960"/>
                    <a:pt x="1831" y="907"/>
                  </a:cubicBezTo>
                  <a:cubicBezTo>
                    <a:pt x="1913" y="855"/>
                    <a:pt x="1998" y="824"/>
                    <a:pt x="2015" y="714"/>
                  </a:cubicBezTo>
                  <a:cubicBezTo>
                    <a:pt x="2032" y="604"/>
                    <a:pt x="1990" y="350"/>
                    <a:pt x="1931" y="251"/>
                  </a:cubicBezTo>
                  <a:cubicBezTo>
                    <a:pt x="1872" y="151"/>
                    <a:pt x="1754" y="153"/>
                    <a:pt x="1658" y="114"/>
                  </a:cubicBezTo>
                  <a:cubicBezTo>
                    <a:pt x="1562" y="76"/>
                    <a:pt x="1457" y="30"/>
                    <a:pt x="1355" y="15"/>
                  </a:cubicBezTo>
                  <a:cubicBezTo>
                    <a:pt x="1253" y="0"/>
                    <a:pt x="1129" y="8"/>
                    <a:pt x="1044" y="26"/>
                  </a:cubicBezTo>
                  <a:close/>
                </a:path>
              </a:pathLst>
            </a:custGeom>
            <a:solidFill>
              <a:srgbClr val="DDDDD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21" name="Line 900"/>
            <p:cNvSpPr>
              <a:spLocks noChangeShapeType="1"/>
            </p:cNvSpPr>
            <p:nvPr/>
          </p:nvSpPr>
          <p:spPr bwMode="auto">
            <a:xfrm rot="-5400000">
              <a:off x="4942" y="3252"/>
              <a:ext cx="330" cy="88"/>
            </a:xfrm>
            <a:prstGeom prst="line">
              <a:avLst/>
            </a:prstGeom>
            <a:noFill/>
            <a:ln w="1270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422" name="Line 901"/>
            <p:cNvSpPr>
              <a:spLocks noChangeShapeType="1"/>
            </p:cNvSpPr>
            <p:nvPr/>
          </p:nvSpPr>
          <p:spPr bwMode="auto">
            <a:xfrm rot="5400000" flipV="1">
              <a:off x="5034" y="3429"/>
              <a:ext cx="2" cy="54"/>
            </a:xfrm>
            <a:prstGeom prst="line">
              <a:avLst/>
            </a:prstGeom>
            <a:noFill/>
            <a:ln w="1270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423" name="Line 902"/>
            <p:cNvSpPr>
              <a:spLocks noChangeShapeType="1"/>
            </p:cNvSpPr>
            <p:nvPr/>
          </p:nvSpPr>
          <p:spPr bwMode="auto">
            <a:xfrm rot="-5400000">
              <a:off x="5151" y="3225"/>
              <a:ext cx="0" cy="72"/>
            </a:xfrm>
            <a:prstGeom prst="line">
              <a:avLst/>
            </a:prstGeom>
            <a:noFill/>
            <a:ln w="1270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424" name="Line 903"/>
            <p:cNvSpPr>
              <a:spLocks noChangeShapeType="1"/>
            </p:cNvSpPr>
            <p:nvPr/>
          </p:nvSpPr>
          <p:spPr bwMode="auto">
            <a:xfrm flipH="1">
              <a:off x="3827" y="2977"/>
              <a:ext cx="160" cy="29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25" name="Line 904"/>
            <p:cNvSpPr>
              <a:spLocks noChangeShapeType="1"/>
            </p:cNvSpPr>
            <p:nvPr/>
          </p:nvSpPr>
          <p:spPr bwMode="auto">
            <a:xfrm>
              <a:off x="3843" y="3009"/>
              <a:ext cx="124"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26" name="Line 905"/>
            <p:cNvSpPr>
              <a:spLocks noChangeShapeType="1"/>
            </p:cNvSpPr>
            <p:nvPr/>
          </p:nvSpPr>
          <p:spPr bwMode="auto">
            <a:xfrm>
              <a:off x="3680" y="3221"/>
              <a:ext cx="172"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27" name="Line 906"/>
            <p:cNvSpPr>
              <a:spLocks noChangeShapeType="1"/>
            </p:cNvSpPr>
            <p:nvPr/>
          </p:nvSpPr>
          <p:spPr bwMode="auto">
            <a:xfrm>
              <a:off x="3914" y="3271"/>
              <a:ext cx="309"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28" name="Line 907"/>
            <p:cNvSpPr>
              <a:spLocks noChangeShapeType="1"/>
            </p:cNvSpPr>
            <p:nvPr/>
          </p:nvSpPr>
          <p:spPr bwMode="auto">
            <a:xfrm flipH="1">
              <a:off x="4065" y="3213"/>
              <a:ext cx="34" cy="54"/>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29" name="Line 908"/>
            <p:cNvSpPr>
              <a:spLocks noChangeShapeType="1"/>
            </p:cNvSpPr>
            <p:nvPr/>
          </p:nvSpPr>
          <p:spPr bwMode="auto">
            <a:xfrm>
              <a:off x="3947" y="3269"/>
              <a:ext cx="1" cy="52"/>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0" name="Line 909"/>
            <p:cNvSpPr>
              <a:spLocks noChangeShapeType="1"/>
            </p:cNvSpPr>
            <p:nvPr/>
          </p:nvSpPr>
          <p:spPr bwMode="auto">
            <a:xfrm flipH="1" flipV="1">
              <a:off x="4197" y="3274"/>
              <a:ext cx="0" cy="48"/>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1" name="Line 910"/>
            <p:cNvSpPr>
              <a:spLocks noChangeShapeType="1"/>
            </p:cNvSpPr>
            <p:nvPr/>
          </p:nvSpPr>
          <p:spPr bwMode="auto">
            <a:xfrm>
              <a:off x="4248" y="3185"/>
              <a:ext cx="317" cy="17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2" name="Line 911"/>
            <p:cNvSpPr>
              <a:spLocks noChangeShapeType="1"/>
            </p:cNvSpPr>
            <p:nvPr/>
          </p:nvSpPr>
          <p:spPr bwMode="auto">
            <a:xfrm>
              <a:off x="3901" y="3144"/>
              <a:ext cx="51"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3" name="Line 912"/>
            <p:cNvSpPr>
              <a:spLocks noChangeShapeType="1"/>
            </p:cNvSpPr>
            <p:nvPr/>
          </p:nvSpPr>
          <p:spPr bwMode="auto">
            <a:xfrm>
              <a:off x="3809" y="2257"/>
              <a:ext cx="148"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4" name="Line 913"/>
            <p:cNvSpPr>
              <a:spLocks noChangeShapeType="1"/>
            </p:cNvSpPr>
            <p:nvPr/>
          </p:nvSpPr>
          <p:spPr bwMode="auto">
            <a:xfrm flipV="1">
              <a:off x="3711" y="2354"/>
              <a:ext cx="106" cy="2"/>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nvGrpSpPr>
            <p:cNvPr id="435" name="Group 914"/>
            <p:cNvGrpSpPr>
              <a:grpSpLocks/>
            </p:cNvGrpSpPr>
            <p:nvPr/>
          </p:nvGrpSpPr>
          <p:grpSpPr bwMode="auto">
            <a:xfrm>
              <a:off x="3535" y="2207"/>
              <a:ext cx="319" cy="222"/>
              <a:chOff x="2967" y="478"/>
              <a:chExt cx="788" cy="625"/>
            </a:xfrm>
          </p:grpSpPr>
          <p:pic>
            <p:nvPicPr>
              <p:cNvPr id="795" name="Picture 915" descr="access_point_stylized_small"/>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012" y="559"/>
                <a:ext cx="576"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6" name="Picture 916" descr="antenna_radiation_stylized"/>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2967" y="478"/>
                <a:ext cx="788" cy="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36" name="Freeform 917"/>
            <p:cNvSpPr>
              <a:spLocks/>
            </p:cNvSpPr>
            <p:nvPr/>
          </p:nvSpPr>
          <p:spPr bwMode="auto">
            <a:xfrm>
              <a:off x="4419" y="2224"/>
              <a:ext cx="828" cy="425"/>
            </a:xfrm>
            <a:custGeom>
              <a:avLst/>
              <a:gdLst>
                <a:gd name="T0" fmla="*/ 382 w 828"/>
                <a:gd name="T1" fmla="*/ 30 h 425"/>
                <a:gd name="T2" fmla="*/ 370 w 828"/>
                <a:gd name="T3" fmla="*/ 30 h 425"/>
                <a:gd name="T4" fmla="*/ 126 w 828"/>
                <a:gd name="T5" fmla="*/ 32 h 425"/>
                <a:gd name="T6" fmla="*/ 6 w 828"/>
                <a:gd name="T7" fmla="*/ 126 h 425"/>
                <a:gd name="T8" fmla="*/ 92 w 828"/>
                <a:gd name="T9" fmla="*/ 274 h 425"/>
                <a:gd name="T10" fmla="*/ 292 w 828"/>
                <a:gd name="T11" fmla="*/ 384 h 425"/>
                <a:gd name="T12" fmla="*/ 540 w 828"/>
                <a:gd name="T13" fmla="*/ 416 h 425"/>
                <a:gd name="T14" fmla="*/ 698 w 828"/>
                <a:gd name="T15" fmla="*/ 330 h 425"/>
                <a:gd name="T16" fmla="*/ 776 w 828"/>
                <a:gd name="T17" fmla="*/ 170 h 425"/>
                <a:gd name="T18" fmla="*/ 792 w 828"/>
                <a:gd name="T19" fmla="*/ 22 h 425"/>
                <a:gd name="T20" fmla="*/ 560 w 828"/>
                <a:gd name="T21" fmla="*/ 38 h 425"/>
                <a:gd name="T22" fmla="*/ 382 w 828"/>
                <a:gd name="T23" fmla="*/ 30 h 42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28" h="425">
                  <a:moveTo>
                    <a:pt x="382" y="30"/>
                  </a:moveTo>
                  <a:cubicBezTo>
                    <a:pt x="350" y="29"/>
                    <a:pt x="413" y="30"/>
                    <a:pt x="370" y="30"/>
                  </a:cubicBezTo>
                  <a:cubicBezTo>
                    <a:pt x="327" y="30"/>
                    <a:pt x="187" y="16"/>
                    <a:pt x="126" y="32"/>
                  </a:cubicBezTo>
                  <a:cubicBezTo>
                    <a:pt x="65" y="48"/>
                    <a:pt x="12" y="86"/>
                    <a:pt x="6" y="126"/>
                  </a:cubicBezTo>
                  <a:cubicBezTo>
                    <a:pt x="0" y="166"/>
                    <a:pt x="44" y="231"/>
                    <a:pt x="92" y="274"/>
                  </a:cubicBezTo>
                  <a:cubicBezTo>
                    <a:pt x="140" y="317"/>
                    <a:pt x="217" y="360"/>
                    <a:pt x="292" y="384"/>
                  </a:cubicBezTo>
                  <a:cubicBezTo>
                    <a:pt x="367" y="408"/>
                    <a:pt x="472" y="425"/>
                    <a:pt x="540" y="416"/>
                  </a:cubicBezTo>
                  <a:cubicBezTo>
                    <a:pt x="608" y="407"/>
                    <a:pt x="659" y="371"/>
                    <a:pt x="698" y="330"/>
                  </a:cubicBezTo>
                  <a:cubicBezTo>
                    <a:pt x="737" y="289"/>
                    <a:pt x="760" y="221"/>
                    <a:pt x="776" y="170"/>
                  </a:cubicBezTo>
                  <a:cubicBezTo>
                    <a:pt x="792" y="119"/>
                    <a:pt x="828" y="44"/>
                    <a:pt x="792" y="22"/>
                  </a:cubicBezTo>
                  <a:cubicBezTo>
                    <a:pt x="756" y="0"/>
                    <a:pt x="630" y="37"/>
                    <a:pt x="560" y="38"/>
                  </a:cubicBezTo>
                  <a:cubicBezTo>
                    <a:pt x="490" y="39"/>
                    <a:pt x="414" y="31"/>
                    <a:pt x="382" y="30"/>
                  </a:cubicBezTo>
                  <a:close/>
                </a:path>
              </a:pathLst>
            </a:custGeom>
            <a:solidFill>
              <a:srgbClr val="DDDDD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37" name="Freeform 918"/>
            <p:cNvSpPr>
              <a:spLocks/>
            </p:cNvSpPr>
            <p:nvPr/>
          </p:nvSpPr>
          <p:spPr bwMode="auto">
            <a:xfrm>
              <a:off x="4417" y="1263"/>
              <a:ext cx="1090" cy="709"/>
            </a:xfrm>
            <a:custGeom>
              <a:avLst/>
              <a:gdLst>
                <a:gd name="T0" fmla="*/ 3549 w 765"/>
                <a:gd name="T1" fmla="*/ 134 h 459"/>
                <a:gd name="T2" fmla="*/ 2405 w 765"/>
                <a:gd name="T3" fmla="*/ 952 h 459"/>
                <a:gd name="T4" fmla="*/ 804 w 765"/>
                <a:gd name="T5" fmla="*/ 1355 h 459"/>
                <a:gd name="T6" fmla="*/ 115 w 765"/>
                <a:gd name="T7" fmla="*/ 4566 h 459"/>
                <a:gd name="T8" fmla="*/ 1505 w 765"/>
                <a:gd name="T9" fmla="*/ 6033 h 459"/>
                <a:gd name="T10" fmla="*/ 2892 w 765"/>
                <a:gd name="T11" fmla="*/ 5783 h 459"/>
                <a:gd name="T12" fmla="*/ 4883 w 765"/>
                <a:gd name="T13" fmla="*/ 6033 h 459"/>
                <a:gd name="T14" fmla="*/ 5843 w 765"/>
                <a:gd name="T15" fmla="*/ 5893 h 459"/>
                <a:gd name="T16" fmla="*/ 6289 w 765"/>
                <a:gd name="T17" fmla="*/ 5056 h 459"/>
                <a:gd name="T18" fmla="*/ 6278 w 765"/>
                <a:gd name="T19" fmla="*/ 2146 h 459"/>
                <a:gd name="T20" fmla="*/ 5540 w 765"/>
                <a:gd name="T21" fmla="*/ 468 h 459"/>
                <a:gd name="T22" fmla="*/ 3549 w 765"/>
                <a:gd name="T23" fmla="*/ 134 h 4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65" h="459">
                  <a:moveTo>
                    <a:pt x="424" y="10"/>
                  </a:moveTo>
                  <a:cubicBezTo>
                    <a:pt x="362" y="16"/>
                    <a:pt x="343" y="55"/>
                    <a:pt x="288" y="70"/>
                  </a:cubicBezTo>
                  <a:cubicBezTo>
                    <a:pt x="233" y="85"/>
                    <a:pt x="142" y="56"/>
                    <a:pt x="96" y="100"/>
                  </a:cubicBezTo>
                  <a:cubicBezTo>
                    <a:pt x="50" y="144"/>
                    <a:pt x="0" y="279"/>
                    <a:pt x="14" y="336"/>
                  </a:cubicBezTo>
                  <a:cubicBezTo>
                    <a:pt x="28" y="393"/>
                    <a:pt x="125" y="429"/>
                    <a:pt x="180" y="444"/>
                  </a:cubicBezTo>
                  <a:cubicBezTo>
                    <a:pt x="235" y="459"/>
                    <a:pt x="279" y="426"/>
                    <a:pt x="346" y="426"/>
                  </a:cubicBezTo>
                  <a:cubicBezTo>
                    <a:pt x="413" y="426"/>
                    <a:pt x="525" y="443"/>
                    <a:pt x="584" y="444"/>
                  </a:cubicBezTo>
                  <a:cubicBezTo>
                    <a:pt x="643" y="445"/>
                    <a:pt x="670" y="446"/>
                    <a:pt x="698" y="434"/>
                  </a:cubicBezTo>
                  <a:cubicBezTo>
                    <a:pt x="726" y="422"/>
                    <a:pt x="743" y="418"/>
                    <a:pt x="752" y="372"/>
                  </a:cubicBezTo>
                  <a:cubicBezTo>
                    <a:pt x="761" y="326"/>
                    <a:pt x="765" y="214"/>
                    <a:pt x="750" y="158"/>
                  </a:cubicBezTo>
                  <a:cubicBezTo>
                    <a:pt x="735" y="102"/>
                    <a:pt x="716" y="58"/>
                    <a:pt x="662" y="34"/>
                  </a:cubicBezTo>
                  <a:cubicBezTo>
                    <a:pt x="608" y="10"/>
                    <a:pt x="505" y="0"/>
                    <a:pt x="424" y="10"/>
                  </a:cubicBez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38" name="Line 919"/>
            <p:cNvSpPr>
              <a:spLocks noChangeShapeType="1"/>
            </p:cNvSpPr>
            <p:nvPr/>
          </p:nvSpPr>
          <p:spPr bwMode="auto">
            <a:xfrm>
              <a:off x="4659" y="2404"/>
              <a:ext cx="103" cy="7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39" name="Line 920"/>
            <p:cNvSpPr>
              <a:spLocks noChangeShapeType="1"/>
            </p:cNvSpPr>
            <p:nvPr/>
          </p:nvSpPr>
          <p:spPr bwMode="auto">
            <a:xfrm>
              <a:off x="4720" y="2354"/>
              <a:ext cx="176"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0" name="Line 921"/>
            <p:cNvSpPr>
              <a:spLocks noChangeShapeType="1"/>
            </p:cNvSpPr>
            <p:nvPr/>
          </p:nvSpPr>
          <p:spPr bwMode="auto">
            <a:xfrm flipV="1">
              <a:off x="4869" y="2408"/>
              <a:ext cx="85" cy="6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1" name="Line 922"/>
            <p:cNvSpPr>
              <a:spLocks noChangeShapeType="1"/>
            </p:cNvSpPr>
            <p:nvPr/>
          </p:nvSpPr>
          <p:spPr bwMode="auto">
            <a:xfrm>
              <a:off x="4235" y="1632"/>
              <a:ext cx="321" cy="2"/>
            </a:xfrm>
            <a:prstGeom prst="line">
              <a:avLst/>
            </a:prstGeom>
            <a:noFill/>
            <a:ln w="9525">
              <a:solidFill>
                <a:srgbClr val="96969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2" name="Line 923"/>
            <p:cNvSpPr>
              <a:spLocks noChangeShapeType="1"/>
            </p:cNvSpPr>
            <p:nvPr/>
          </p:nvSpPr>
          <p:spPr bwMode="auto">
            <a:xfrm>
              <a:off x="4635" y="2961"/>
              <a:ext cx="246" cy="11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3" name="Line 924"/>
            <p:cNvSpPr>
              <a:spLocks noChangeShapeType="1"/>
            </p:cNvSpPr>
            <p:nvPr/>
          </p:nvSpPr>
          <p:spPr bwMode="auto">
            <a:xfrm flipV="1">
              <a:off x="4244" y="2953"/>
              <a:ext cx="203" cy="125"/>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4" name="Line 925"/>
            <p:cNvSpPr>
              <a:spLocks noChangeShapeType="1"/>
            </p:cNvSpPr>
            <p:nvPr/>
          </p:nvSpPr>
          <p:spPr bwMode="auto">
            <a:xfrm flipV="1">
              <a:off x="4271" y="3137"/>
              <a:ext cx="612"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5" name="Line 926"/>
            <p:cNvSpPr>
              <a:spLocks noChangeShapeType="1"/>
            </p:cNvSpPr>
            <p:nvPr/>
          </p:nvSpPr>
          <p:spPr bwMode="auto">
            <a:xfrm flipV="1">
              <a:off x="4773" y="1572"/>
              <a:ext cx="78" cy="55"/>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6" name="Line 927"/>
            <p:cNvSpPr>
              <a:spLocks noChangeShapeType="1"/>
            </p:cNvSpPr>
            <p:nvPr/>
          </p:nvSpPr>
          <p:spPr bwMode="auto">
            <a:xfrm>
              <a:off x="4665" y="1681"/>
              <a:ext cx="0" cy="52"/>
            </a:xfrm>
            <a:prstGeom prst="line">
              <a:avLst/>
            </a:prstGeom>
            <a:noFill/>
            <a:ln w="9525">
              <a:solidFill>
                <a:srgbClr val="96969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7" name="Line 928"/>
            <p:cNvSpPr>
              <a:spLocks noChangeShapeType="1"/>
            </p:cNvSpPr>
            <p:nvPr/>
          </p:nvSpPr>
          <p:spPr bwMode="auto">
            <a:xfrm flipV="1">
              <a:off x="4773" y="1616"/>
              <a:ext cx="166" cy="182"/>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8" name="Line 929"/>
            <p:cNvSpPr>
              <a:spLocks noChangeShapeType="1"/>
            </p:cNvSpPr>
            <p:nvPr/>
          </p:nvSpPr>
          <p:spPr bwMode="auto">
            <a:xfrm>
              <a:off x="5003" y="1615"/>
              <a:ext cx="0" cy="124"/>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49" name="Line 930"/>
            <p:cNvSpPr>
              <a:spLocks noChangeShapeType="1"/>
            </p:cNvSpPr>
            <p:nvPr/>
          </p:nvSpPr>
          <p:spPr bwMode="auto">
            <a:xfrm>
              <a:off x="4785" y="1808"/>
              <a:ext cx="119"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50" name="Line 931"/>
            <p:cNvSpPr>
              <a:spLocks noChangeShapeType="1"/>
            </p:cNvSpPr>
            <p:nvPr/>
          </p:nvSpPr>
          <p:spPr bwMode="auto">
            <a:xfrm>
              <a:off x="5134" y="1802"/>
              <a:ext cx="112"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51" name="Line 932"/>
            <p:cNvSpPr>
              <a:spLocks noChangeShapeType="1"/>
            </p:cNvSpPr>
            <p:nvPr/>
          </p:nvSpPr>
          <p:spPr bwMode="auto">
            <a:xfrm flipH="1">
              <a:off x="4596" y="1850"/>
              <a:ext cx="62" cy="444"/>
            </a:xfrm>
            <a:prstGeom prst="line">
              <a:avLst/>
            </a:prstGeom>
            <a:noFill/>
            <a:ln w="9525">
              <a:solidFill>
                <a:srgbClr val="96969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52" name="Line 933"/>
            <p:cNvSpPr>
              <a:spLocks noChangeShapeType="1"/>
            </p:cNvSpPr>
            <p:nvPr/>
          </p:nvSpPr>
          <p:spPr bwMode="auto">
            <a:xfrm flipH="1">
              <a:off x="4969" y="1850"/>
              <a:ext cx="70" cy="458"/>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53" name="Line 934"/>
            <p:cNvSpPr>
              <a:spLocks noChangeShapeType="1"/>
            </p:cNvSpPr>
            <p:nvPr/>
          </p:nvSpPr>
          <p:spPr bwMode="auto">
            <a:xfrm flipV="1">
              <a:off x="4581" y="2569"/>
              <a:ext cx="143" cy="275"/>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454" name="Line 935"/>
            <p:cNvSpPr>
              <a:spLocks noChangeShapeType="1"/>
            </p:cNvSpPr>
            <p:nvPr/>
          </p:nvSpPr>
          <p:spPr bwMode="auto">
            <a:xfrm>
              <a:off x="5257" y="1801"/>
              <a:ext cx="112" cy="0"/>
            </a:xfrm>
            <a:prstGeom prst="line">
              <a:avLst/>
            </a:prstGeom>
            <a:noFill/>
            <a:ln w="9525">
              <a:solidFill>
                <a:srgbClr val="80808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nvGrpSpPr>
            <p:cNvPr id="455" name="Group 936"/>
            <p:cNvGrpSpPr>
              <a:grpSpLocks/>
            </p:cNvGrpSpPr>
            <p:nvPr/>
          </p:nvGrpSpPr>
          <p:grpSpPr bwMode="auto">
            <a:xfrm>
              <a:off x="3813" y="1163"/>
              <a:ext cx="295" cy="391"/>
              <a:chOff x="1653" y="3023"/>
              <a:chExt cx="622" cy="911"/>
            </a:xfrm>
          </p:grpSpPr>
          <p:sp>
            <p:nvSpPr>
              <p:cNvPr id="778" name="Line 270"/>
              <p:cNvSpPr>
                <a:spLocks noChangeShapeType="1"/>
              </p:cNvSpPr>
              <p:nvPr/>
            </p:nvSpPr>
            <p:spPr bwMode="auto">
              <a:xfrm flipH="1">
                <a:off x="1766" y="3287"/>
                <a:ext cx="188" cy="586"/>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79" name="Line 271"/>
              <p:cNvSpPr>
                <a:spLocks noChangeShapeType="1"/>
              </p:cNvSpPr>
              <p:nvPr/>
            </p:nvSpPr>
            <p:spPr bwMode="auto">
              <a:xfrm>
                <a:off x="1954" y="3287"/>
                <a:ext cx="188" cy="583"/>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0" name="Line 272"/>
              <p:cNvSpPr>
                <a:spLocks noChangeShapeType="1"/>
              </p:cNvSpPr>
              <p:nvPr/>
            </p:nvSpPr>
            <p:spPr bwMode="auto">
              <a:xfrm>
                <a:off x="1766" y="3870"/>
                <a:ext cx="188" cy="64"/>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1" name="Line 273"/>
              <p:cNvSpPr>
                <a:spLocks noChangeShapeType="1"/>
              </p:cNvSpPr>
              <p:nvPr/>
            </p:nvSpPr>
            <p:spPr bwMode="auto">
              <a:xfrm flipH="1">
                <a:off x="1954" y="3870"/>
                <a:ext cx="188" cy="64"/>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2" name="Line 274"/>
              <p:cNvSpPr>
                <a:spLocks noChangeShapeType="1"/>
              </p:cNvSpPr>
              <p:nvPr/>
            </p:nvSpPr>
            <p:spPr bwMode="auto">
              <a:xfrm>
                <a:off x="1954" y="3300"/>
                <a:ext cx="0" cy="634"/>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3" name="Line 275"/>
              <p:cNvSpPr>
                <a:spLocks noChangeShapeType="1"/>
              </p:cNvSpPr>
              <p:nvPr/>
            </p:nvSpPr>
            <p:spPr bwMode="auto">
              <a:xfrm flipV="1">
                <a:off x="1766" y="3810"/>
                <a:ext cx="188" cy="63"/>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4" name="Line 276"/>
              <p:cNvSpPr>
                <a:spLocks noChangeShapeType="1"/>
              </p:cNvSpPr>
              <p:nvPr/>
            </p:nvSpPr>
            <p:spPr bwMode="auto">
              <a:xfrm flipH="1" flipV="1">
                <a:off x="1954" y="3810"/>
                <a:ext cx="188" cy="60"/>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5" name="Line 277"/>
              <p:cNvSpPr>
                <a:spLocks noChangeShapeType="1"/>
              </p:cNvSpPr>
              <p:nvPr/>
            </p:nvSpPr>
            <p:spPr bwMode="auto">
              <a:xfrm>
                <a:off x="1846" y="3618"/>
                <a:ext cx="108" cy="48"/>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6" name="Line 278"/>
              <p:cNvSpPr>
                <a:spLocks noChangeShapeType="1"/>
              </p:cNvSpPr>
              <p:nvPr/>
            </p:nvSpPr>
            <p:spPr bwMode="auto">
              <a:xfrm flipV="1">
                <a:off x="1954" y="3618"/>
                <a:ext cx="114" cy="48"/>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7" name="Line 279"/>
              <p:cNvSpPr>
                <a:spLocks noChangeShapeType="1"/>
              </p:cNvSpPr>
              <p:nvPr/>
            </p:nvSpPr>
            <p:spPr bwMode="auto">
              <a:xfrm>
                <a:off x="1810" y="3704"/>
                <a:ext cx="139" cy="65"/>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8" name="Line 280"/>
              <p:cNvSpPr>
                <a:spLocks noChangeShapeType="1"/>
              </p:cNvSpPr>
              <p:nvPr/>
            </p:nvSpPr>
            <p:spPr bwMode="auto">
              <a:xfrm flipV="1">
                <a:off x="1954" y="3717"/>
                <a:ext cx="140" cy="57"/>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89" name="Line 281"/>
              <p:cNvSpPr>
                <a:spLocks noChangeShapeType="1"/>
              </p:cNvSpPr>
              <p:nvPr/>
            </p:nvSpPr>
            <p:spPr bwMode="auto">
              <a:xfrm flipV="1">
                <a:off x="1954" y="3530"/>
                <a:ext cx="72" cy="24"/>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90" name="Line 282"/>
              <p:cNvSpPr>
                <a:spLocks noChangeShapeType="1"/>
              </p:cNvSpPr>
              <p:nvPr/>
            </p:nvSpPr>
            <p:spPr bwMode="auto">
              <a:xfrm flipV="1">
                <a:off x="1954" y="3409"/>
                <a:ext cx="45" cy="18"/>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91" name="Line 283"/>
              <p:cNvSpPr>
                <a:spLocks noChangeShapeType="1"/>
              </p:cNvSpPr>
              <p:nvPr/>
            </p:nvSpPr>
            <p:spPr bwMode="auto">
              <a:xfrm>
                <a:off x="1873" y="3522"/>
                <a:ext cx="87" cy="32"/>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92" name="Line 284"/>
              <p:cNvSpPr>
                <a:spLocks noChangeShapeType="1"/>
              </p:cNvSpPr>
              <p:nvPr/>
            </p:nvSpPr>
            <p:spPr bwMode="auto">
              <a:xfrm>
                <a:off x="1912" y="3404"/>
                <a:ext cx="50" cy="31"/>
              </a:xfrm>
              <a:prstGeom prst="line">
                <a:avLst/>
              </a:prstGeom>
              <a:noFill/>
              <a:ln w="19050">
                <a:solidFill>
                  <a:srgbClr val="808080"/>
                </a:solidFill>
                <a:round/>
                <a:headEnd/>
                <a:tailEnd/>
              </a:ln>
              <a:extLst>
                <a:ext uri="{909E8E84-426E-40DD-AFC4-6F175D3DCCD1}">
                  <a14:hiddenFill xmlns:a14="http://schemas.microsoft.com/office/drawing/2010/main">
                    <a:noFill/>
                  </a14:hiddenFill>
                </a:ext>
              </a:extLst>
            </p:spPr>
            <p:txBody>
              <a:bodyPr wrap="none"/>
              <a:lstStyle/>
              <a:p>
                <a:pPr>
                  <a:defRPr/>
                </a:pPr>
                <a:endParaRPr lang="en-US" kern="0">
                  <a:solidFill>
                    <a:sysClr val="windowText" lastClr="000000"/>
                  </a:solidFill>
                </a:endParaRPr>
              </a:p>
            </p:txBody>
          </p:sp>
          <p:sp>
            <p:nvSpPr>
              <p:cNvPr id="793" name="Oval 952"/>
              <p:cNvSpPr>
                <a:spLocks noChangeArrowheads="1"/>
              </p:cNvSpPr>
              <p:nvPr/>
            </p:nvSpPr>
            <p:spPr bwMode="auto">
              <a:xfrm>
                <a:off x="1921" y="3233"/>
                <a:ext cx="63" cy="68"/>
              </a:xfrm>
              <a:prstGeom prst="ellipse">
                <a:avLst/>
              </a:prstGeom>
              <a:solidFill>
                <a:srgbClr val="808080"/>
              </a:solidFill>
              <a:ln w="9525">
                <a:solidFill>
                  <a:srgbClr val="80808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pic>
            <p:nvPicPr>
              <p:cNvPr id="794" name="Picture 953" descr="cell_tower_radiation_gray"/>
              <p:cNvPicPr>
                <a:picLocks noChangeAspect="1" noChangeArrowheads="1"/>
              </p:cNvPicPr>
              <p:nvPr/>
            </p:nvPicPr>
            <p:blipFill>
              <a:blip r:embed="rId4" cstate="print">
                <a:extLst>
                  <a:ext uri="{28A0092B-C50C-407E-A947-70E740481C1C}">
                    <a14:useLocalDpi xmlns:a14="http://schemas.microsoft.com/office/drawing/2010/main"/>
                  </a:ext>
                </a:extLst>
              </a:blip>
              <a:srcRect/>
              <a:stretch>
                <a:fillRect/>
              </a:stretch>
            </p:blipFill>
            <p:spPr bwMode="auto">
              <a:xfrm>
                <a:off x="1653" y="3023"/>
                <a:ext cx="622" cy="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56" name="Group 954"/>
            <p:cNvGrpSpPr>
              <a:grpSpLocks/>
            </p:cNvGrpSpPr>
            <p:nvPr/>
          </p:nvGrpSpPr>
          <p:grpSpPr bwMode="auto">
            <a:xfrm>
              <a:off x="3962" y="1516"/>
              <a:ext cx="286" cy="160"/>
              <a:chOff x="3843" y="1516"/>
              <a:chExt cx="286" cy="160"/>
            </a:xfrm>
          </p:grpSpPr>
          <p:sp>
            <p:nvSpPr>
              <p:cNvPr id="769" name="Line 955"/>
              <p:cNvSpPr>
                <a:spLocks noChangeShapeType="1"/>
              </p:cNvSpPr>
              <p:nvPr/>
            </p:nvSpPr>
            <p:spPr bwMode="auto">
              <a:xfrm>
                <a:off x="3843" y="1516"/>
                <a:ext cx="96" cy="60"/>
              </a:xfrm>
              <a:prstGeom prst="line">
                <a:avLst/>
              </a:prstGeom>
              <a:noFill/>
              <a:ln w="9525">
                <a:solidFill>
                  <a:srgbClr val="96969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70" name="Oval 407"/>
              <p:cNvSpPr>
                <a:spLocks noChangeArrowheads="1"/>
              </p:cNvSpPr>
              <p:nvPr/>
            </p:nvSpPr>
            <p:spPr bwMode="auto">
              <a:xfrm>
                <a:off x="3884" y="1616"/>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71" name="Rectangle 410"/>
              <p:cNvSpPr>
                <a:spLocks noChangeArrowheads="1"/>
              </p:cNvSpPr>
              <p:nvPr/>
            </p:nvSpPr>
            <p:spPr bwMode="auto">
              <a:xfrm>
                <a:off x="3884" y="1610"/>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72" name="Oval 411"/>
              <p:cNvSpPr>
                <a:spLocks noChangeArrowheads="1"/>
              </p:cNvSpPr>
              <p:nvPr/>
            </p:nvSpPr>
            <p:spPr bwMode="auto">
              <a:xfrm>
                <a:off x="3883" y="1569"/>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73" name="Group 959"/>
              <p:cNvGrpSpPr>
                <a:grpSpLocks/>
              </p:cNvGrpSpPr>
              <p:nvPr/>
            </p:nvGrpSpPr>
            <p:grpSpPr bwMode="auto">
              <a:xfrm>
                <a:off x="3932" y="1587"/>
                <a:ext cx="138" cy="33"/>
                <a:chOff x="2468" y="1332"/>
                <a:chExt cx="310" cy="60"/>
              </a:xfrm>
            </p:grpSpPr>
            <p:sp>
              <p:nvSpPr>
                <p:cNvPr id="776" name="Freeform 960"/>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77" name="Freeform 961"/>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74" name="Line 962"/>
              <p:cNvSpPr>
                <a:spLocks noChangeShapeType="1"/>
              </p:cNvSpPr>
              <p:nvPr/>
            </p:nvSpPr>
            <p:spPr bwMode="auto">
              <a:xfrm>
                <a:off x="3884" y="1602"/>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75" name="Line 963"/>
              <p:cNvSpPr>
                <a:spLocks noChangeShapeType="1"/>
              </p:cNvSpPr>
              <p:nvPr/>
            </p:nvSpPr>
            <p:spPr bwMode="auto">
              <a:xfrm>
                <a:off x="4127" y="1604"/>
                <a:ext cx="0" cy="4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57" name="Group 964"/>
            <p:cNvGrpSpPr>
              <a:grpSpLocks/>
            </p:cNvGrpSpPr>
            <p:nvPr/>
          </p:nvGrpSpPr>
          <p:grpSpPr bwMode="auto">
            <a:xfrm>
              <a:off x="4537" y="1571"/>
              <a:ext cx="246" cy="110"/>
              <a:chOff x="4334" y="1470"/>
              <a:chExt cx="246" cy="107"/>
            </a:xfrm>
          </p:grpSpPr>
          <p:sp>
            <p:nvSpPr>
              <p:cNvPr id="761"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62"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63"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64" name="Group 968"/>
              <p:cNvGrpSpPr>
                <a:grpSpLocks/>
              </p:cNvGrpSpPr>
              <p:nvPr/>
            </p:nvGrpSpPr>
            <p:grpSpPr bwMode="auto">
              <a:xfrm>
                <a:off x="4383" y="1488"/>
                <a:ext cx="138" cy="33"/>
                <a:chOff x="2468" y="1332"/>
                <a:chExt cx="310" cy="60"/>
              </a:xfrm>
            </p:grpSpPr>
            <p:sp>
              <p:nvSpPr>
                <p:cNvPr id="767" name="Freeform 969"/>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68" name="Freeform 970"/>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65" name="Line 971"/>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66" name="Line 972"/>
              <p:cNvSpPr>
                <a:spLocks noChangeShapeType="1"/>
              </p:cNvSpPr>
              <p:nvPr/>
            </p:nvSpPr>
            <p:spPr bwMode="auto">
              <a:xfrm>
                <a:off x="4578" y="1505"/>
                <a:ext cx="0" cy="4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58" name="Group 973"/>
            <p:cNvGrpSpPr>
              <a:grpSpLocks/>
            </p:cNvGrpSpPr>
            <p:nvPr/>
          </p:nvGrpSpPr>
          <p:grpSpPr bwMode="auto">
            <a:xfrm>
              <a:off x="4544" y="1737"/>
              <a:ext cx="246" cy="110"/>
              <a:chOff x="4334" y="1470"/>
              <a:chExt cx="246" cy="107"/>
            </a:xfrm>
          </p:grpSpPr>
          <p:sp>
            <p:nvSpPr>
              <p:cNvPr id="753"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54"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55"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56" name="Group 977"/>
              <p:cNvGrpSpPr>
                <a:grpSpLocks/>
              </p:cNvGrpSpPr>
              <p:nvPr/>
            </p:nvGrpSpPr>
            <p:grpSpPr bwMode="auto">
              <a:xfrm>
                <a:off x="4383" y="1488"/>
                <a:ext cx="138" cy="33"/>
                <a:chOff x="2468" y="1332"/>
                <a:chExt cx="310" cy="60"/>
              </a:xfrm>
            </p:grpSpPr>
            <p:sp>
              <p:nvSpPr>
                <p:cNvPr id="759" name="Freeform 978"/>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60" name="Freeform 979"/>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57" name="Line 980"/>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58" name="Line 981"/>
              <p:cNvSpPr>
                <a:spLocks noChangeShapeType="1"/>
              </p:cNvSpPr>
              <p:nvPr/>
            </p:nvSpPr>
            <p:spPr bwMode="auto">
              <a:xfrm>
                <a:off x="4578" y="1505"/>
                <a:ext cx="0" cy="4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59" name="Group 982"/>
            <p:cNvGrpSpPr>
              <a:grpSpLocks/>
            </p:cNvGrpSpPr>
            <p:nvPr/>
          </p:nvGrpSpPr>
          <p:grpSpPr bwMode="auto">
            <a:xfrm>
              <a:off x="4890" y="1738"/>
              <a:ext cx="246" cy="110"/>
              <a:chOff x="4334" y="1470"/>
              <a:chExt cx="246" cy="107"/>
            </a:xfrm>
          </p:grpSpPr>
          <p:sp>
            <p:nvSpPr>
              <p:cNvPr id="745"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46"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47"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48" name="Group 986"/>
              <p:cNvGrpSpPr>
                <a:grpSpLocks/>
              </p:cNvGrpSpPr>
              <p:nvPr/>
            </p:nvGrpSpPr>
            <p:grpSpPr bwMode="auto">
              <a:xfrm>
                <a:off x="4383" y="1488"/>
                <a:ext cx="138" cy="33"/>
                <a:chOff x="2468" y="1332"/>
                <a:chExt cx="310" cy="60"/>
              </a:xfrm>
            </p:grpSpPr>
            <p:sp>
              <p:nvSpPr>
                <p:cNvPr id="751" name="Freeform 987"/>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52" name="Freeform 988"/>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49" name="Line 989"/>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50" name="Line 990"/>
              <p:cNvSpPr>
                <a:spLocks noChangeShapeType="1"/>
              </p:cNvSpPr>
              <p:nvPr/>
            </p:nvSpPr>
            <p:spPr bwMode="auto">
              <a:xfrm>
                <a:off x="4578" y="1505"/>
                <a:ext cx="0" cy="4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0" name="Group 991"/>
            <p:cNvGrpSpPr>
              <a:grpSpLocks/>
            </p:cNvGrpSpPr>
            <p:nvPr/>
          </p:nvGrpSpPr>
          <p:grpSpPr bwMode="auto">
            <a:xfrm>
              <a:off x="4844" y="1508"/>
              <a:ext cx="246" cy="110"/>
              <a:chOff x="4334" y="1470"/>
              <a:chExt cx="246" cy="107"/>
            </a:xfrm>
          </p:grpSpPr>
          <p:sp>
            <p:nvSpPr>
              <p:cNvPr id="737"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38"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39"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40" name="Group 995"/>
              <p:cNvGrpSpPr>
                <a:grpSpLocks/>
              </p:cNvGrpSpPr>
              <p:nvPr/>
            </p:nvGrpSpPr>
            <p:grpSpPr bwMode="auto">
              <a:xfrm>
                <a:off x="4383" y="1488"/>
                <a:ext cx="138" cy="33"/>
                <a:chOff x="2468" y="1332"/>
                <a:chExt cx="310" cy="60"/>
              </a:xfrm>
            </p:grpSpPr>
            <p:sp>
              <p:nvSpPr>
                <p:cNvPr id="743" name="Freeform 996"/>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44" name="Freeform 997"/>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41" name="Line 998"/>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42" name="Line 999"/>
              <p:cNvSpPr>
                <a:spLocks noChangeShapeType="1"/>
              </p:cNvSpPr>
              <p:nvPr/>
            </p:nvSpPr>
            <p:spPr bwMode="auto">
              <a:xfrm>
                <a:off x="4578" y="1505"/>
                <a:ext cx="0" cy="46"/>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1" name="Group 1000"/>
            <p:cNvGrpSpPr>
              <a:grpSpLocks/>
            </p:cNvGrpSpPr>
            <p:nvPr/>
          </p:nvGrpSpPr>
          <p:grpSpPr bwMode="auto">
            <a:xfrm>
              <a:off x="4874" y="2296"/>
              <a:ext cx="310" cy="130"/>
              <a:chOff x="4334" y="1470"/>
              <a:chExt cx="246" cy="107"/>
            </a:xfrm>
          </p:grpSpPr>
          <p:sp>
            <p:nvSpPr>
              <p:cNvPr id="729"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30"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31"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32" name="Group 1004"/>
              <p:cNvGrpSpPr>
                <a:grpSpLocks/>
              </p:cNvGrpSpPr>
              <p:nvPr/>
            </p:nvGrpSpPr>
            <p:grpSpPr bwMode="auto">
              <a:xfrm>
                <a:off x="4383" y="1488"/>
                <a:ext cx="138" cy="33"/>
                <a:chOff x="2468" y="1332"/>
                <a:chExt cx="310" cy="60"/>
              </a:xfrm>
            </p:grpSpPr>
            <p:sp>
              <p:nvSpPr>
                <p:cNvPr id="735" name="Freeform 1005"/>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36" name="Freeform 1006"/>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33" name="Line 1007"/>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34" name="Line 1008"/>
              <p:cNvSpPr>
                <a:spLocks noChangeShapeType="1"/>
              </p:cNvSpPr>
              <p:nvPr/>
            </p:nvSpPr>
            <p:spPr bwMode="auto">
              <a:xfrm>
                <a:off x="4578" y="1505"/>
                <a:ext cx="0" cy="44"/>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sp>
          <p:nvSpPr>
            <p:cNvPr id="462" name="Line 1009"/>
            <p:cNvSpPr>
              <a:spLocks noChangeShapeType="1"/>
            </p:cNvSpPr>
            <p:nvPr/>
          </p:nvSpPr>
          <p:spPr bwMode="auto">
            <a:xfrm>
              <a:off x="4049" y="2358"/>
              <a:ext cx="428" cy="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nvGrpSpPr>
            <p:cNvPr id="463" name="Group 1010"/>
            <p:cNvGrpSpPr>
              <a:grpSpLocks/>
            </p:cNvGrpSpPr>
            <p:nvPr/>
          </p:nvGrpSpPr>
          <p:grpSpPr bwMode="auto">
            <a:xfrm>
              <a:off x="4464" y="2288"/>
              <a:ext cx="310" cy="130"/>
              <a:chOff x="4334" y="1470"/>
              <a:chExt cx="246" cy="107"/>
            </a:xfrm>
          </p:grpSpPr>
          <p:sp>
            <p:nvSpPr>
              <p:cNvPr id="721"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22"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23"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24" name="Group 1014"/>
              <p:cNvGrpSpPr>
                <a:grpSpLocks/>
              </p:cNvGrpSpPr>
              <p:nvPr/>
            </p:nvGrpSpPr>
            <p:grpSpPr bwMode="auto">
              <a:xfrm>
                <a:off x="4383" y="1488"/>
                <a:ext cx="138" cy="33"/>
                <a:chOff x="2468" y="1332"/>
                <a:chExt cx="310" cy="60"/>
              </a:xfrm>
            </p:grpSpPr>
            <p:sp>
              <p:nvSpPr>
                <p:cNvPr id="727" name="Freeform 1015"/>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28" name="Freeform 1016"/>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25" name="Line 1017"/>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26" name="Line 1018"/>
              <p:cNvSpPr>
                <a:spLocks noChangeShapeType="1"/>
              </p:cNvSpPr>
              <p:nvPr/>
            </p:nvSpPr>
            <p:spPr bwMode="auto">
              <a:xfrm>
                <a:off x="4578" y="1505"/>
                <a:ext cx="0" cy="44"/>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4" name="Group 1019"/>
            <p:cNvGrpSpPr>
              <a:grpSpLocks/>
            </p:cNvGrpSpPr>
            <p:nvPr/>
          </p:nvGrpSpPr>
          <p:grpSpPr bwMode="auto">
            <a:xfrm>
              <a:off x="4660" y="2464"/>
              <a:ext cx="310" cy="130"/>
              <a:chOff x="4334" y="1470"/>
              <a:chExt cx="246" cy="107"/>
            </a:xfrm>
          </p:grpSpPr>
          <p:sp>
            <p:nvSpPr>
              <p:cNvPr id="713"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14"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15"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16" name="Group 1023"/>
              <p:cNvGrpSpPr>
                <a:grpSpLocks/>
              </p:cNvGrpSpPr>
              <p:nvPr/>
            </p:nvGrpSpPr>
            <p:grpSpPr bwMode="auto">
              <a:xfrm>
                <a:off x="4383" y="1488"/>
                <a:ext cx="138" cy="33"/>
                <a:chOff x="2468" y="1332"/>
                <a:chExt cx="310" cy="60"/>
              </a:xfrm>
            </p:grpSpPr>
            <p:sp>
              <p:nvSpPr>
                <p:cNvPr id="719" name="Freeform 1024"/>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20" name="Freeform 1025"/>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17" name="Line 1026"/>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18" name="Line 1027"/>
              <p:cNvSpPr>
                <a:spLocks noChangeShapeType="1"/>
              </p:cNvSpPr>
              <p:nvPr/>
            </p:nvSpPr>
            <p:spPr bwMode="auto">
              <a:xfrm>
                <a:off x="4578" y="1505"/>
                <a:ext cx="0" cy="44"/>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5" name="Group 1028"/>
            <p:cNvGrpSpPr>
              <a:grpSpLocks/>
            </p:cNvGrpSpPr>
            <p:nvPr/>
          </p:nvGrpSpPr>
          <p:grpSpPr bwMode="auto">
            <a:xfrm>
              <a:off x="4782" y="3028"/>
              <a:ext cx="392" cy="154"/>
              <a:chOff x="4334" y="1470"/>
              <a:chExt cx="246" cy="107"/>
            </a:xfrm>
          </p:grpSpPr>
          <p:sp>
            <p:nvSpPr>
              <p:cNvPr id="705"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06"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707"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08" name="Group 1032"/>
              <p:cNvGrpSpPr>
                <a:grpSpLocks/>
              </p:cNvGrpSpPr>
              <p:nvPr/>
            </p:nvGrpSpPr>
            <p:grpSpPr bwMode="auto">
              <a:xfrm>
                <a:off x="4383" y="1488"/>
                <a:ext cx="138" cy="33"/>
                <a:chOff x="2468" y="1332"/>
                <a:chExt cx="310" cy="60"/>
              </a:xfrm>
            </p:grpSpPr>
            <p:sp>
              <p:nvSpPr>
                <p:cNvPr id="711" name="Freeform 1033"/>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12" name="Freeform 1034"/>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09" name="Line 1035"/>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10" name="Line 1036"/>
              <p:cNvSpPr>
                <a:spLocks noChangeShapeType="1"/>
              </p:cNvSpPr>
              <p:nvPr/>
            </p:nvSpPr>
            <p:spPr bwMode="auto">
              <a:xfrm>
                <a:off x="4578" y="1505"/>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6" name="Group 1037"/>
            <p:cNvGrpSpPr>
              <a:grpSpLocks/>
            </p:cNvGrpSpPr>
            <p:nvPr/>
          </p:nvGrpSpPr>
          <p:grpSpPr bwMode="auto">
            <a:xfrm>
              <a:off x="4388" y="2840"/>
              <a:ext cx="392" cy="154"/>
              <a:chOff x="4334" y="1470"/>
              <a:chExt cx="246" cy="107"/>
            </a:xfrm>
          </p:grpSpPr>
          <p:sp>
            <p:nvSpPr>
              <p:cNvPr id="697"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98"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99"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700" name="Group 1041"/>
              <p:cNvGrpSpPr>
                <a:grpSpLocks/>
              </p:cNvGrpSpPr>
              <p:nvPr/>
            </p:nvGrpSpPr>
            <p:grpSpPr bwMode="auto">
              <a:xfrm>
                <a:off x="4383" y="1488"/>
                <a:ext cx="138" cy="33"/>
                <a:chOff x="2468" y="1332"/>
                <a:chExt cx="310" cy="60"/>
              </a:xfrm>
            </p:grpSpPr>
            <p:sp>
              <p:nvSpPr>
                <p:cNvPr id="703" name="Freeform 1042"/>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704" name="Freeform 1043"/>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701" name="Line 1044"/>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702" name="Line 1045"/>
              <p:cNvSpPr>
                <a:spLocks noChangeShapeType="1"/>
              </p:cNvSpPr>
              <p:nvPr/>
            </p:nvSpPr>
            <p:spPr bwMode="auto">
              <a:xfrm>
                <a:off x="4578" y="1505"/>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7" name="Group 1046"/>
            <p:cNvGrpSpPr>
              <a:grpSpLocks/>
            </p:cNvGrpSpPr>
            <p:nvPr/>
          </p:nvGrpSpPr>
          <p:grpSpPr bwMode="auto">
            <a:xfrm>
              <a:off x="3932" y="3056"/>
              <a:ext cx="392" cy="154"/>
              <a:chOff x="4334" y="1470"/>
              <a:chExt cx="246" cy="107"/>
            </a:xfrm>
          </p:grpSpPr>
          <p:sp>
            <p:nvSpPr>
              <p:cNvPr id="689"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90"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91"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692" name="Group 1050"/>
              <p:cNvGrpSpPr>
                <a:grpSpLocks/>
              </p:cNvGrpSpPr>
              <p:nvPr/>
            </p:nvGrpSpPr>
            <p:grpSpPr bwMode="auto">
              <a:xfrm>
                <a:off x="4383" y="1488"/>
                <a:ext cx="138" cy="33"/>
                <a:chOff x="2468" y="1332"/>
                <a:chExt cx="310" cy="60"/>
              </a:xfrm>
            </p:grpSpPr>
            <p:sp>
              <p:nvSpPr>
                <p:cNvPr id="695" name="Freeform 1051"/>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96" name="Freeform 1052"/>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693" name="Line 1053"/>
              <p:cNvSpPr>
                <a:spLocks noChangeShapeType="1"/>
              </p:cNvSpPr>
              <p:nvPr/>
            </p:nvSpPr>
            <p:spPr bwMode="auto">
              <a:xfrm>
                <a:off x="4335" y="1503"/>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694" name="Line 1054"/>
              <p:cNvSpPr>
                <a:spLocks noChangeShapeType="1"/>
              </p:cNvSpPr>
              <p:nvPr/>
            </p:nvSpPr>
            <p:spPr bwMode="auto">
              <a:xfrm>
                <a:off x="4578" y="1505"/>
                <a:ext cx="0" cy="47"/>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8" name="Group 1055"/>
            <p:cNvGrpSpPr>
              <a:grpSpLocks/>
            </p:cNvGrpSpPr>
            <p:nvPr/>
          </p:nvGrpSpPr>
          <p:grpSpPr bwMode="auto">
            <a:xfrm>
              <a:off x="3812" y="2296"/>
              <a:ext cx="246" cy="108"/>
              <a:chOff x="4334" y="1470"/>
              <a:chExt cx="246" cy="107"/>
            </a:xfrm>
          </p:grpSpPr>
          <p:sp>
            <p:nvSpPr>
              <p:cNvPr id="681" name="Oval 407"/>
              <p:cNvSpPr>
                <a:spLocks noChangeArrowheads="1"/>
              </p:cNvSpPr>
              <p:nvPr/>
            </p:nvSpPr>
            <p:spPr bwMode="auto">
              <a:xfrm>
                <a:off x="4335" y="1517"/>
                <a:ext cx="244" cy="6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82" name="Rectangle 410"/>
              <p:cNvSpPr>
                <a:spLocks noChangeArrowheads="1"/>
              </p:cNvSpPr>
              <p:nvPr/>
            </p:nvSpPr>
            <p:spPr bwMode="auto">
              <a:xfrm>
                <a:off x="4335" y="1511"/>
                <a:ext cx="245" cy="37"/>
              </a:xfrm>
              <a:prstGeom prst="rect">
                <a:avLst/>
              </a:prstGeom>
              <a:gradFill rotWithShape="1">
                <a:gsLst>
                  <a:gs pos="0">
                    <a:srgbClr val="B2B2B2"/>
                  </a:gs>
                  <a:gs pos="100000">
                    <a:srgbClr val="EAEAEA"/>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sp>
            <p:nvSpPr>
              <p:cNvPr id="683" name="Oval 411"/>
              <p:cNvSpPr>
                <a:spLocks noChangeArrowheads="1"/>
              </p:cNvSpPr>
              <p:nvPr/>
            </p:nvSpPr>
            <p:spPr bwMode="auto">
              <a:xfrm>
                <a:off x="4334" y="1470"/>
                <a:ext cx="244" cy="70"/>
              </a:xfrm>
              <a:prstGeom prst="ellipse">
                <a:avLst/>
              </a:prstGeom>
              <a:gradFill rotWithShape="1">
                <a:gsLst>
                  <a:gs pos="0">
                    <a:srgbClr val="B2B2B2"/>
                  </a:gs>
                  <a:gs pos="100000">
                    <a:srgbClr val="EAEAEA"/>
                  </a:gs>
                </a:gsLst>
                <a:lin ang="0" scaled="1"/>
              </a:gradFill>
              <a:ln w="9525">
                <a:solidFill>
                  <a:srgbClr val="808080"/>
                </a:solidFill>
                <a:round/>
                <a:headEnd/>
                <a:tailEnd/>
              </a:ln>
            </p:spPr>
            <p:txBody>
              <a:bodyPr wrap="none" anchor="ctr"/>
              <a:lstStyle/>
              <a:p>
                <a:pPr>
                  <a:defRPr/>
                </a:pPr>
                <a:endParaRPr lang="en-US" sz="2400" kern="0">
                  <a:solidFill>
                    <a:sysClr val="windowText" lastClr="000000"/>
                  </a:solidFill>
                  <a:latin typeface="Times New Roman" pitchFamily="18" charset="0"/>
                  <a:cs typeface="Arial" pitchFamily="34" charset="0"/>
                </a:endParaRPr>
              </a:p>
            </p:txBody>
          </p:sp>
          <p:grpSp>
            <p:nvGrpSpPr>
              <p:cNvPr id="684" name="Group 1059"/>
              <p:cNvGrpSpPr>
                <a:grpSpLocks/>
              </p:cNvGrpSpPr>
              <p:nvPr/>
            </p:nvGrpSpPr>
            <p:grpSpPr bwMode="auto">
              <a:xfrm>
                <a:off x="4383" y="1488"/>
                <a:ext cx="138" cy="33"/>
                <a:chOff x="2468" y="1332"/>
                <a:chExt cx="310" cy="60"/>
              </a:xfrm>
            </p:grpSpPr>
            <p:sp>
              <p:nvSpPr>
                <p:cNvPr id="687" name="Freeform 1060"/>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0" h="60">
                      <a:moveTo>
                        <a:pt x="0" y="60"/>
                      </a:moveTo>
                      <a:lnTo>
                        <a:pt x="96" y="60"/>
                      </a:lnTo>
                      <a:lnTo>
                        <a:pt x="192" y="0"/>
                      </a:lnTo>
                      <a:lnTo>
                        <a:pt x="310" y="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88" name="Freeform 1061"/>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60">
                      <a:moveTo>
                        <a:pt x="0" y="0"/>
                      </a:moveTo>
                      <a:lnTo>
                        <a:pt x="96" y="0"/>
                      </a:lnTo>
                      <a:lnTo>
                        <a:pt x="192" y="60"/>
                      </a:lnTo>
                      <a:lnTo>
                        <a:pt x="282" y="60"/>
                      </a:lnTo>
                    </a:path>
                  </a:pathLst>
                </a:custGeom>
                <a:gradFill rotWithShape="1">
                  <a:gsLst>
                    <a:gs pos="0">
                      <a:srgbClr val="B2B2B2"/>
                    </a:gs>
                    <a:gs pos="100000">
                      <a:srgbClr val="EAEAEA"/>
                    </a:gs>
                  </a:gsLst>
                  <a:lin ang="0" scaled="1"/>
                </a:gradFill>
                <a:ln w="12700" cmpd="sng">
                  <a:solidFill>
                    <a:srgbClr val="80808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685" name="Line 1062"/>
              <p:cNvSpPr>
                <a:spLocks noChangeShapeType="1"/>
              </p:cNvSpPr>
              <p:nvPr/>
            </p:nvSpPr>
            <p:spPr bwMode="auto">
              <a:xfrm>
                <a:off x="4335" y="1503"/>
                <a:ext cx="0" cy="51"/>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sp>
            <p:nvSpPr>
              <p:cNvPr id="686" name="Line 1063"/>
              <p:cNvSpPr>
                <a:spLocks noChangeShapeType="1"/>
              </p:cNvSpPr>
              <p:nvPr/>
            </p:nvSpPr>
            <p:spPr bwMode="auto">
              <a:xfrm>
                <a:off x="4578" y="1505"/>
                <a:ext cx="0" cy="50"/>
              </a:xfrm>
              <a:prstGeom prst="line">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kern="0">
                  <a:solidFill>
                    <a:sysClr val="windowText" lastClr="000000"/>
                  </a:solidFill>
                  <a:latin typeface="Tahoma" charset="0"/>
                  <a:ea typeface="ＭＳ Ｐゴシック" charset="0"/>
                </a:endParaRPr>
              </a:p>
            </p:txBody>
          </p:sp>
        </p:grpSp>
        <p:grpSp>
          <p:nvGrpSpPr>
            <p:cNvPr id="469" name="Group 1064"/>
            <p:cNvGrpSpPr>
              <a:grpSpLocks/>
            </p:cNvGrpSpPr>
            <p:nvPr/>
          </p:nvGrpSpPr>
          <p:grpSpPr bwMode="auto">
            <a:xfrm>
              <a:off x="4511" y="3153"/>
              <a:ext cx="281" cy="266"/>
              <a:chOff x="5072" y="3611"/>
              <a:chExt cx="459" cy="380"/>
            </a:xfrm>
          </p:grpSpPr>
          <p:grpSp>
            <p:nvGrpSpPr>
              <p:cNvPr id="667" name="Group 1065"/>
              <p:cNvGrpSpPr>
                <a:grpSpLocks/>
              </p:cNvGrpSpPr>
              <p:nvPr/>
            </p:nvGrpSpPr>
            <p:grpSpPr bwMode="auto">
              <a:xfrm>
                <a:off x="5144" y="3611"/>
                <a:ext cx="387" cy="99"/>
                <a:chOff x="5030" y="2639"/>
                <a:chExt cx="387" cy="99"/>
              </a:xfrm>
            </p:grpSpPr>
            <p:sp>
              <p:nvSpPr>
                <p:cNvPr id="669" name="Freeform 1066"/>
                <p:cNvSpPr>
                  <a:spLocks/>
                </p:cNvSpPr>
                <p:nvPr/>
              </p:nvSpPr>
              <p:spPr bwMode="auto">
                <a:xfrm>
                  <a:off x="5134" y="2657"/>
                  <a:ext cx="69" cy="55"/>
                </a:xfrm>
                <a:custGeom>
                  <a:avLst/>
                  <a:gdLst>
                    <a:gd name="T0" fmla="*/ 0 w 199"/>
                    <a:gd name="T1" fmla="*/ 0 h 232"/>
                    <a:gd name="T2" fmla="*/ 0 w 199"/>
                    <a:gd name="T3" fmla="*/ 0 h 232"/>
                    <a:gd name="T4" fmla="*/ 0 w 199"/>
                    <a:gd name="T5" fmla="*/ 0 h 232"/>
                    <a:gd name="T6" fmla="*/ 0 w 199"/>
                    <a:gd name="T7" fmla="*/ 0 h 232"/>
                    <a:gd name="T8" fmla="*/ 0 w 199"/>
                    <a:gd name="T9" fmla="*/ 0 h 232"/>
                    <a:gd name="T10" fmla="*/ 0 w 199"/>
                    <a:gd name="T11" fmla="*/ 0 h 232"/>
                    <a:gd name="T12" fmla="*/ 0 w 199"/>
                    <a:gd name="T13" fmla="*/ 0 h 232"/>
                    <a:gd name="T14" fmla="*/ 0 w 199"/>
                    <a:gd name="T15" fmla="*/ 0 h 232"/>
                    <a:gd name="T16" fmla="*/ 0 w 199"/>
                    <a:gd name="T17" fmla="*/ 0 h 232"/>
                    <a:gd name="T18" fmla="*/ 0 w 199"/>
                    <a:gd name="T19" fmla="*/ 0 h 232"/>
                    <a:gd name="T20" fmla="*/ 0 w 199"/>
                    <a:gd name="T21" fmla="*/ 0 h 232"/>
                    <a:gd name="T22" fmla="*/ 0 w 199"/>
                    <a:gd name="T23" fmla="*/ 0 h 232"/>
                    <a:gd name="T24" fmla="*/ 0 w 199"/>
                    <a:gd name="T25" fmla="*/ 0 h 232"/>
                    <a:gd name="T26" fmla="*/ 0 w 199"/>
                    <a:gd name="T27" fmla="*/ 0 h 232"/>
                    <a:gd name="T28" fmla="*/ 0 w 199"/>
                    <a:gd name="T29" fmla="*/ 0 h 232"/>
                    <a:gd name="T30" fmla="*/ 0 w 199"/>
                    <a:gd name="T31" fmla="*/ 0 h 232"/>
                    <a:gd name="T32" fmla="*/ 0 w 199"/>
                    <a:gd name="T33" fmla="*/ 0 h 232"/>
                    <a:gd name="T34" fmla="*/ 0 w 199"/>
                    <a:gd name="T35" fmla="*/ 0 h 232"/>
                    <a:gd name="T36" fmla="*/ 0 w 199"/>
                    <a:gd name="T37" fmla="*/ 0 h 232"/>
                    <a:gd name="T38" fmla="*/ 0 w 199"/>
                    <a:gd name="T39" fmla="*/ 0 h 232"/>
                    <a:gd name="T40" fmla="*/ 0 w 199"/>
                    <a:gd name="T41" fmla="*/ 0 h 232"/>
                    <a:gd name="T42" fmla="*/ 0 w 199"/>
                    <a:gd name="T43" fmla="*/ 0 h 232"/>
                    <a:gd name="T44" fmla="*/ 0 w 199"/>
                    <a:gd name="T45" fmla="*/ 0 h 232"/>
                    <a:gd name="T46" fmla="*/ 0 w 199"/>
                    <a:gd name="T47" fmla="*/ 0 h 232"/>
                    <a:gd name="T48" fmla="*/ 0 w 199"/>
                    <a:gd name="T49" fmla="*/ 0 h 232"/>
                    <a:gd name="T50" fmla="*/ 0 w 199"/>
                    <a:gd name="T51" fmla="*/ 0 h 232"/>
                    <a:gd name="T52" fmla="*/ 0 w 199"/>
                    <a:gd name="T53" fmla="*/ 0 h 232"/>
                    <a:gd name="T54" fmla="*/ 0 w 199"/>
                    <a:gd name="T55" fmla="*/ 0 h 232"/>
                    <a:gd name="T56" fmla="*/ 0 w 199"/>
                    <a:gd name="T57" fmla="*/ 0 h 232"/>
                    <a:gd name="T58" fmla="*/ 0 w 199"/>
                    <a:gd name="T59" fmla="*/ 0 h 232"/>
                    <a:gd name="T60" fmla="*/ 0 w 199"/>
                    <a:gd name="T61" fmla="*/ 0 h 232"/>
                    <a:gd name="T62" fmla="*/ 0 w 199"/>
                    <a:gd name="T63" fmla="*/ 0 h 232"/>
                    <a:gd name="T64" fmla="*/ 0 w 199"/>
                    <a:gd name="T65" fmla="*/ 0 h 232"/>
                    <a:gd name="T66" fmla="*/ 0 w 199"/>
                    <a:gd name="T67" fmla="*/ 0 h 232"/>
                    <a:gd name="T68" fmla="*/ 0 w 199"/>
                    <a:gd name="T69" fmla="*/ 0 h 232"/>
                    <a:gd name="T70" fmla="*/ 0 w 199"/>
                    <a:gd name="T71" fmla="*/ 0 h 232"/>
                    <a:gd name="T72" fmla="*/ 0 w 199"/>
                    <a:gd name="T73" fmla="*/ 0 h 232"/>
                    <a:gd name="T74" fmla="*/ 0 w 199"/>
                    <a:gd name="T75" fmla="*/ 0 h 232"/>
                    <a:gd name="T76" fmla="*/ 0 w 199"/>
                    <a:gd name="T77" fmla="*/ 0 h 232"/>
                    <a:gd name="T78" fmla="*/ 0 w 199"/>
                    <a:gd name="T79" fmla="*/ 0 h 232"/>
                    <a:gd name="T80" fmla="*/ 0 w 199"/>
                    <a:gd name="T81" fmla="*/ 0 h 232"/>
                    <a:gd name="T82" fmla="*/ 0 w 199"/>
                    <a:gd name="T83" fmla="*/ 0 h 232"/>
                    <a:gd name="T84" fmla="*/ 0 w 199"/>
                    <a:gd name="T85" fmla="*/ 0 h 232"/>
                    <a:gd name="T86" fmla="*/ 0 w 199"/>
                    <a:gd name="T87" fmla="*/ 0 h 232"/>
                    <a:gd name="T88" fmla="*/ 0 w 199"/>
                    <a:gd name="T89" fmla="*/ 0 h 232"/>
                    <a:gd name="T90" fmla="*/ 0 w 199"/>
                    <a:gd name="T91" fmla="*/ 0 h 232"/>
                    <a:gd name="T92" fmla="*/ 0 w 199"/>
                    <a:gd name="T93" fmla="*/ 0 h 232"/>
                    <a:gd name="T94" fmla="*/ 0 w 199"/>
                    <a:gd name="T95" fmla="*/ 0 h 232"/>
                    <a:gd name="T96" fmla="*/ 0 w 199"/>
                    <a:gd name="T97" fmla="*/ 0 h 2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99" h="232">
                      <a:moveTo>
                        <a:pt x="70" y="29"/>
                      </a:moveTo>
                      <a:lnTo>
                        <a:pt x="55" y="39"/>
                      </a:lnTo>
                      <a:lnTo>
                        <a:pt x="42" y="50"/>
                      </a:lnTo>
                      <a:lnTo>
                        <a:pt x="30" y="63"/>
                      </a:lnTo>
                      <a:lnTo>
                        <a:pt x="20" y="77"/>
                      </a:lnTo>
                      <a:lnTo>
                        <a:pt x="12" y="91"/>
                      </a:lnTo>
                      <a:lnTo>
                        <a:pt x="6" y="108"/>
                      </a:lnTo>
                      <a:lnTo>
                        <a:pt x="2" y="125"/>
                      </a:lnTo>
                      <a:lnTo>
                        <a:pt x="0" y="142"/>
                      </a:lnTo>
                      <a:lnTo>
                        <a:pt x="2" y="166"/>
                      </a:lnTo>
                      <a:lnTo>
                        <a:pt x="12" y="186"/>
                      </a:lnTo>
                      <a:lnTo>
                        <a:pt x="26" y="203"/>
                      </a:lnTo>
                      <a:lnTo>
                        <a:pt x="45" y="216"/>
                      </a:lnTo>
                      <a:lnTo>
                        <a:pt x="66" y="226"/>
                      </a:lnTo>
                      <a:lnTo>
                        <a:pt x="88" y="230"/>
                      </a:lnTo>
                      <a:lnTo>
                        <a:pt x="111" y="232"/>
                      </a:lnTo>
                      <a:lnTo>
                        <a:pt x="134" y="228"/>
                      </a:lnTo>
                      <a:lnTo>
                        <a:pt x="138" y="228"/>
                      </a:lnTo>
                      <a:lnTo>
                        <a:pt x="143" y="226"/>
                      </a:lnTo>
                      <a:lnTo>
                        <a:pt x="147" y="222"/>
                      </a:lnTo>
                      <a:lnTo>
                        <a:pt x="148" y="218"/>
                      </a:lnTo>
                      <a:lnTo>
                        <a:pt x="145" y="212"/>
                      </a:lnTo>
                      <a:lnTo>
                        <a:pt x="141" y="207"/>
                      </a:lnTo>
                      <a:lnTo>
                        <a:pt x="135" y="203"/>
                      </a:lnTo>
                      <a:lnTo>
                        <a:pt x="129" y="201"/>
                      </a:lnTo>
                      <a:lnTo>
                        <a:pt x="117" y="197"/>
                      </a:lnTo>
                      <a:lnTo>
                        <a:pt x="105" y="195"/>
                      </a:lnTo>
                      <a:lnTo>
                        <a:pt x="94" y="193"/>
                      </a:lnTo>
                      <a:lnTo>
                        <a:pt x="83" y="190"/>
                      </a:lnTo>
                      <a:lnTo>
                        <a:pt x="73" y="187"/>
                      </a:lnTo>
                      <a:lnTo>
                        <a:pt x="62" y="182"/>
                      </a:lnTo>
                      <a:lnTo>
                        <a:pt x="53" y="176"/>
                      </a:lnTo>
                      <a:lnTo>
                        <a:pt x="43" y="167"/>
                      </a:lnTo>
                      <a:lnTo>
                        <a:pt x="40" y="128"/>
                      </a:lnTo>
                      <a:lnTo>
                        <a:pt x="49" y="96"/>
                      </a:lnTo>
                      <a:lnTo>
                        <a:pt x="68" y="71"/>
                      </a:lnTo>
                      <a:lnTo>
                        <a:pt x="94" y="50"/>
                      </a:lnTo>
                      <a:lnTo>
                        <a:pt x="122" y="34"/>
                      </a:lnTo>
                      <a:lnTo>
                        <a:pt x="151" y="21"/>
                      </a:lnTo>
                      <a:lnTo>
                        <a:pt x="178" y="12"/>
                      </a:lnTo>
                      <a:lnTo>
                        <a:pt x="199" y="4"/>
                      </a:lnTo>
                      <a:lnTo>
                        <a:pt x="186" y="1"/>
                      </a:lnTo>
                      <a:lnTo>
                        <a:pt x="172" y="0"/>
                      </a:lnTo>
                      <a:lnTo>
                        <a:pt x="156" y="2"/>
                      </a:lnTo>
                      <a:lnTo>
                        <a:pt x="138" y="4"/>
                      </a:lnTo>
                      <a:lnTo>
                        <a:pt x="121" y="10"/>
                      </a:lnTo>
                      <a:lnTo>
                        <a:pt x="103" y="16"/>
                      </a:lnTo>
                      <a:lnTo>
                        <a:pt x="86" y="23"/>
                      </a:lnTo>
                      <a:lnTo>
                        <a:pt x="70" y="2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0" name="Freeform 1067"/>
                <p:cNvSpPr>
                  <a:spLocks/>
                </p:cNvSpPr>
                <p:nvPr/>
              </p:nvSpPr>
              <p:spPr bwMode="auto">
                <a:xfrm>
                  <a:off x="5252" y="2656"/>
                  <a:ext cx="47" cy="42"/>
                </a:xfrm>
                <a:custGeom>
                  <a:avLst/>
                  <a:gdLst>
                    <a:gd name="T0" fmla="*/ 0 w 128"/>
                    <a:gd name="T1" fmla="*/ 0 h 180"/>
                    <a:gd name="T2" fmla="*/ 0 w 128"/>
                    <a:gd name="T3" fmla="*/ 0 h 180"/>
                    <a:gd name="T4" fmla="*/ 0 w 128"/>
                    <a:gd name="T5" fmla="*/ 0 h 180"/>
                    <a:gd name="T6" fmla="*/ 0 w 128"/>
                    <a:gd name="T7" fmla="*/ 0 h 180"/>
                    <a:gd name="T8" fmla="*/ 0 w 128"/>
                    <a:gd name="T9" fmla="*/ 0 h 180"/>
                    <a:gd name="T10" fmla="*/ 0 w 128"/>
                    <a:gd name="T11" fmla="*/ 0 h 180"/>
                    <a:gd name="T12" fmla="*/ 0 w 128"/>
                    <a:gd name="T13" fmla="*/ 0 h 180"/>
                    <a:gd name="T14" fmla="*/ 0 w 128"/>
                    <a:gd name="T15" fmla="*/ 0 h 180"/>
                    <a:gd name="T16" fmla="*/ 0 w 128"/>
                    <a:gd name="T17" fmla="*/ 0 h 180"/>
                    <a:gd name="T18" fmla="*/ 0 w 128"/>
                    <a:gd name="T19" fmla="*/ 0 h 180"/>
                    <a:gd name="T20" fmla="*/ 0 w 128"/>
                    <a:gd name="T21" fmla="*/ 0 h 180"/>
                    <a:gd name="T22" fmla="*/ 0 w 128"/>
                    <a:gd name="T23" fmla="*/ 0 h 180"/>
                    <a:gd name="T24" fmla="*/ 0 w 128"/>
                    <a:gd name="T25" fmla="*/ 0 h 180"/>
                    <a:gd name="T26" fmla="*/ 0 w 128"/>
                    <a:gd name="T27" fmla="*/ 0 h 180"/>
                    <a:gd name="T28" fmla="*/ 0 w 128"/>
                    <a:gd name="T29" fmla="*/ 0 h 180"/>
                    <a:gd name="T30" fmla="*/ 0 w 128"/>
                    <a:gd name="T31" fmla="*/ 0 h 180"/>
                    <a:gd name="T32" fmla="*/ 0 w 128"/>
                    <a:gd name="T33" fmla="*/ 0 h 180"/>
                    <a:gd name="T34" fmla="*/ 0 w 128"/>
                    <a:gd name="T35" fmla="*/ 0 h 180"/>
                    <a:gd name="T36" fmla="*/ 0 w 128"/>
                    <a:gd name="T37" fmla="*/ 0 h 180"/>
                    <a:gd name="T38" fmla="*/ 0 w 128"/>
                    <a:gd name="T39" fmla="*/ 0 h 180"/>
                    <a:gd name="T40" fmla="*/ 0 w 128"/>
                    <a:gd name="T41" fmla="*/ 0 h 180"/>
                    <a:gd name="T42" fmla="*/ 0 w 128"/>
                    <a:gd name="T43" fmla="*/ 0 h 180"/>
                    <a:gd name="T44" fmla="*/ 0 w 128"/>
                    <a:gd name="T45" fmla="*/ 0 h 180"/>
                    <a:gd name="T46" fmla="*/ 0 w 128"/>
                    <a:gd name="T47" fmla="*/ 0 h 180"/>
                    <a:gd name="T48" fmla="*/ 0 w 128"/>
                    <a:gd name="T49" fmla="*/ 0 h 180"/>
                    <a:gd name="T50" fmla="*/ 0 w 128"/>
                    <a:gd name="T51" fmla="*/ 0 h 180"/>
                    <a:gd name="T52" fmla="*/ 0 w 128"/>
                    <a:gd name="T53" fmla="*/ 0 h 180"/>
                    <a:gd name="T54" fmla="*/ 0 w 128"/>
                    <a:gd name="T55" fmla="*/ 0 h 180"/>
                    <a:gd name="T56" fmla="*/ 0 w 128"/>
                    <a:gd name="T57" fmla="*/ 0 h 180"/>
                    <a:gd name="T58" fmla="*/ 0 w 128"/>
                    <a:gd name="T59" fmla="*/ 0 h 180"/>
                    <a:gd name="T60" fmla="*/ 0 w 128"/>
                    <a:gd name="T61" fmla="*/ 0 h 180"/>
                    <a:gd name="T62" fmla="*/ 0 w 128"/>
                    <a:gd name="T63" fmla="*/ 0 h 180"/>
                    <a:gd name="T64" fmla="*/ 0 w 128"/>
                    <a:gd name="T65" fmla="*/ 0 h 180"/>
                    <a:gd name="T66" fmla="*/ 0 w 128"/>
                    <a:gd name="T67" fmla="*/ 0 h 180"/>
                    <a:gd name="T68" fmla="*/ 0 w 128"/>
                    <a:gd name="T69" fmla="*/ 0 h 180"/>
                    <a:gd name="T70" fmla="*/ 0 w 128"/>
                    <a:gd name="T71" fmla="*/ 0 h 180"/>
                    <a:gd name="T72" fmla="*/ 0 w 128"/>
                    <a:gd name="T73" fmla="*/ 0 h 180"/>
                    <a:gd name="T74" fmla="*/ 0 w 128"/>
                    <a:gd name="T75" fmla="*/ 0 h 180"/>
                    <a:gd name="T76" fmla="*/ 0 w 128"/>
                    <a:gd name="T77" fmla="*/ 0 h 180"/>
                    <a:gd name="T78" fmla="*/ 0 w 128"/>
                    <a:gd name="T79" fmla="*/ 0 h 180"/>
                    <a:gd name="T80" fmla="*/ 0 w 128"/>
                    <a:gd name="T81" fmla="*/ 0 h 18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28" h="180">
                      <a:moveTo>
                        <a:pt x="108" y="59"/>
                      </a:moveTo>
                      <a:lnTo>
                        <a:pt x="113" y="77"/>
                      </a:lnTo>
                      <a:lnTo>
                        <a:pt x="111" y="94"/>
                      </a:lnTo>
                      <a:lnTo>
                        <a:pt x="103" y="108"/>
                      </a:lnTo>
                      <a:lnTo>
                        <a:pt x="91" y="121"/>
                      </a:lnTo>
                      <a:lnTo>
                        <a:pt x="77" y="132"/>
                      </a:lnTo>
                      <a:lnTo>
                        <a:pt x="61" y="144"/>
                      </a:lnTo>
                      <a:lnTo>
                        <a:pt x="45" y="154"/>
                      </a:lnTo>
                      <a:lnTo>
                        <a:pt x="30" y="164"/>
                      </a:lnTo>
                      <a:lnTo>
                        <a:pt x="28" y="168"/>
                      </a:lnTo>
                      <a:lnTo>
                        <a:pt x="27" y="170"/>
                      </a:lnTo>
                      <a:lnTo>
                        <a:pt x="27" y="174"/>
                      </a:lnTo>
                      <a:lnTo>
                        <a:pt x="28" y="177"/>
                      </a:lnTo>
                      <a:lnTo>
                        <a:pt x="32" y="179"/>
                      </a:lnTo>
                      <a:lnTo>
                        <a:pt x="35" y="180"/>
                      </a:lnTo>
                      <a:lnTo>
                        <a:pt x="37" y="180"/>
                      </a:lnTo>
                      <a:lnTo>
                        <a:pt x="41" y="179"/>
                      </a:lnTo>
                      <a:lnTo>
                        <a:pt x="60" y="169"/>
                      </a:lnTo>
                      <a:lnTo>
                        <a:pt x="77" y="158"/>
                      </a:lnTo>
                      <a:lnTo>
                        <a:pt x="94" y="145"/>
                      </a:lnTo>
                      <a:lnTo>
                        <a:pt x="109" y="130"/>
                      </a:lnTo>
                      <a:lnTo>
                        <a:pt x="120" y="114"/>
                      </a:lnTo>
                      <a:lnTo>
                        <a:pt x="127" y="95"/>
                      </a:lnTo>
                      <a:lnTo>
                        <a:pt x="128" y="76"/>
                      </a:lnTo>
                      <a:lnTo>
                        <a:pt x="123" y="55"/>
                      </a:lnTo>
                      <a:lnTo>
                        <a:pt x="113" y="39"/>
                      </a:lnTo>
                      <a:lnTo>
                        <a:pt x="97" y="25"/>
                      </a:lnTo>
                      <a:lnTo>
                        <a:pt x="79" y="15"/>
                      </a:lnTo>
                      <a:lnTo>
                        <a:pt x="57" y="7"/>
                      </a:lnTo>
                      <a:lnTo>
                        <a:pt x="36" y="2"/>
                      </a:lnTo>
                      <a:lnTo>
                        <a:pt x="19" y="0"/>
                      </a:lnTo>
                      <a:lnTo>
                        <a:pt x="6" y="0"/>
                      </a:lnTo>
                      <a:lnTo>
                        <a:pt x="0" y="4"/>
                      </a:lnTo>
                      <a:lnTo>
                        <a:pt x="14" y="9"/>
                      </a:lnTo>
                      <a:lnTo>
                        <a:pt x="29" y="14"/>
                      </a:lnTo>
                      <a:lnTo>
                        <a:pt x="46" y="19"/>
                      </a:lnTo>
                      <a:lnTo>
                        <a:pt x="61" y="23"/>
                      </a:lnTo>
                      <a:lnTo>
                        <a:pt x="76" y="29"/>
                      </a:lnTo>
                      <a:lnTo>
                        <a:pt x="89" y="37"/>
                      </a:lnTo>
                      <a:lnTo>
                        <a:pt x="100" y="46"/>
                      </a:lnTo>
                      <a:lnTo>
                        <a:pt x="108" y="5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1" name="Freeform 1068"/>
                <p:cNvSpPr>
                  <a:spLocks/>
                </p:cNvSpPr>
                <p:nvPr/>
              </p:nvSpPr>
              <p:spPr bwMode="auto">
                <a:xfrm>
                  <a:off x="5089" y="2646"/>
                  <a:ext cx="114" cy="88"/>
                </a:xfrm>
                <a:custGeom>
                  <a:avLst/>
                  <a:gdLst>
                    <a:gd name="T0" fmla="*/ 0 w 322"/>
                    <a:gd name="T1" fmla="*/ 0 h 378"/>
                    <a:gd name="T2" fmla="*/ 0 w 322"/>
                    <a:gd name="T3" fmla="*/ 0 h 378"/>
                    <a:gd name="T4" fmla="*/ 0 w 322"/>
                    <a:gd name="T5" fmla="*/ 0 h 378"/>
                    <a:gd name="T6" fmla="*/ 0 w 322"/>
                    <a:gd name="T7" fmla="*/ 0 h 378"/>
                    <a:gd name="T8" fmla="*/ 0 w 322"/>
                    <a:gd name="T9" fmla="*/ 0 h 378"/>
                    <a:gd name="T10" fmla="*/ 0 w 322"/>
                    <a:gd name="T11" fmla="*/ 0 h 378"/>
                    <a:gd name="T12" fmla="*/ 0 w 322"/>
                    <a:gd name="T13" fmla="*/ 0 h 378"/>
                    <a:gd name="T14" fmla="*/ 0 w 322"/>
                    <a:gd name="T15" fmla="*/ 0 h 378"/>
                    <a:gd name="T16" fmla="*/ 0 w 322"/>
                    <a:gd name="T17" fmla="*/ 0 h 378"/>
                    <a:gd name="T18" fmla="*/ 0 w 322"/>
                    <a:gd name="T19" fmla="*/ 0 h 378"/>
                    <a:gd name="T20" fmla="*/ 0 w 322"/>
                    <a:gd name="T21" fmla="*/ 0 h 378"/>
                    <a:gd name="T22" fmla="*/ 0 w 322"/>
                    <a:gd name="T23" fmla="*/ 0 h 378"/>
                    <a:gd name="T24" fmla="*/ 0 w 322"/>
                    <a:gd name="T25" fmla="*/ 0 h 378"/>
                    <a:gd name="T26" fmla="*/ 0 w 322"/>
                    <a:gd name="T27" fmla="*/ 0 h 378"/>
                    <a:gd name="T28" fmla="*/ 0 w 322"/>
                    <a:gd name="T29" fmla="*/ 0 h 378"/>
                    <a:gd name="T30" fmla="*/ 1 w 322"/>
                    <a:gd name="T31" fmla="*/ 0 h 378"/>
                    <a:gd name="T32" fmla="*/ 1 w 322"/>
                    <a:gd name="T33" fmla="*/ 0 h 378"/>
                    <a:gd name="T34" fmla="*/ 1 w 322"/>
                    <a:gd name="T35" fmla="*/ 0 h 378"/>
                    <a:gd name="T36" fmla="*/ 1 w 322"/>
                    <a:gd name="T37" fmla="*/ 0 h 378"/>
                    <a:gd name="T38" fmla="*/ 1 w 322"/>
                    <a:gd name="T39" fmla="*/ 0 h 378"/>
                    <a:gd name="T40" fmla="*/ 1 w 322"/>
                    <a:gd name="T41" fmla="*/ 0 h 378"/>
                    <a:gd name="T42" fmla="*/ 0 w 322"/>
                    <a:gd name="T43" fmla="*/ 0 h 378"/>
                    <a:gd name="T44" fmla="*/ 0 w 322"/>
                    <a:gd name="T45" fmla="*/ 0 h 378"/>
                    <a:gd name="T46" fmla="*/ 0 w 322"/>
                    <a:gd name="T47" fmla="*/ 0 h 378"/>
                    <a:gd name="T48" fmla="*/ 0 w 322"/>
                    <a:gd name="T49" fmla="*/ 0 h 378"/>
                    <a:gd name="T50" fmla="*/ 0 w 322"/>
                    <a:gd name="T51" fmla="*/ 0 h 378"/>
                    <a:gd name="T52" fmla="*/ 0 w 322"/>
                    <a:gd name="T53" fmla="*/ 0 h 378"/>
                    <a:gd name="T54" fmla="*/ 0 w 322"/>
                    <a:gd name="T55" fmla="*/ 0 h 378"/>
                    <a:gd name="T56" fmla="*/ 0 w 322"/>
                    <a:gd name="T57" fmla="*/ 0 h 378"/>
                    <a:gd name="T58" fmla="*/ 0 w 322"/>
                    <a:gd name="T59" fmla="*/ 0 h 378"/>
                    <a:gd name="T60" fmla="*/ 0 w 322"/>
                    <a:gd name="T61" fmla="*/ 0 h 378"/>
                    <a:gd name="T62" fmla="*/ 0 w 322"/>
                    <a:gd name="T63" fmla="*/ 0 h 378"/>
                    <a:gd name="T64" fmla="*/ 0 w 322"/>
                    <a:gd name="T65" fmla="*/ 0 h 378"/>
                    <a:gd name="T66" fmla="*/ 0 w 322"/>
                    <a:gd name="T67" fmla="*/ 0 h 378"/>
                    <a:gd name="T68" fmla="*/ 0 w 322"/>
                    <a:gd name="T69" fmla="*/ 0 h 378"/>
                    <a:gd name="T70" fmla="*/ 0 w 322"/>
                    <a:gd name="T71" fmla="*/ 0 h 378"/>
                    <a:gd name="T72" fmla="*/ 0 w 322"/>
                    <a:gd name="T73" fmla="*/ 0 h 378"/>
                    <a:gd name="T74" fmla="*/ 0 w 322"/>
                    <a:gd name="T75" fmla="*/ 0 h 378"/>
                    <a:gd name="T76" fmla="*/ 0 w 322"/>
                    <a:gd name="T77" fmla="*/ 0 h 378"/>
                    <a:gd name="T78" fmla="*/ 0 w 322"/>
                    <a:gd name="T79" fmla="*/ 0 h 378"/>
                    <a:gd name="T80" fmla="*/ 0 w 322"/>
                    <a:gd name="T81" fmla="*/ 0 h 378"/>
                    <a:gd name="T82" fmla="*/ 0 w 322"/>
                    <a:gd name="T83" fmla="*/ 0 h 378"/>
                    <a:gd name="T84" fmla="*/ 0 w 322"/>
                    <a:gd name="T85" fmla="*/ 0 h 378"/>
                    <a:gd name="T86" fmla="*/ 0 w 322"/>
                    <a:gd name="T87" fmla="*/ 0 h 37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22" h="378">
                      <a:moveTo>
                        <a:pt x="125" y="49"/>
                      </a:moveTo>
                      <a:lnTo>
                        <a:pt x="100" y="70"/>
                      </a:lnTo>
                      <a:lnTo>
                        <a:pt x="76" y="90"/>
                      </a:lnTo>
                      <a:lnTo>
                        <a:pt x="53" y="115"/>
                      </a:lnTo>
                      <a:lnTo>
                        <a:pt x="34" y="140"/>
                      </a:lnTo>
                      <a:lnTo>
                        <a:pt x="17" y="166"/>
                      </a:lnTo>
                      <a:lnTo>
                        <a:pt x="5" y="195"/>
                      </a:lnTo>
                      <a:lnTo>
                        <a:pt x="0" y="226"/>
                      </a:lnTo>
                      <a:lnTo>
                        <a:pt x="1" y="258"/>
                      </a:lnTo>
                      <a:lnTo>
                        <a:pt x="3" y="266"/>
                      </a:lnTo>
                      <a:lnTo>
                        <a:pt x="5" y="275"/>
                      </a:lnTo>
                      <a:lnTo>
                        <a:pt x="9" y="282"/>
                      </a:lnTo>
                      <a:lnTo>
                        <a:pt x="14" y="290"/>
                      </a:lnTo>
                      <a:lnTo>
                        <a:pt x="19" y="297"/>
                      </a:lnTo>
                      <a:lnTo>
                        <a:pt x="26" y="304"/>
                      </a:lnTo>
                      <a:lnTo>
                        <a:pt x="32" y="310"/>
                      </a:lnTo>
                      <a:lnTo>
                        <a:pt x="41" y="314"/>
                      </a:lnTo>
                      <a:lnTo>
                        <a:pt x="56" y="324"/>
                      </a:lnTo>
                      <a:lnTo>
                        <a:pt x="71" y="332"/>
                      </a:lnTo>
                      <a:lnTo>
                        <a:pt x="86" y="338"/>
                      </a:lnTo>
                      <a:lnTo>
                        <a:pt x="103" y="344"/>
                      </a:lnTo>
                      <a:lnTo>
                        <a:pt x="119" y="350"/>
                      </a:lnTo>
                      <a:lnTo>
                        <a:pt x="136" y="355"/>
                      </a:lnTo>
                      <a:lnTo>
                        <a:pt x="152" y="359"/>
                      </a:lnTo>
                      <a:lnTo>
                        <a:pt x="168" y="363"/>
                      </a:lnTo>
                      <a:lnTo>
                        <a:pt x="186" y="366"/>
                      </a:lnTo>
                      <a:lnTo>
                        <a:pt x="202" y="368"/>
                      </a:lnTo>
                      <a:lnTo>
                        <a:pt x="220" y="371"/>
                      </a:lnTo>
                      <a:lnTo>
                        <a:pt x="238" y="373"/>
                      </a:lnTo>
                      <a:lnTo>
                        <a:pt x="254" y="374"/>
                      </a:lnTo>
                      <a:lnTo>
                        <a:pt x="272" y="375"/>
                      </a:lnTo>
                      <a:lnTo>
                        <a:pt x="289" y="376"/>
                      </a:lnTo>
                      <a:lnTo>
                        <a:pt x="306" y="378"/>
                      </a:lnTo>
                      <a:lnTo>
                        <a:pt x="311" y="378"/>
                      </a:lnTo>
                      <a:lnTo>
                        <a:pt x="316" y="375"/>
                      </a:lnTo>
                      <a:lnTo>
                        <a:pt x="320" y="371"/>
                      </a:lnTo>
                      <a:lnTo>
                        <a:pt x="322" y="366"/>
                      </a:lnTo>
                      <a:lnTo>
                        <a:pt x="322" y="360"/>
                      </a:lnTo>
                      <a:lnTo>
                        <a:pt x="320" y="356"/>
                      </a:lnTo>
                      <a:lnTo>
                        <a:pt x="315" y="352"/>
                      </a:lnTo>
                      <a:lnTo>
                        <a:pt x="309" y="350"/>
                      </a:lnTo>
                      <a:lnTo>
                        <a:pt x="294" y="347"/>
                      </a:lnTo>
                      <a:lnTo>
                        <a:pt x="279" y="344"/>
                      </a:lnTo>
                      <a:lnTo>
                        <a:pt x="263" y="341"/>
                      </a:lnTo>
                      <a:lnTo>
                        <a:pt x="247" y="338"/>
                      </a:lnTo>
                      <a:lnTo>
                        <a:pt x="232" y="336"/>
                      </a:lnTo>
                      <a:lnTo>
                        <a:pt x="216" y="334"/>
                      </a:lnTo>
                      <a:lnTo>
                        <a:pt x="200" y="332"/>
                      </a:lnTo>
                      <a:lnTo>
                        <a:pt x="185" y="328"/>
                      </a:lnTo>
                      <a:lnTo>
                        <a:pt x="170" y="326"/>
                      </a:lnTo>
                      <a:lnTo>
                        <a:pt x="154" y="322"/>
                      </a:lnTo>
                      <a:lnTo>
                        <a:pt x="139" y="318"/>
                      </a:lnTo>
                      <a:lnTo>
                        <a:pt x="124" y="314"/>
                      </a:lnTo>
                      <a:lnTo>
                        <a:pt x="110" y="309"/>
                      </a:lnTo>
                      <a:lnTo>
                        <a:pt x="94" y="303"/>
                      </a:lnTo>
                      <a:lnTo>
                        <a:pt x="80" y="297"/>
                      </a:lnTo>
                      <a:lnTo>
                        <a:pt x="66" y="289"/>
                      </a:lnTo>
                      <a:lnTo>
                        <a:pt x="55" y="281"/>
                      </a:lnTo>
                      <a:lnTo>
                        <a:pt x="45" y="271"/>
                      </a:lnTo>
                      <a:lnTo>
                        <a:pt x="38" y="259"/>
                      </a:lnTo>
                      <a:lnTo>
                        <a:pt x="35" y="245"/>
                      </a:lnTo>
                      <a:lnTo>
                        <a:pt x="34" y="232"/>
                      </a:lnTo>
                      <a:lnTo>
                        <a:pt x="35" y="216"/>
                      </a:lnTo>
                      <a:lnTo>
                        <a:pt x="38" y="200"/>
                      </a:lnTo>
                      <a:lnTo>
                        <a:pt x="43" y="187"/>
                      </a:lnTo>
                      <a:lnTo>
                        <a:pt x="51" y="170"/>
                      </a:lnTo>
                      <a:lnTo>
                        <a:pt x="60" y="152"/>
                      </a:lnTo>
                      <a:lnTo>
                        <a:pt x="71" y="137"/>
                      </a:lnTo>
                      <a:lnTo>
                        <a:pt x="83" y="124"/>
                      </a:lnTo>
                      <a:lnTo>
                        <a:pt x="94" y="110"/>
                      </a:lnTo>
                      <a:lnTo>
                        <a:pt x="107" y="96"/>
                      </a:lnTo>
                      <a:lnTo>
                        <a:pt x="123" y="82"/>
                      </a:lnTo>
                      <a:lnTo>
                        <a:pt x="138" y="69"/>
                      </a:lnTo>
                      <a:lnTo>
                        <a:pt x="153" y="57"/>
                      </a:lnTo>
                      <a:lnTo>
                        <a:pt x="173" y="47"/>
                      </a:lnTo>
                      <a:lnTo>
                        <a:pt x="195" y="38"/>
                      </a:lnTo>
                      <a:lnTo>
                        <a:pt x="218" y="28"/>
                      </a:lnTo>
                      <a:lnTo>
                        <a:pt x="238" y="20"/>
                      </a:lnTo>
                      <a:lnTo>
                        <a:pt x="254" y="13"/>
                      </a:lnTo>
                      <a:lnTo>
                        <a:pt x="264" y="7"/>
                      </a:lnTo>
                      <a:lnTo>
                        <a:pt x="268" y="2"/>
                      </a:lnTo>
                      <a:lnTo>
                        <a:pt x="256" y="0"/>
                      </a:lnTo>
                      <a:lnTo>
                        <a:pt x="240" y="1"/>
                      </a:lnTo>
                      <a:lnTo>
                        <a:pt x="221" y="4"/>
                      </a:lnTo>
                      <a:lnTo>
                        <a:pt x="201" y="10"/>
                      </a:lnTo>
                      <a:lnTo>
                        <a:pt x="180" y="18"/>
                      </a:lnTo>
                      <a:lnTo>
                        <a:pt x="160" y="27"/>
                      </a:lnTo>
                      <a:lnTo>
                        <a:pt x="141" y="38"/>
                      </a:lnTo>
                      <a:lnTo>
                        <a:pt x="125" y="4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2" name="Freeform 1069"/>
                <p:cNvSpPr>
                  <a:spLocks/>
                </p:cNvSpPr>
                <p:nvPr/>
              </p:nvSpPr>
              <p:spPr bwMode="auto">
                <a:xfrm>
                  <a:off x="5250" y="2643"/>
                  <a:ext cx="99" cy="59"/>
                </a:xfrm>
                <a:custGeom>
                  <a:avLst/>
                  <a:gdLst>
                    <a:gd name="T0" fmla="*/ 0 w 283"/>
                    <a:gd name="T1" fmla="*/ 0 h 252"/>
                    <a:gd name="T2" fmla="*/ 0 w 283"/>
                    <a:gd name="T3" fmla="*/ 0 h 252"/>
                    <a:gd name="T4" fmla="*/ 0 w 283"/>
                    <a:gd name="T5" fmla="*/ 0 h 252"/>
                    <a:gd name="T6" fmla="*/ 0 w 283"/>
                    <a:gd name="T7" fmla="*/ 0 h 252"/>
                    <a:gd name="T8" fmla="*/ 0 w 283"/>
                    <a:gd name="T9" fmla="*/ 0 h 252"/>
                    <a:gd name="T10" fmla="*/ 0 w 283"/>
                    <a:gd name="T11" fmla="*/ 0 h 252"/>
                    <a:gd name="T12" fmla="*/ 0 w 283"/>
                    <a:gd name="T13" fmla="*/ 0 h 252"/>
                    <a:gd name="T14" fmla="*/ 0 w 283"/>
                    <a:gd name="T15" fmla="*/ 0 h 252"/>
                    <a:gd name="T16" fmla="*/ 0 w 283"/>
                    <a:gd name="T17" fmla="*/ 0 h 252"/>
                    <a:gd name="T18" fmla="*/ 0 w 283"/>
                    <a:gd name="T19" fmla="*/ 0 h 252"/>
                    <a:gd name="T20" fmla="*/ 0 w 283"/>
                    <a:gd name="T21" fmla="*/ 0 h 252"/>
                    <a:gd name="T22" fmla="*/ 0 w 283"/>
                    <a:gd name="T23" fmla="*/ 0 h 252"/>
                    <a:gd name="T24" fmla="*/ 0 w 283"/>
                    <a:gd name="T25" fmla="*/ 0 h 252"/>
                    <a:gd name="T26" fmla="*/ 0 w 283"/>
                    <a:gd name="T27" fmla="*/ 0 h 252"/>
                    <a:gd name="T28" fmla="*/ 0 w 283"/>
                    <a:gd name="T29" fmla="*/ 0 h 252"/>
                    <a:gd name="T30" fmla="*/ 0 w 283"/>
                    <a:gd name="T31" fmla="*/ 0 h 252"/>
                    <a:gd name="T32" fmla="*/ 0 w 283"/>
                    <a:gd name="T33" fmla="*/ 0 h 252"/>
                    <a:gd name="T34" fmla="*/ 0 w 283"/>
                    <a:gd name="T35" fmla="*/ 0 h 252"/>
                    <a:gd name="T36" fmla="*/ 0 w 283"/>
                    <a:gd name="T37" fmla="*/ 0 h 252"/>
                    <a:gd name="T38" fmla="*/ 0 w 283"/>
                    <a:gd name="T39" fmla="*/ 0 h 252"/>
                    <a:gd name="T40" fmla="*/ 0 w 283"/>
                    <a:gd name="T41" fmla="*/ 0 h 252"/>
                    <a:gd name="T42" fmla="*/ 0 w 283"/>
                    <a:gd name="T43" fmla="*/ 0 h 252"/>
                    <a:gd name="T44" fmla="*/ 0 w 283"/>
                    <a:gd name="T45" fmla="*/ 0 h 252"/>
                    <a:gd name="T46" fmla="*/ 0 w 283"/>
                    <a:gd name="T47" fmla="*/ 0 h 252"/>
                    <a:gd name="T48" fmla="*/ 0 w 283"/>
                    <a:gd name="T49" fmla="*/ 0 h 252"/>
                    <a:gd name="T50" fmla="*/ 0 w 283"/>
                    <a:gd name="T51" fmla="*/ 0 h 252"/>
                    <a:gd name="T52" fmla="*/ 0 w 283"/>
                    <a:gd name="T53" fmla="*/ 0 h 252"/>
                    <a:gd name="T54" fmla="*/ 0 w 283"/>
                    <a:gd name="T55" fmla="*/ 0 h 252"/>
                    <a:gd name="T56" fmla="*/ 0 w 283"/>
                    <a:gd name="T57" fmla="*/ 0 h 252"/>
                    <a:gd name="T58" fmla="*/ 0 w 283"/>
                    <a:gd name="T59" fmla="*/ 0 h 252"/>
                    <a:gd name="T60" fmla="*/ 0 w 283"/>
                    <a:gd name="T61" fmla="*/ 0 h 252"/>
                    <a:gd name="T62" fmla="*/ 0 w 283"/>
                    <a:gd name="T63" fmla="*/ 0 h 252"/>
                    <a:gd name="T64" fmla="*/ 0 w 283"/>
                    <a:gd name="T65" fmla="*/ 0 h 252"/>
                    <a:gd name="T66" fmla="*/ 0 w 283"/>
                    <a:gd name="T67" fmla="*/ 0 h 252"/>
                    <a:gd name="T68" fmla="*/ 0 w 283"/>
                    <a:gd name="T69" fmla="*/ 0 h 252"/>
                    <a:gd name="T70" fmla="*/ 0 w 283"/>
                    <a:gd name="T71" fmla="*/ 0 h 252"/>
                    <a:gd name="T72" fmla="*/ 0 w 283"/>
                    <a:gd name="T73" fmla="*/ 0 h 252"/>
                    <a:gd name="T74" fmla="*/ 0 w 283"/>
                    <a:gd name="T75" fmla="*/ 0 h 252"/>
                    <a:gd name="T76" fmla="*/ 0 w 283"/>
                    <a:gd name="T77" fmla="*/ 0 h 252"/>
                    <a:gd name="T78" fmla="*/ 0 w 283"/>
                    <a:gd name="T79" fmla="*/ 0 h 252"/>
                    <a:gd name="T80" fmla="*/ 0 w 283"/>
                    <a:gd name="T81" fmla="*/ 0 h 252"/>
                    <a:gd name="T82" fmla="*/ 0 w 283"/>
                    <a:gd name="T83" fmla="*/ 0 h 252"/>
                    <a:gd name="T84" fmla="*/ 0 w 283"/>
                    <a:gd name="T85" fmla="*/ 0 h 252"/>
                    <a:gd name="T86" fmla="*/ 0 w 283"/>
                    <a:gd name="T87" fmla="*/ 0 h 252"/>
                    <a:gd name="T88" fmla="*/ 0 w 283"/>
                    <a:gd name="T89" fmla="*/ 0 h 252"/>
                    <a:gd name="T90" fmla="*/ 0 w 283"/>
                    <a:gd name="T91" fmla="*/ 0 h 252"/>
                    <a:gd name="T92" fmla="*/ 0 w 283"/>
                    <a:gd name="T93" fmla="*/ 0 h 252"/>
                    <a:gd name="T94" fmla="*/ 0 w 283"/>
                    <a:gd name="T95" fmla="*/ 0 h 252"/>
                    <a:gd name="T96" fmla="*/ 0 w 283"/>
                    <a:gd name="T97" fmla="*/ 0 h 252"/>
                    <a:gd name="T98" fmla="*/ 0 w 283"/>
                    <a:gd name="T99" fmla="*/ 0 h 252"/>
                    <a:gd name="T100" fmla="*/ 0 w 283"/>
                    <a:gd name="T101" fmla="*/ 0 h 252"/>
                    <a:gd name="T102" fmla="*/ 0 w 283"/>
                    <a:gd name="T103" fmla="*/ 0 h 252"/>
                    <a:gd name="T104" fmla="*/ 0 w 283"/>
                    <a:gd name="T105" fmla="*/ 0 h 252"/>
                    <a:gd name="T106" fmla="*/ 0 w 283"/>
                    <a:gd name="T107" fmla="*/ 0 h 252"/>
                    <a:gd name="T108" fmla="*/ 0 w 283"/>
                    <a:gd name="T109" fmla="*/ 0 h 252"/>
                    <a:gd name="T110" fmla="*/ 0 w 283"/>
                    <a:gd name="T111" fmla="*/ 0 h 252"/>
                    <a:gd name="T112" fmla="*/ 0 w 283"/>
                    <a:gd name="T113" fmla="*/ 0 h 252"/>
                    <a:gd name="T114" fmla="*/ 0 w 283"/>
                    <a:gd name="T115" fmla="*/ 0 h 252"/>
                    <a:gd name="T116" fmla="*/ 0 w 283"/>
                    <a:gd name="T117" fmla="*/ 0 h 252"/>
                    <a:gd name="T118" fmla="*/ 0 w 283"/>
                    <a:gd name="T119" fmla="*/ 0 h 252"/>
                    <a:gd name="T120" fmla="*/ 0 w 283"/>
                    <a:gd name="T121" fmla="*/ 0 h 25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83" h="252">
                      <a:moveTo>
                        <a:pt x="235" y="77"/>
                      </a:moveTo>
                      <a:lnTo>
                        <a:pt x="248" y="91"/>
                      </a:lnTo>
                      <a:lnTo>
                        <a:pt x="256" y="107"/>
                      </a:lnTo>
                      <a:lnTo>
                        <a:pt x="259" y="124"/>
                      </a:lnTo>
                      <a:lnTo>
                        <a:pt x="259" y="142"/>
                      </a:lnTo>
                      <a:lnTo>
                        <a:pt x="257" y="157"/>
                      </a:lnTo>
                      <a:lnTo>
                        <a:pt x="252" y="170"/>
                      </a:lnTo>
                      <a:lnTo>
                        <a:pt x="244" y="183"/>
                      </a:lnTo>
                      <a:lnTo>
                        <a:pt x="236" y="193"/>
                      </a:lnTo>
                      <a:lnTo>
                        <a:pt x="225" y="204"/>
                      </a:lnTo>
                      <a:lnTo>
                        <a:pt x="215" y="214"/>
                      </a:lnTo>
                      <a:lnTo>
                        <a:pt x="204" y="224"/>
                      </a:lnTo>
                      <a:lnTo>
                        <a:pt x="194" y="234"/>
                      </a:lnTo>
                      <a:lnTo>
                        <a:pt x="191" y="238"/>
                      </a:lnTo>
                      <a:lnTo>
                        <a:pt x="191" y="241"/>
                      </a:lnTo>
                      <a:lnTo>
                        <a:pt x="191" y="245"/>
                      </a:lnTo>
                      <a:lnTo>
                        <a:pt x="194" y="248"/>
                      </a:lnTo>
                      <a:lnTo>
                        <a:pt x="197" y="250"/>
                      </a:lnTo>
                      <a:lnTo>
                        <a:pt x="202" y="252"/>
                      </a:lnTo>
                      <a:lnTo>
                        <a:pt x="205" y="250"/>
                      </a:lnTo>
                      <a:lnTo>
                        <a:pt x="209" y="248"/>
                      </a:lnTo>
                      <a:lnTo>
                        <a:pt x="232" y="233"/>
                      </a:lnTo>
                      <a:lnTo>
                        <a:pt x="252" y="214"/>
                      </a:lnTo>
                      <a:lnTo>
                        <a:pt x="268" y="192"/>
                      </a:lnTo>
                      <a:lnTo>
                        <a:pt x="278" y="167"/>
                      </a:lnTo>
                      <a:lnTo>
                        <a:pt x="283" y="141"/>
                      </a:lnTo>
                      <a:lnTo>
                        <a:pt x="280" y="115"/>
                      </a:lnTo>
                      <a:lnTo>
                        <a:pt x="271" y="91"/>
                      </a:lnTo>
                      <a:lnTo>
                        <a:pt x="252" y="69"/>
                      </a:lnTo>
                      <a:lnTo>
                        <a:pt x="238" y="57"/>
                      </a:lnTo>
                      <a:lnTo>
                        <a:pt x="222" y="48"/>
                      </a:lnTo>
                      <a:lnTo>
                        <a:pt x="204" y="39"/>
                      </a:lnTo>
                      <a:lnTo>
                        <a:pt x="184" y="31"/>
                      </a:lnTo>
                      <a:lnTo>
                        <a:pt x="164" y="23"/>
                      </a:lnTo>
                      <a:lnTo>
                        <a:pt x="144" y="17"/>
                      </a:lnTo>
                      <a:lnTo>
                        <a:pt x="123" y="13"/>
                      </a:lnTo>
                      <a:lnTo>
                        <a:pt x="103" y="8"/>
                      </a:lnTo>
                      <a:lnTo>
                        <a:pt x="83" y="5"/>
                      </a:lnTo>
                      <a:lnTo>
                        <a:pt x="66" y="2"/>
                      </a:lnTo>
                      <a:lnTo>
                        <a:pt x="48" y="0"/>
                      </a:lnTo>
                      <a:lnTo>
                        <a:pt x="34" y="0"/>
                      </a:lnTo>
                      <a:lnTo>
                        <a:pt x="21" y="0"/>
                      </a:lnTo>
                      <a:lnTo>
                        <a:pt x="11" y="0"/>
                      </a:lnTo>
                      <a:lnTo>
                        <a:pt x="4" y="2"/>
                      </a:lnTo>
                      <a:lnTo>
                        <a:pt x="0" y="5"/>
                      </a:lnTo>
                      <a:lnTo>
                        <a:pt x="12" y="7"/>
                      </a:lnTo>
                      <a:lnTo>
                        <a:pt x="24" y="8"/>
                      </a:lnTo>
                      <a:lnTo>
                        <a:pt x="38" y="10"/>
                      </a:lnTo>
                      <a:lnTo>
                        <a:pt x="52" y="13"/>
                      </a:lnTo>
                      <a:lnTo>
                        <a:pt x="66" y="16"/>
                      </a:lnTo>
                      <a:lnTo>
                        <a:pt x="82" y="18"/>
                      </a:lnTo>
                      <a:lnTo>
                        <a:pt x="98" y="22"/>
                      </a:lnTo>
                      <a:lnTo>
                        <a:pt x="114" y="25"/>
                      </a:lnTo>
                      <a:lnTo>
                        <a:pt x="129" y="30"/>
                      </a:lnTo>
                      <a:lnTo>
                        <a:pt x="146" y="34"/>
                      </a:lnTo>
                      <a:lnTo>
                        <a:pt x="162" y="39"/>
                      </a:lnTo>
                      <a:lnTo>
                        <a:pt x="177" y="45"/>
                      </a:lnTo>
                      <a:lnTo>
                        <a:pt x="193" y="52"/>
                      </a:lnTo>
                      <a:lnTo>
                        <a:pt x="208" y="60"/>
                      </a:lnTo>
                      <a:lnTo>
                        <a:pt x="222" y="68"/>
                      </a:lnTo>
                      <a:lnTo>
                        <a:pt x="235" y="77"/>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3" name="Freeform 1070"/>
                <p:cNvSpPr>
                  <a:spLocks/>
                </p:cNvSpPr>
                <p:nvPr/>
              </p:nvSpPr>
              <p:spPr bwMode="auto">
                <a:xfrm>
                  <a:off x="5047" y="2671"/>
                  <a:ext cx="40" cy="55"/>
                </a:xfrm>
                <a:custGeom>
                  <a:avLst/>
                  <a:gdLst>
                    <a:gd name="T0" fmla="*/ 0 w 114"/>
                    <a:gd name="T1" fmla="*/ 0 h 238"/>
                    <a:gd name="T2" fmla="*/ 0 w 114"/>
                    <a:gd name="T3" fmla="*/ 0 h 238"/>
                    <a:gd name="T4" fmla="*/ 0 w 114"/>
                    <a:gd name="T5" fmla="*/ 0 h 238"/>
                    <a:gd name="T6" fmla="*/ 0 w 114"/>
                    <a:gd name="T7" fmla="*/ 0 h 238"/>
                    <a:gd name="T8" fmla="*/ 0 w 114"/>
                    <a:gd name="T9" fmla="*/ 0 h 238"/>
                    <a:gd name="T10" fmla="*/ 0 w 114"/>
                    <a:gd name="T11" fmla="*/ 0 h 238"/>
                    <a:gd name="T12" fmla="*/ 0 w 114"/>
                    <a:gd name="T13" fmla="*/ 0 h 238"/>
                    <a:gd name="T14" fmla="*/ 0 w 114"/>
                    <a:gd name="T15" fmla="*/ 0 h 238"/>
                    <a:gd name="T16" fmla="*/ 0 w 114"/>
                    <a:gd name="T17" fmla="*/ 0 h 238"/>
                    <a:gd name="T18" fmla="*/ 0 w 114"/>
                    <a:gd name="T19" fmla="*/ 0 h 238"/>
                    <a:gd name="T20" fmla="*/ 0 w 114"/>
                    <a:gd name="T21" fmla="*/ 0 h 238"/>
                    <a:gd name="T22" fmla="*/ 0 w 114"/>
                    <a:gd name="T23" fmla="*/ 0 h 238"/>
                    <a:gd name="T24" fmla="*/ 0 w 114"/>
                    <a:gd name="T25" fmla="*/ 0 h 238"/>
                    <a:gd name="T26" fmla="*/ 0 w 114"/>
                    <a:gd name="T27" fmla="*/ 0 h 238"/>
                    <a:gd name="T28" fmla="*/ 0 w 114"/>
                    <a:gd name="T29" fmla="*/ 0 h 238"/>
                    <a:gd name="T30" fmla="*/ 0 w 114"/>
                    <a:gd name="T31" fmla="*/ 0 h 238"/>
                    <a:gd name="T32" fmla="*/ 0 w 114"/>
                    <a:gd name="T33" fmla="*/ 0 h 238"/>
                    <a:gd name="T34" fmla="*/ 0 w 114"/>
                    <a:gd name="T35" fmla="*/ 0 h 238"/>
                    <a:gd name="T36" fmla="*/ 0 w 114"/>
                    <a:gd name="T37" fmla="*/ 0 h 238"/>
                    <a:gd name="T38" fmla="*/ 0 w 114"/>
                    <a:gd name="T39" fmla="*/ 0 h 238"/>
                    <a:gd name="T40" fmla="*/ 0 w 114"/>
                    <a:gd name="T41" fmla="*/ 0 h 238"/>
                    <a:gd name="T42" fmla="*/ 0 w 114"/>
                    <a:gd name="T43" fmla="*/ 0 h 238"/>
                    <a:gd name="T44" fmla="*/ 0 w 114"/>
                    <a:gd name="T45" fmla="*/ 0 h 238"/>
                    <a:gd name="T46" fmla="*/ 0 w 114"/>
                    <a:gd name="T47" fmla="*/ 0 h 238"/>
                    <a:gd name="T48" fmla="*/ 0 w 114"/>
                    <a:gd name="T49" fmla="*/ 0 h 238"/>
                    <a:gd name="T50" fmla="*/ 0 w 114"/>
                    <a:gd name="T51" fmla="*/ 0 h 238"/>
                    <a:gd name="T52" fmla="*/ 0 w 114"/>
                    <a:gd name="T53" fmla="*/ 0 h 238"/>
                    <a:gd name="T54" fmla="*/ 0 w 114"/>
                    <a:gd name="T55" fmla="*/ 0 h 238"/>
                    <a:gd name="T56" fmla="*/ 0 w 114"/>
                    <a:gd name="T57" fmla="*/ 0 h 238"/>
                    <a:gd name="T58" fmla="*/ 0 w 114"/>
                    <a:gd name="T59" fmla="*/ 0 h 238"/>
                    <a:gd name="T60" fmla="*/ 0 w 114"/>
                    <a:gd name="T61" fmla="*/ 0 h 238"/>
                    <a:gd name="T62" fmla="*/ 0 w 114"/>
                    <a:gd name="T63" fmla="*/ 0 h 238"/>
                    <a:gd name="T64" fmla="*/ 0 w 114"/>
                    <a:gd name="T65" fmla="*/ 0 h 238"/>
                    <a:gd name="T66" fmla="*/ 0 w 114"/>
                    <a:gd name="T67" fmla="*/ 0 h 238"/>
                    <a:gd name="T68" fmla="*/ 0 w 114"/>
                    <a:gd name="T69" fmla="*/ 0 h 238"/>
                    <a:gd name="T70" fmla="*/ 0 w 114"/>
                    <a:gd name="T71" fmla="*/ 0 h 238"/>
                    <a:gd name="T72" fmla="*/ 0 w 114"/>
                    <a:gd name="T73" fmla="*/ 0 h 238"/>
                    <a:gd name="T74" fmla="*/ 0 w 114"/>
                    <a:gd name="T75" fmla="*/ 0 h 238"/>
                    <a:gd name="T76" fmla="*/ 0 w 114"/>
                    <a:gd name="T77" fmla="*/ 0 h 238"/>
                    <a:gd name="T78" fmla="*/ 0 w 114"/>
                    <a:gd name="T79" fmla="*/ 0 h 238"/>
                    <a:gd name="T80" fmla="*/ 0 w 114"/>
                    <a:gd name="T81" fmla="*/ 0 h 23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14" h="238">
                      <a:moveTo>
                        <a:pt x="0" y="130"/>
                      </a:moveTo>
                      <a:lnTo>
                        <a:pt x="0" y="149"/>
                      </a:lnTo>
                      <a:lnTo>
                        <a:pt x="4" y="168"/>
                      </a:lnTo>
                      <a:lnTo>
                        <a:pt x="12" y="185"/>
                      </a:lnTo>
                      <a:lnTo>
                        <a:pt x="24" y="200"/>
                      </a:lnTo>
                      <a:lnTo>
                        <a:pt x="38" y="213"/>
                      </a:lnTo>
                      <a:lnTo>
                        <a:pt x="55" y="224"/>
                      </a:lnTo>
                      <a:lnTo>
                        <a:pt x="73" y="232"/>
                      </a:lnTo>
                      <a:lnTo>
                        <a:pt x="92" y="237"/>
                      </a:lnTo>
                      <a:lnTo>
                        <a:pt x="98" y="238"/>
                      </a:lnTo>
                      <a:lnTo>
                        <a:pt x="104" y="235"/>
                      </a:lnTo>
                      <a:lnTo>
                        <a:pt x="109" y="232"/>
                      </a:lnTo>
                      <a:lnTo>
                        <a:pt x="111" y="227"/>
                      </a:lnTo>
                      <a:lnTo>
                        <a:pt x="111" y="222"/>
                      </a:lnTo>
                      <a:lnTo>
                        <a:pt x="110" y="216"/>
                      </a:lnTo>
                      <a:lnTo>
                        <a:pt x="106" y="211"/>
                      </a:lnTo>
                      <a:lnTo>
                        <a:pt x="100" y="209"/>
                      </a:lnTo>
                      <a:lnTo>
                        <a:pt x="82" y="202"/>
                      </a:lnTo>
                      <a:lnTo>
                        <a:pt x="64" y="193"/>
                      </a:lnTo>
                      <a:lnTo>
                        <a:pt x="50" y="180"/>
                      </a:lnTo>
                      <a:lnTo>
                        <a:pt x="39" y="167"/>
                      </a:lnTo>
                      <a:lnTo>
                        <a:pt x="32" y="149"/>
                      </a:lnTo>
                      <a:lnTo>
                        <a:pt x="29" y="131"/>
                      </a:lnTo>
                      <a:lnTo>
                        <a:pt x="29" y="111"/>
                      </a:lnTo>
                      <a:lnTo>
                        <a:pt x="35" y="91"/>
                      </a:lnTo>
                      <a:lnTo>
                        <a:pt x="42" y="76"/>
                      </a:lnTo>
                      <a:lnTo>
                        <a:pt x="51" y="62"/>
                      </a:lnTo>
                      <a:lnTo>
                        <a:pt x="62" y="49"/>
                      </a:lnTo>
                      <a:lnTo>
                        <a:pt x="73" y="38"/>
                      </a:lnTo>
                      <a:lnTo>
                        <a:pt x="84" y="28"/>
                      </a:lnTo>
                      <a:lnTo>
                        <a:pt x="96" y="18"/>
                      </a:lnTo>
                      <a:lnTo>
                        <a:pt x="106" y="9"/>
                      </a:lnTo>
                      <a:lnTo>
                        <a:pt x="114" y="1"/>
                      </a:lnTo>
                      <a:lnTo>
                        <a:pt x="106" y="0"/>
                      </a:lnTo>
                      <a:lnTo>
                        <a:pt x="93" y="6"/>
                      </a:lnTo>
                      <a:lnTo>
                        <a:pt x="76" y="18"/>
                      </a:lnTo>
                      <a:lnTo>
                        <a:pt x="56" y="36"/>
                      </a:lnTo>
                      <a:lnTo>
                        <a:pt x="37" y="57"/>
                      </a:lnTo>
                      <a:lnTo>
                        <a:pt x="20" y="80"/>
                      </a:lnTo>
                      <a:lnTo>
                        <a:pt x="7" y="106"/>
                      </a:lnTo>
                      <a:lnTo>
                        <a:pt x="0" y="130"/>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4" name="Freeform 1071"/>
                <p:cNvSpPr>
                  <a:spLocks/>
                </p:cNvSpPr>
                <p:nvPr/>
              </p:nvSpPr>
              <p:spPr bwMode="auto">
                <a:xfrm>
                  <a:off x="5330" y="2639"/>
                  <a:ext cx="87" cy="73"/>
                </a:xfrm>
                <a:custGeom>
                  <a:avLst/>
                  <a:gdLst>
                    <a:gd name="T0" fmla="*/ 0 w 246"/>
                    <a:gd name="T1" fmla="*/ 0 h 310"/>
                    <a:gd name="T2" fmla="*/ 0 w 246"/>
                    <a:gd name="T3" fmla="*/ 0 h 310"/>
                    <a:gd name="T4" fmla="*/ 0 w 246"/>
                    <a:gd name="T5" fmla="*/ 0 h 310"/>
                    <a:gd name="T6" fmla="*/ 0 w 246"/>
                    <a:gd name="T7" fmla="*/ 0 h 310"/>
                    <a:gd name="T8" fmla="*/ 0 w 246"/>
                    <a:gd name="T9" fmla="*/ 0 h 310"/>
                    <a:gd name="T10" fmla="*/ 0 w 246"/>
                    <a:gd name="T11" fmla="*/ 0 h 310"/>
                    <a:gd name="T12" fmla="*/ 0 w 246"/>
                    <a:gd name="T13" fmla="*/ 0 h 310"/>
                    <a:gd name="T14" fmla="*/ 0 w 246"/>
                    <a:gd name="T15" fmla="*/ 0 h 310"/>
                    <a:gd name="T16" fmla="*/ 0 w 246"/>
                    <a:gd name="T17" fmla="*/ 0 h 310"/>
                    <a:gd name="T18" fmla="*/ 0 w 246"/>
                    <a:gd name="T19" fmla="*/ 0 h 310"/>
                    <a:gd name="T20" fmla="*/ 0 w 246"/>
                    <a:gd name="T21" fmla="*/ 0 h 310"/>
                    <a:gd name="T22" fmla="*/ 0 w 246"/>
                    <a:gd name="T23" fmla="*/ 0 h 310"/>
                    <a:gd name="T24" fmla="*/ 0 w 246"/>
                    <a:gd name="T25" fmla="*/ 0 h 310"/>
                    <a:gd name="T26" fmla="*/ 0 w 246"/>
                    <a:gd name="T27" fmla="*/ 0 h 310"/>
                    <a:gd name="T28" fmla="*/ 0 w 246"/>
                    <a:gd name="T29" fmla="*/ 0 h 310"/>
                    <a:gd name="T30" fmla="*/ 0 w 246"/>
                    <a:gd name="T31" fmla="*/ 0 h 310"/>
                    <a:gd name="T32" fmla="*/ 0 w 246"/>
                    <a:gd name="T33" fmla="*/ 0 h 310"/>
                    <a:gd name="T34" fmla="*/ 0 w 246"/>
                    <a:gd name="T35" fmla="*/ 0 h 310"/>
                    <a:gd name="T36" fmla="*/ 0 w 246"/>
                    <a:gd name="T37" fmla="*/ 0 h 310"/>
                    <a:gd name="T38" fmla="*/ 0 w 246"/>
                    <a:gd name="T39" fmla="*/ 0 h 310"/>
                    <a:gd name="T40" fmla="*/ 0 w 246"/>
                    <a:gd name="T41" fmla="*/ 0 h 310"/>
                    <a:gd name="T42" fmla="*/ 0 w 246"/>
                    <a:gd name="T43" fmla="*/ 0 h 310"/>
                    <a:gd name="T44" fmla="*/ 0 w 246"/>
                    <a:gd name="T45" fmla="*/ 0 h 310"/>
                    <a:gd name="T46" fmla="*/ 0 w 246"/>
                    <a:gd name="T47" fmla="*/ 0 h 310"/>
                    <a:gd name="T48" fmla="*/ 0 w 246"/>
                    <a:gd name="T49" fmla="*/ 0 h 310"/>
                    <a:gd name="T50" fmla="*/ 0 w 246"/>
                    <a:gd name="T51" fmla="*/ 0 h 310"/>
                    <a:gd name="T52" fmla="*/ 0 w 246"/>
                    <a:gd name="T53" fmla="*/ 0 h 310"/>
                    <a:gd name="T54" fmla="*/ 0 w 246"/>
                    <a:gd name="T55" fmla="*/ 0 h 310"/>
                    <a:gd name="T56" fmla="*/ 0 w 246"/>
                    <a:gd name="T57" fmla="*/ 0 h 310"/>
                    <a:gd name="T58" fmla="*/ 0 w 246"/>
                    <a:gd name="T59" fmla="*/ 0 h 310"/>
                    <a:gd name="T60" fmla="*/ 0 w 246"/>
                    <a:gd name="T61" fmla="*/ 0 h 310"/>
                    <a:gd name="T62" fmla="*/ 0 w 246"/>
                    <a:gd name="T63" fmla="*/ 0 h 310"/>
                    <a:gd name="T64" fmla="*/ 0 w 246"/>
                    <a:gd name="T65" fmla="*/ 0 h 310"/>
                    <a:gd name="T66" fmla="*/ 0 w 246"/>
                    <a:gd name="T67" fmla="*/ 0 h 310"/>
                    <a:gd name="T68" fmla="*/ 0 w 246"/>
                    <a:gd name="T69" fmla="*/ 0 h 310"/>
                    <a:gd name="T70" fmla="*/ 0 w 246"/>
                    <a:gd name="T71" fmla="*/ 0 h 310"/>
                    <a:gd name="T72" fmla="*/ 0 w 246"/>
                    <a:gd name="T73" fmla="*/ 0 h 310"/>
                    <a:gd name="T74" fmla="*/ 0 w 246"/>
                    <a:gd name="T75" fmla="*/ 0 h 3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46" h="310">
                      <a:moveTo>
                        <a:pt x="199" y="116"/>
                      </a:moveTo>
                      <a:lnTo>
                        <a:pt x="207" y="124"/>
                      </a:lnTo>
                      <a:lnTo>
                        <a:pt x="214" y="133"/>
                      </a:lnTo>
                      <a:lnTo>
                        <a:pt x="219" y="143"/>
                      </a:lnTo>
                      <a:lnTo>
                        <a:pt x="223" y="154"/>
                      </a:lnTo>
                      <a:lnTo>
                        <a:pt x="225" y="164"/>
                      </a:lnTo>
                      <a:lnTo>
                        <a:pt x="225" y="176"/>
                      </a:lnTo>
                      <a:lnTo>
                        <a:pt x="221" y="187"/>
                      </a:lnTo>
                      <a:lnTo>
                        <a:pt x="216" y="197"/>
                      </a:lnTo>
                      <a:lnTo>
                        <a:pt x="208" y="209"/>
                      </a:lnTo>
                      <a:lnTo>
                        <a:pt x="199" y="219"/>
                      </a:lnTo>
                      <a:lnTo>
                        <a:pt x="188" y="228"/>
                      </a:lnTo>
                      <a:lnTo>
                        <a:pt x="177" y="238"/>
                      </a:lnTo>
                      <a:lnTo>
                        <a:pt x="166" y="246"/>
                      </a:lnTo>
                      <a:lnTo>
                        <a:pt x="154" y="255"/>
                      </a:lnTo>
                      <a:lnTo>
                        <a:pt x="143" y="264"/>
                      </a:lnTo>
                      <a:lnTo>
                        <a:pt x="132" y="274"/>
                      </a:lnTo>
                      <a:lnTo>
                        <a:pt x="129" y="278"/>
                      </a:lnTo>
                      <a:lnTo>
                        <a:pt x="126" y="282"/>
                      </a:lnTo>
                      <a:lnTo>
                        <a:pt x="124" y="287"/>
                      </a:lnTo>
                      <a:lnTo>
                        <a:pt x="121" y="292"/>
                      </a:lnTo>
                      <a:lnTo>
                        <a:pt x="120" y="296"/>
                      </a:lnTo>
                      <a:lnTo>
                        <a:pt x="120" y="301"/>
                      </a:lnTo>
                      <a:lnTo>
                        <a:pt x="121" y="305"/>
                      </a:lnTo>
                      <a:lnTo>
                        <a:pt x="125" y="309"/>
                      </a:lnTo>
                      <a:lnTo>
                        <a:pt x="130" y="310"/>
                      </a:lnTo>
                      <a:lnTo>
                        <a:pt x="134" y="310"/>
                      </a:lnTo>
                      <a:lnTo>
                        <a:pt x="139" y="309"/>
                      </a:lnTo>
                      <a:lnTo>
                        <a:pt x="143" y="305"/>
                      </a:lnTo>
                      <a:lnTo>
                        <a:pt x="154" y="293"/>
                      </a:lnTo>
                      <a:lnTo>
                        <a:pt x="167" y="280"/>
                      </a:lnTo>
                      <a:lnTo>
                        <a:pt x="180" y="269"/>
                      </a:lnTo>
                      <a:lnTo>
                        <a:pt x="194" y="257"/>
                      </a:lnTo>
                      <a:lnTo>
                        <a:pt x="207" y="246"/>
                      </a:lnTo>
                      <a:lnTo>
                        <a:pt x="219" y="233"/>
                      </a:lnTo>
                      <a:lnTo>
                        <a:pt x="231" y="219"/>
                      </a:lnTo>
                      <a:lnTo>
                        <a:pt x="239" y="204"/>
                      </a:lnTo>
                      <a:lnTo>
                        <a:pt x="245" y="187"/>
                      </a:lnTo>
                      <a:lnTo>
                        <a:pt x="246" y="170"/>
                      </a:lnTo>
                      <a:lnTo>
                        <a:pt x="242" y="153"/>
                      </a:lnTo>
                      <a:lnTo>
                        <a:pt x="236" y="136"/>
                      </a:lnTo>
                      <a:lnTo>
                        <a:pt x="227" y="120"/>
                      </a:lnTo>
                      <a:lnTo>
                        <a:pt x="215" y="107"/>
                      </a:lnTo>
                      <a:lnTo>
                        <a:pt x="201" y="94"/>
                      </a:lnTo>
                      <a:lnTo>
                        <a:pt x="187" y="82"/>
                      </a:lnTo>
                      <a:lnTo>
                        <a:pt x="177" y="74"/>
                      </a:lnTo>
                      <a:lnTo>
                        <a:pt x="165" y="68"/>
                      </a:lnTo>
                      <a:lnTo>
                        <a:pt x="152" y="60"/>
                      </a:lnTo>
                      <a:lnTo>
                        <a:pt x="139" y="51"/>
                      </a:lnTo>
                      <a:lnTo>
                        <a:pt x="126" y="43"/>
                      </a:lnTo>
                      <a:lnTo>
                        <a:pt x="112" y="35"/>
                      </a:lnTo>
                      <a:lnTo>
                        <a:pt x="98" y="28"/>
                      </a:lnTo>
                      <a:lnTo>
                        <a:pt x="85" y="22"/>
                      </a:lnTo>
                      <a:lnTo>
                        <a:pt x="72" y="16"/>
                      </a:lnTo>
                      <a:lnTo>
                        <a:pt x="59" y="10"/>
                      </a:lnTo>
                      <a:lnTo>
                        <a:pt x="46" y="7"/>
                      </a:lnTo>
                      <a:lnTo>
                        <a:pt x="35" y="3"/>
                      </a:lnTo>
                      <a:lnTo>
                        <a:pt x="24" y="1"/>
                      </a:lnTo>
                      <a:lnTo>
                        <a:pt x="15" y="0"/>
                      </a:lnTo>
                      <a:lnTo>
                        <a:pt x="7" y="1"/>
                      </a:lnTo>
                      <a:lnTo>
                        <a:pt x="0" y="3"/>
                      </a:lnTo>
                      <a:lnTo>
                        <a:pt x="8" y="6"/>
                      </a:lnTo>
                      <a:lnTo>
                        <a:pt x="17" y="9"/>
                      </a:lnTo>
                      <a:lnTo>
                        <a:pt x="28" y="14"/>
                      </a:lnTo>
                      <a:lnTo>
                        <a:pt x="38" y="18"/>
                      </a:lnTo>
                      <a:lnTo>
                        <a:pt x="51" y="24"/>
                      </a:lnTo>
                      <a:lnTo>
                        <a:pt x="64" y="30"/>
                      </a:lnTo>
                      <a:lnTo>
                        <a:pt x="78" y="37"/>
                      </a:lnTo>
                      <a:lnTo>
                        <a:pt x="92" y="43"/>
                      </a:lnTo>
                      <a:lnTo>
                        <a:pt x="106" y="51"/>
                      </a:lnTo>
                      <a:lnTo>
                        <a:pt x="120" y="60"/>
                      </a:lnTo>
                      <a:lnTo>
                        <a:pt x="134" y="69"/>
                      </a:lnTo>
                      <a:lnTo>
                        <a:pt x="148" y="78"/>
                      </a:lnTo>
                      <a:lnTo>
                        <a:pt x="163" y="87"/>
                      </a:lnTo>
                      <a:lnTo>
                        <a:pt x="175" y="96"/>
                      </a:lnTo>
                      <a:lnTo>
                        <a:pt x="187" y="105"/>
                      </a:lnTo>
                      <a:lnTo>
                        <a:pt x="199" y="116"/>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75" name="Freeform 1072"/>
                <p:cNvSpPr>
                  <a:spLocks/>
                </p:cNvSpPr>
                <p:nvPr/>
              </p:nvSpPr>
              <p:spPr bwMode="auto">
                <a:xfrm>
                  <a:off x="5115" y="2660"/>
                  <a:ext cx="69" cy="55"/>
                </a:xfrm>
                <a:custGeom>
                  <a:avLst/>
                  <a:gdLst>
                    <a:gd name="T0" fmla="*/ 0 w 198"/>
                    <a:gd name="T1" fmla="*/ 0 h 236"/>
                    <a:gd name="T2" fmla="*/ 0 w 198"/>
                    <a:gd name="T3" fmla="*/ 0 h 236"/>
                    <a:gd name="T4" fmla="*/ 0 w 198"/>
                    <a:gd name="T5" fmla="*/ 0 h 236"/>
                    <a:gd name="T6" fmla="*/ 0 w 198"/>
                    <a:gd name="T7" fmla="*/ 0 h 236"/>
                    <a:gd name="T8" fmla="*/ 0 w 198"/>
                    <a:gd name="T9" fmla="*/ 0 h 236"/>
                    <a:gd name="T10" fmla="*/ 0 w 198"/>
                    <a:gd name="T11" fmla="*/ 0 h 236"/>
                    <a:gd name="T12" fmla="*/ 0 w 198"/>
                    <a:gd name="T13" fmla="*/ 0 h 236"/>
                    <a:gd name="T14" fmla="*/ 0 w 198"/>
                    <a:gd name="T15" fmla="*/ 0 h 236"/>
                    <a:gd name="T16" fmla="*/ 0 w 198"/>
                    <a:gd name="T17" fmla="*/ 0 h 236"/>
                    <a:gd name="T18" fmla="*/ 0 w 198"/>
                    <a:gd name="T19" fmla="*/ 0 h 236"/>
                    <a:gd name="T20" fmla="*/ 0 w 198"/>
                    <a:gd name="T21" fmla="*/ 0 h 236"/>
                    <a:gd name="T22" fmla="*/ 0 w 198"/>
                    <a:gd name="T23" fmla="*/ 0 h 236"/>
                    <a:gd name="T24" fmla="*/ 0 w 198"/>
                    <a:gd name="T25" fmla="*/ 0 h 236"/>
                    <a:gd name="T26" fmla="*/ 0 w 198"/>
                    <a:gd name="T27" fmla="*/ 0 h 236"/>
                    <a:gd name="T28" fmla="*/ 0 w 198"/>
                    <a:gd name="T29" fmla="*/ 0 h 236"/>
                    <a:gd name="T30" fmla="*/ 0 w 198"/>
                    <a:gd name="T31" fmla="*/ 0 h 236"/>
                    <a:gd name="T32" fmla="*/ 0 w 198"/>
                    <a:gd name="T33" fmla="*/ 0 h 236"/>
                    <a:gd name="T34" fmla="*/ 0 w 198"/>
                    <a:gd name="T35" fmla="*/ 0 h 236"/>
                    <a:gd name="T36" fmla="*/ 0 w 198"/>
                    <a:gd name="T37" fmla="*/ 0 h 236"/>
                    <a:gd name="T38" fmla="*/ 0 w 198"/>
                    <a:gd name="T39" fmla="*/ 0 h 236"/>
                    <a:gd name="T40" fmla="*/ 0 w 198"/>
                    <a:gd name="T41" fmla="*/ 0 h 236"/>
                    <a:gd name="T42" fmla="*/ 0 w 198"/>
                    <a:gd name="T43" fmla="*/ 0 h 236"/>
                    <a:gd name="T44" fmla="*/ 0 w 198"/>
                    <a:gd name="T45" fmla="*/ 0 h 236"/>
                    <a:gd name="T46" fmla="*/ 0 w 198"/>
                    <a:gd name="T47" fmla="*/ 0 h 236"/>
                    <a:gd name="T48" fmla="*/ 0 w 198"/>
                    <a:gd name="T49" fmla="*/ 0 h 236"/>
                    <a:gd name="T50" fmla="*/ 0 w 198"/>
                    <a:gd name="T51" fmla="*/ 0 h 236"/>
                    <a:gd name="T52" fmla="*/ 0 w 198"/>
                    <a:gd name="T53" fmla="*/ 0 h 236"/>
                    <a:gd name="T54" fmla="*/ 0 w 198"/>
                    <a:gd name="T55" fmla="*/ 0 h 236"/>
                    <a:gd name="T56" fmla="*/ 0 w 198"/>
                    <a:gd name="T57" fmla="*/ 0 h 236"/>
                    <a:gd name="T58" fmla="*/ 0 w 198"/>
                    <a:gd name="T59" fmla="*/ 0 h 236"/>
                    <a:gd name="T60" fmla="*/ 0 w 198"/>
                    <a:gd name="T61" fmla="*/ 0 h 236"/>
                    <a:gd name="T62" fmla="*/ 0 w 198"/>
                    <a:gd name="T63" fmla="*/ 0 h 236"/>
                    <a:gd name="T64" fmla="*/ 0 w 198"/>
                    <a:gd name="T65" fmla="*/ 0 h 236"/>
                    <a:gd name="T66" fmla="*/ 0 w 198"/>
                    <a:gd name="T67" fmla="*/ 0 h 236"/>
                    <a:gd name="T68" fmla="*/ 0 w 198"/>
                    <a:gd name="T69" fmla="*/ 0 h 236"/>
                    <a:gd name="T70" fmla="*/ 0 w 198"/>
                    <a:gd name="T71" fmla="*/ 0 h 236"/>
                    <a:gd name="T72" fmla="*/ 0 w 198"/>
                    <a:gd name="T73" fmla="*/ 0 h 236"/>
                    <a:gd name="T74" fmla="*/ 0 w 198"/>
                    <a:gd name="T75" fmla="*/ 0 h 236"/>
                    <a:gd name="T76" fmla="*/ 0 w 198"/>
                    <a:gd name="T77" fmla="*/ 0 h 236"/>
                    <a:gd name="T78" fmla="*/ 0 w 198"/>
                    <a:gd name="T79" fmla="*/ 0 h 236"/>
                    <a:gd name="T80" fmla="*/ 0 w 198"/>
                    <a:gd name="T81" fmla="*/ 0 h 236"/>
                    <a:gd name="T82" fmla="*/ 0 w 198"/>
                    <a:gd name="T83" fmla="*/ 0 h 236"/>
                    <a:gd name="T84" fmla="*/ 0 w 198"/>
                    <a:gd name="T85" fmla="*/ 0 h 236"/>
                    <a:gd name="T86" fmla="*/ 0 w 198"/>
                    <a:gd name="T87" fmla="*/ 0 h 236"/>
                    <a:gd name="T88" fmla="*/ 0 w 198"/>
                    <a:gd name="T89" fmla="*/ 0 h 236"/>
                    <a:gd name="T90" fmla="*/ 0 w 198"/>
                    <a:gd name="T91" fmla="*/ 0 h 236"/>
                    <a:gd name="T92" fmla="*/ 0 w 198"/>
                    <a:gd name="T93" fmla="*/ 0 h 236"/>
                    <a:gd name="T94" fmla="*/ 0 w 198"/>
                    <a:gd name="T95" fmla="*/ 0 h 236"/>
                    <a:gd name="T96" fmla="*/ 0 w 198"/>
                    <a:gd name="T97" fmla="*/ 0 h 236"/>
                    <a:gd name="T98" fmla="*/ 0 w 198"/>
                    <a:gd name="T99" fmla="*/ 0 h 236"/>
                    <a:gd name="T100" fmla="*/ 0 w 198"/>
                    <a:gd name="T101" fmla="*/ 0 h 236"/>
                    <a:gd name="T102" fmla="*/ 0 w 198"/>
                    <a:gd name="T103" fmla="*/ 0 h 236"/>
                    <a:gd name="T104" fmla="*/ 0 w 198"/>
                    <a:gd name="T105" fmla="*/ 0 h 236"/>
                    <a:gd name="T106" fmla="*/ 0 w 198"/>
                    <a:gd name="T107" fmla="*/ 0 h 236"/>
                    <a:gd name="T108" fmla="*/ 0 w 198"/>
                    <a:gd name="T109" fmla="*/ 0 h 236"/>
                    <a:gd name="T110" fmla="*/ 0 w 198"/>
                    <a:gd name="T111" fmla="*/ 0 h 236"/>
                    <a:gd name="T112" fmla="*/ 0 w 198"/>
                    <a:gd name="T113" fmla="*/ 0 h 236"/>
                    <a:gd name="T114" fmla="*/ 0 w 198"/>
                    <a:gd name="T115" fmla="*/ 0 h 236"/>
                    <a:gd name="T116" fmla="*/ 0 w 198"/>
                    <a:gd name="T117" fmla="*/ 0 h 236"/>
                    <a:gd name="T118" fmla="*/ 0 w 198"/>
                    <a:gd name="T119" fmla="*/ 0 h 236"/>
                    <a:gd name="T120" fmla="*/ 0 w 198"/>
                    <a:gd name="T121" fmla="*/ 0 h 2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8" h="236">
                      <a:moveTo>
                        <a:pt x="73" y="36"/>
                      </a:moveTo>
                      <a:lnTo>
                        <a:pt x="58" y="46"/>
                      </a:lnTo>
                      <a:lnTo>
                        <a:pt x="46" y="58"/>
                      </a:lnTo>
                      <a:lnTo>
                        <a:pt x="33" y="72"/>
                      </a:lnTo>
                      <a:lnTo>
                        <a:pt x="22" y="85"/>
                      </a:lnTo>
                      <a:lnTo>
                        <a:pt x="14" y="100"/>
                      </a:lnTo>
                      <a:lnTo>
                        <a:pt x="7" y="115"/>
                      </a:lnTo>
                      <a:lnTo>
                        <a:pt x="2" y="130"/>
                      </a:lnTo>
                      <a:lnTo>
                        <a:pt x="0" y="146"/>
                      </a:lnTo>
                      <a:lnTo>
                        <a:pt x="2" y="170"/>
                      </a:lnTo>
                      <a:lnTo>
                        <a:pt x="12" y="190"/>
                      </a:lnTo>
                      <a:lnTo>
                        <a:pt x="26" y="207"/>
                      </a:lnTo>
                      <a:lnTo>
                        <a:pt x="43" y="220"/>
                      </a:lnTo>
                      <a:lnTo>
                        <a:pt x="64" y="229"/>
                      </a:lnTo>
                      <a:lnTo>
                        <a:pt x="88" y="235"/>
                      </a:lnTo>
                      <a:lnTo>
                        <a:pt x="110" y="236"/>
                      </a:lnTo>
                      <a:lnTo>
                        <a:pt x="132" y="232"/>
                      </a:lnTo>
                      <a:lnTo>
                        <a:pt x="137" y="232"/>
                      </a:lnTo>
                      <a:lnTo>
                        <a:pt x="142" y="230"/>
                      </a:lnTo>
                      <a:lnTo>
                        <a:pt x="145" y="226"/>
                      </a:lnTo>
                      <a:lnTo>
                        <a:pt x="146" y="221"/>
                      </a:lnTo>
                      <a:lnTo>
                        <a:pt x="145" y="219"/>
                      </a:lnTo>
                      <a:lnTo>
                        <a:pt x="142" y="219"/>
                      </a:lnTo>
                      <a:lnTo>
                        <a:pt x="137" y="217"/>
                      </a:lnTo>
                      <a:lnTo>
                        <a:pt x="131" y="217"/>
                      </a:lnTo>
                      <a:lnTo>
                        <a:pt x="124" y="217"/>
                      </a:lnTo>
                      <a:lnTo>
                        <a:pt x="118" y="217"/>
                      </a:lnTo>
                      <a:lnTo>
                        <a:pt x="112" y="217"/>
                      </a:lnTo>
                      <a:lnTo>
                        <a:pt x="109" y="217"/>
                      </a:lnTo>
                      <a:lnTo>
                        <a:pt x="97" y="216"/>
                      </a:lnTo>
                      <a:lnTo>
                        <a:pt x="87" y="215"/>
                      </a:lnTo>
                      <a:lnTo>
                        <a:pt x="75" y="214"/>
                      </a:lnTo>
                      <a:lnTo>
                        <a:pt x="63" y="211"/>
                      </a:lnTo>
                      <a:lnTo>
                        <a:pt x="51" y="207"/>
                      </a:lnTo>
                      <a:lnTo>
                        <a:pt x="40" y="199"/>
                      </a:lnTo>
                      <a:lnTo>
                        <a:pt x="29" y="189"/>
                      </a:lnTo>
                      <a:lnTo>
                        <a:pt x="17" y="174"/>
                      </a:lnTo>
                      <a:lnTo>
                        <a:pt x="15" y="157"/>
                      </a:lnTo>
                      <a:lnTo>
                        <a:pt x="16" y="141"/>
                      </a:lnTo>
                      <a:lnTo>
                        <a:pt x="21" y="124"/>
                      </a:lnTo>
                      <a:lnTo>
                        <a:pt x="28" y="109"/>
                      </a:lnTo>
                      <a:lnTo>
                        <a:pt x="39" y="96"/>
                      </a:lnTo>
                      <a:lnTo>
                        <a:pt x="50" y="82"/>
                      </a:lnTo>
                      <a:lnTo>
                        <a:pt x="63" y="70"/>
                      </a:lnTo>
                      <a:lnTo>
                        <a:pt x="78" y="59"/>
                      </a:lnTo>
                      <a:lnTo>
                        <a:pt x="94" y="49"/>
                      </a:lnTo>
                      <a:lnTo>
                        <a:pt x="110" y="39"/>
                      </a:lnTo>
                      <a:lnTo>
                        <a:pt x="126" y="31"/>
                      </a:lnTo>
                      <a:lnTo>
                        <a:pt x="142" y="24"/>
                      </a:lnTo>
                      <a:lnTo>
                        <a:pt x="158" y="19"/>
                      </a:lnTo>
                      <a:lnTo>
                        <a:pt x="172" y="13"/>
                      </a:lnTo>
                      <a:lnTo>
                        <a:pt x="186" y="10"/>
                      </a:lnTo>
                      <a:lnTo>
                        <a:pt x="198" y="7"/>
                      </a:lnTo>
                      <a:lnTo>
                        <a:pt x="190" y="3"/>
                      </a:lnTo>
                      <a:lnTo>
                        <a:pt x="177" y="0"/>
                      </a:lnTo>
                      <a:lnTo>
                        <a:pt x="162" y="3"/>
                      </a:lnTo>
                      <a:lnTo>
                        <a:pt x="144" y="6"/>
                      </a:lnTo>
                      <a:lnTo>
                        <a:pt x="124" y="12"/>
                      </a:lnTo>
                      <a:lnTo>
                        <a:pt x="105" y="19"/>
                      </a:lnTo>
                      <a:lnTo>
                        <a:pt x="88" y="28"/>
                      </a:lnTo>
                      <a:lnTo>
                        <a:pt x="73" y="36"/>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76" name="Freeform 1073"/>
                <p:cNvSpPr>
                  <a:spLocks/>
                </p:cNvSpPr>
                <p:nvPr/>
              </p:nvSpPr>
              <p:spPr bwMode="auto">
                <a:xfrm>
                  <a:off x="5233" y="2660"/>
                  <a:ext cx="47" cy="42"/>
                </a:xfrm>
                <a:custGeom>
                  <a:avLst/>
                  <a:gdLst>
                    <a:gd name="T0" fmla="*/ 0 w 128"/>
                    <a:gd name="T1" fmla="*/ 0 h 183"/>
                    <a:gd name="T2" fmla="*/ 0 w 128"/>
                    <a:gd name="T3" fmla="*/ 0 h 183"/>
                    <a:gd name="T4" fmla="*/ 0 w 128"/>
                    <a:gd name="T5" fmla="*/ 0 h 183"/>
                    <a:gd name="T6" fmla="*/ 0 w 128"/>
                    <a:gd name="T7" fmla="*/ 0 h 183"/>
                    <a:gd name="T8" fmla="*/ 0 w 128"/>
                    <a:gd name="T9" fmla="*/ 0 h 183"/>
                    <a:gd name="T10" fmla="*/ 0 w 128"/>
                    <a:gd name="T11" fmla="*/ 0 h 183"/>
                    <a:gd name="T12" fmla="*/ 0 w 128"/>
                    <a:gd name="T13" fmla="*/ 0 h 183"/>
                    <a:gd name="T14" fmla="*/ 0 w 128"/>
                    <a:gd name="T15" fmla="*/ 0 h 183"/>
                    <a:gd name="T16" fmla="*/ 0 w 128"/>
                    <a:gd name="T17" fmla="*/ 0 h 183"/>
                    <a:gd name="T18" fmla="*/ 0 w 128"/>
                    <a:gd name="T19" fmla="*/ 0 h 183"/>
                    <a:gd name="T20" fmla="*/ 0 w 128"/>
                    <a:gd name="T21" fmla="*/ 0 h 183"/>
                    <a:gd name="T22" fmla="*/ 0 w 128"/>
                    <a:gd name="T23" fmla="*/ 0 h 183"/>
                    <a:gd name="T24" fmla="*/ 0 w 128"/>
                    <a:gd name="T25" fmla="*/ 0 h 183"/>
                    <a:gd name="T26" fmla="*/ 0 w 128"/>
                    <a:gd name="T27" fmla="*/ 0 h 183"/>
                    <a:gd name="T28" fmla="*/ 0 w 128"/>
                    <a:gd name="T29" fmla="*/ 0 h 183"/>
                    <a:gd name="T30" fmla="*/ 0 w 128"/>
                    <a:gd name="T31" fmla="*/ 0 h 183"/>
                    <a:gd name="T32" fmla="*/ 0 w 128"/>
                    <a:gd name="T33" fmla="*/ 0 h 183"/>
                    <a:gd name="T34" fmla="*/ 0 w 128"/>
                    <a:gd name="T35" fmla="*/ 0 h 183"/>
                    <a:gd name="T36" fmla="*/ 0 w 128"/>
                    <a:gd name="T37" fmla="*/ 0 h 183"/>
                    <a:gd name="T38" fmla="*/ 0 w 128"/>
                    <a:gd name="T39" fmla="*/ 0 h 183"/>
                    <a:gd name="T40" fmla="*/ 0 w 128"/>
                    <a:gd name="T41" fmla="*/ 0 h 183"/>
                    <a:gd name="T42" fmla="*/ 0 w 128"/>
                    <a:gd name="T43" fmla="*/ 0 h 183"/>
                    <a:gd name="T44" fmla="*/ 0 w 128"/>
                    <a:gd name="T45" fmla="*/ 0 h 183"/>
                    <a:gd name="T46" fmla="*/ 0 w 128"/>
                    <a:gd name="T47" fmla="*/ 0 h 183"/>
                    <a:gd name="T48" fmla="*/ 0 w 128"/>
                    <a:gd name="T49" fmla="*/ 0 h 183"/>
                    <a:gd name="T50" fmla="*/ 0 w 128"/>
                    <a:gd name="T51" fmla="*/ 0 h 183"/>
                    <a:gd name="T52" fmla="*/ 0 w 128"/>
                    <a:gd name="T53" fmla="*/ 0 h 183"/>
                    <a:gd name="T54" fmla="*/ 0 w 128"/>
                    <a:gd name="T55" fmla="*/ 0 h 183"/>
                    <a:gd name="T56" fmla="*/ 0 w 128"/>
                    <a:gd name="T57" fmla="*/ 0 h 183"/>
                    <a:gd name="T58" fmla="*/ 0 w 128"/>
                    <a:gd name="T59" fmla="*/ 0 h 183"/>
                    <a:gd name="T60" fmla="*/ 0 w 128"/>
                    <a:gd name="T61" fmla="*/ 0 h 183"/>
                    <a:gd name="T62" fmla="*/ 0 w 128"/>
                    <a:gd name="T63" fmla="*/ 0 h 183"/>
                    <a:gd name="T64" fmla="*/ 0 w 128"/>
                    <a:gd name="T65" fmla="*/ 0 h 183"/>
                    <a:gd name="T66" fmla="*/ 0 w 128"/>
                    <a:gd name="T67" fmla="*/ 0 h 183"/>
                    <a:gd name="T68" fmla="*/ 0 w 128"/>
                    <a:gd name="T69" fmla="*/ 0 h 183"/>
                    <a:gd name="T70" fmla="*/ 0 w 128"/>
                    <a:gd name="T71" fmla="*/ 0 h 183"/>
                    <a:gd name="T72" fmla="*/ 0 w 128"/>
                    <a:gd name="T73" fmla="*/ 0 h 183"/>
                    <a:gd name="T74" fmla="*/ 0 w 128"/>
                    <a:gd name="T75" fmla="*/ 0 h 183"/>
                    <a:gd name="T76" fmla="*/ 0 w 128"/>
                    <a:gd name="T77" fmla="*/ 0 h 183"/>
                    <a:gd name="T78" fmla="*/ 0 w 128"/>
                    <a:gd name="T79" fmla="*/ 0 h 183"/>
                    <a:gd name="T80" fmla="*/ 0 w 128"/>
                    <a:gd name="T81" fmla="*/ 0 h 18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28" h="183">
                      <a:moveTo>
                        <a:pt x="108" y="61"/>
                      </a:moveTo>
                      <a:lnTo>
                        <a:pt x="111" y="80"/>
                      </a:lnTo>
                      <a:lnTo>
                        <a:pt x="109" y="97"/>
                      </a:lnTo>
                      <a:lnTo>
                        <a:pt x="101" y="110"/>
                      </a:lnTo>
                      <a:lnTo>
                        <a:pt x="89" y="123"/>
                      </a:lnTo>
                      <a:lnTo>
                        <a:pt x="75" y="134"/>
                      </a:lnTo>
                      <a:lnTo>
                        <a:pt x="60" y="145"/>
                      </a:lnTo>
                      <a:lnTo>
                        <a:pt x="43" y="156"/>
                      </a:lnTo>
                      <a:lnTo>
                        <a:pt x="29" y="167"/>
                      </a:lnTo>
                      <a:lnTo>
                        <a:pt x="27" y="170"/>
                      </a:lnTo>
                      <a:lnTo>
                        <a:pt x="26" y="172"/>
                      </a:lnTo>
                      <a:lnTo>
                        <a:pt x="26" y="176"/>
                      </a:lnTo>
                      <a:lnTo>
                        <a:pt x="28" y="179"/>
                      </a:lnTo>
                      <a:lnTo>
                        <a:pt x="30" y="182"/>
                      </a:lnTo>
                      <a:lnTo>
                        <a:pt x="34" y="183"/>
                      </a:lnTo>
                      <a:lnTo>
                        <a:pt x="37" y="183"/>
                      </a:lnTo>
                      <a:lnTo>
                        <a:pt x="41" y="182"/>
                      </a:lnTo>
                      <a:lnTo>
                        <a:pt x="58" y="171"/>
                      </a:lnTo>
                      <a:lnTo>
                        <a:pt x="76" y="160"/>
                      </a:lnTo>
                      <a:lnTo>
                        <a:pt x="92" y="147"/>
                      </a:lnTo>
                      <a:lnTo>
                        <a:pt x="108" y="132"/>
                      </a:lnTo>
                      <a:lnTo>
                        <a:pt x="118" y="116"/>
                      </a:lnTo>
                      <a:lnTo>
                        <a:pt x="125" y="98"/>
                      </a:lnTo>
                      <a:lnTo>
                        <a:pt x="128" y="78"/>
                      </a:lnTo>
                      <a:lnTo>
                        <a:pt x="123" y="58"/>
                      </a:lnTo>
                      <a:lnTo>
                        <a:pt x="112" y="41"/>
                      </a:lnTo>
                      <a:lnTo>
                        <a:pt x="98" y="28"/>
                      </a:lnTo>
                      <a:lnTo>
                        <a:pt x="80" y="16"/>
                      </a:lnTo>
                      <a:lnTo>
                        <a:pt x="61" y="8"/>
                      </a:lnTo>
                      <a:lnTo>
                        <a:pt x="41" y="2"/>
                      </a:lnTo>
                      <a:lnTo>
                        <a:pt x="23" y="0"/>
                      </a:lnTo>
                      <a:lnTo>
                        <a:pt x="9" y="1"/>
                      </a:lnTo>
                      <a:lnTo>
                        <a:pt x="0" y="6"/>
                      </a:lnTo>
                      <a:lnTo>
                        <a:pt x="16" y="10"/>
                      </a:lnTo>
                      <a:lnTo>
                        <a:pt x="33" y="14"/>
                      </a:lnTo>
                      <a:lnTo>
                        <a:pt x="48" y="17"/>
                      </a:lnTo>
                      <a:lnTo>
                        <a:pt x="63" y="22"/>
                      </a:lnTo>
                      <a:lnTo>
                        <a:pt x="77" y="28"/>
                      </a:lnTo>
                      <a:lnTo>
                        <a:pt x="90" y="36"/>
                      </a:lnTo>
                      <a:lnTo>
                        <a:pt x="101" y="46"/>
                      </a:lnTo>
                      <a:lnTo>
                        <a:pt x="108" y="61"/>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77" name="Freeform 1074"/>
                <p:cNvSpPr>
                  <a:spLocks/>
                </p:cNvSpPr>
                <p:nvPr/>
              </p:nvSpPr>
              <p:spPr bwMode="auto">
                <a:xfrm>
                  <a:off x="5070" y="2650"/>
                  <a:ext cx="112" cy="88"/>
                </a:xfrm>
                <a:custGeom>
                  <a:avLst/>
                  <a:gdLst>
                    <a:gd name="T0" fmla="*/ 0 w 323"/>
                    <a:gd name="T1" fmla="*/ 0 h 379"/>
                    <a:gd name="T2" fmla="*/ 0 w 323"/>
                    <a:gd name="T3" fmla="*/ 0 h 379"/>
                    <a:gd name="T4" fmla="*/ 0 w 323"/>
                    <a:gd name="T5" fmla="*/ 0 h 379"/>
                    <a:gd name="T6" fmla="*/ 0 w 323"/>
                    <a:gd name="T7" fmla="*/ 0 h 379"/>
                    <a:gd name="T8" fmla="*/ 0 w 323"/>
                    <a:gd name="T9" fmla="*/ 0 h 379"/>
                    <a:gd name="T10" fmla="*/ 0 w 323"/>
                    <a:gd name="T11" fmla="*/ 0 h 379"/>
                    <a:gd name="T12" fmla="*/ 0 w 323"/>
                    <a:gd name="T13" fmla="*/ 0 h 379"/>
                    <a:gd name="T14" fmla="*/ 0 w 323"/>
                    <a:gd name="T15" fmla="*/ 0 h 379"/>
                    <a:gd name="T16" fmla="*/ 0 w 323"/>
                    <a:gd name="T17" fmla="*/ 0 h 379"/>
                    <a:gd name="T18" fmla="*/ 0 w 323"/>
                    <a:gd name="T19" fmla="*/ 0 h 379"/>
                    <a:gd name="T20" fmla="*/ 0 w 323"/>
                    <a:gd name="T21" fmla="*/ 0 h 379"/>
                    <a:gd name="T22" fmla="*/ 0 w 323"/>
                    <a:gd name="T23" fmla="*/ 0 h 379"/>
                    <a:gd name="T24" fmla="*/ 0 w 323"/>
                    <a:gd name="T25" fmla="*/ 0 h 379"/>
                    <a:gd name="T26" fmla="*/ 0 w 323"/>
                    <a:gd name="T27" fmla="*/ 0 h 379"/>
                    <a:gd name="T28" fmla="*/ 0 w 323"/>
                    <a:gd name="T29" fmla="*/ 0 h 379"/>
                    <a:gd name="T30" fmla="*/ 0 w 323"/>
                    <a:gd name="T31" fmla="*/ 0 h 379"/>
                    <a:gd name="T32" fmla="*/ 1 w 323"/>
                    <a:gd name="T33" fmla="*/ 0 h 379"/>
                    <a:gd name="T34" fmla="*/ 1 w 323"/>
                    <a:gd name="T35" fmla="*/ 0 h 379"/>
                    <a:gd name="T36" fmla="*/ 1 w 323"/>
                    <a:gd name="T37" fmla="*/ 0 h 379"/>
                    <a:gd name="T38" fmla="*/ 1 w 323"/>
                    <a:gd name="T39" fmla="*/ 0 h 379"/>
                    <a:gd name="T40" fmla="*/ 0 w 323"/>
                    <a:gd name="T41" fmla="*/ 0 h 379"/>
                    <a:gd name="T42" fmla="*/ 0 w 323"/>
                    <a:gd name="T43" fmla="*/ 0 h 379"/>
                    <a:gd name="T44" fmla="*/ 0 w 323"/>
                    <a:gd name="T45" fmla="*/ 0 h 379"/>
                    <a:gd name="T46" fmla="*/ 0 w 323"/>
                    <a:gd name="T47" fmla="*/ 0 h 379"/>
                    <a:gd name="T48" fmla="*/ 0 w 323"/>
                    <a:gd name="T49" fmla="*/ 0 h 379"/>
                    <a:gd name="T50" fmla="*/ 0 w 323"/>
                    <a:gd name="T51" fmla="*/ 0 h 379"/>
                    <a:gd name="T52" fmla="*/ 0 w 323"/>
                    <a:gd name="T53" fmla="*/ 0 h 379"/>
                    <a:gd name="T54" fmla="*/ 0 w 323"/>
                    <a:gd name="T55" fmla="*/ 0 h 379"/>
                    <a:gd name="T56" fmla="*/ 0 w 323"/>
                    <a:gd name="T57" fmla="*/ 0 h 379"/>
                    <a:gd name="T58" fmla="*/ 0 w 323"/>
                    <a:gd name="T59" fmla="*/ 0 h 379"/>
                    <a:gd name="T60" fmla="*/ 0 w 323"/>
                    <a:gd name="T61" fmla="*/ 0 h 379"/>
                    <a:gd name="T62" fmla="*/ 0 w 323"/>
                    <a:gd name="T63" fmla="*/ 0 h 379"/>
                    <a:gd name="T64" fmla="*/ 0 w 323"/>
                    <a:gd name="T65" fmla="*/ 0 h 379"/>
                    <a:gd name="T66" fmla="*/ 0 w 323"/>
                    <a:gd name="T67" fmla="*/ 0 h 379"/>
                    <a:gd name="T68" fmla="*/ 0 w 323"/>
                    <a:gd name="T69" fmla="*/ 0 h 379"/>
                    <a:gd name="T70" fmla="*/ 0 w 323"/>
                    <a:gd name="T71" fmla="*/ 0 h 379"/>
                    <a:gd name="T72" fmla="*/ 0 w 323"/>
                    <a:gd name="T73" fmla="*/ 0 h 379"/>
                    <a:gd name="T74" fmla="*/ 0 w 323"/>
                    <a:gd name="T75" fmla="*/ 0 h 379"/>
                    <a:gd name="T76" fmla="*/ 0 w 323"/>
                    <a:gd name="T77" fmla="*/ 0 h 379"/>
                    <a:gd name="T78" fmla="*/ 0 w 323"/>
                    <a:gd name="T79" fmla="*/ 0 h 379"/>
                    <a:gd name="T80" fmla="*/ 0 w 323"/>
                    <a:gd name="T81" fmla="*/ 0 h 379"/>
                    <a:gd name="T82" fmla="*/ 0 w 323"/>
                    <a:gd name="T83" fmla="*/ 0 h 379"/>
                    <a:gd name="T84" fmla="*/ 0 w 323"/>
                    <a:gd name="T85" fmla="*/ 0 h 379"/>
                    <a:gd name="T86" fmla="*/ 0 w 323"/>
                    <a:gd name="T87" fmla="*/ 0 h 37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23" h="379">
                      <a:moveTo>
                        <a:pt x="126" y="50"/>
                      </a:moveTo>
                      <a:lnTo>
                        <a:pt x="101" y="70"/>
                      </a:lnTo>
                      <a:lnTo>
                        <a:pt x="76" y="92"/>
                      </a:lnTo>
                      <a:lnTo>
                        <a:pt x="54" y="115"/>
                      </a:lnTo>
                      <a:lnTo>
                        <a:pt x="34" y="140"/>
                      </a:lnTo>
                      <a:lnTo>
                        <a:pt x="18" y="167"/>
                      </a:lnTo>
                      <a:lnTo>
                        <a:pt x="6" y="196"/>
                      </a:lnTo>
                      <a:lnTo>
                        <a:pt x="0" y="227"/>
                      </a:lnTo>
                      <a:lnTo>
                        <a:pt x="1" y="259"/>
                      </a:lnTo>
                      <a:lnTo>
                        <a:pt x="4" y="267"/>
                      </a:lnTo>
                      <a:lnTo>
                        <a:pt x="7" y="277"/>
                      </a:lnTo>
                      <a:lnTo>
                        <a:pt x="11" y="283"/>
                      </a:lnTo>
                      <a:lnTo>
                        <a:pt x="15" y="291"/>
                      </a:lnTo>
                      <a:lnTo>
                        <a:pt x="21" y="298"/>
                      </a:lnTo>
                      <a:lnTo>
                        <a:pt x="27" y="305"/>
                      </a:lnTo>
                      <a:lnTo>
                        <a:pt x="34" y="311"/>
                      </a:lnTo>
                      <a:lnTo>
                        <a:pt x="41" y="316"/>
                      </a:lnTo>
                      <a:lnTo>
                        <a:pt x="57" y="325"/>
                      </a:lnTo>
                      <a:lnTo>
                        <a:pt x="72" y="333"/>
                      </a:lnTo>
                      <a:lnTo>
                        <a:pt x="87" y="340"/>
                      </a:lnTo>
                      <a:lnTo>
                        <a:pt x="103" y="345"/>
                      </a:lnTo>
                      <a:lnTo>
                        <a:pt x="120" y="351"/>
                      </a:lnTo>
                      <a:lnTo>
                        <a:pt x="136" y="356"/>
                      </a:lnTo>
                      <a:lnTo>
                        <a:pt x="153" y="360"/>
                      </a:lnTo>
                      <a:lnTo>
                        <a:pt x="169" y="364"/>
                      </a:lnTo>
                      <a:lnTo>
                        <a:pt x="187" y="367"/>
                      </a:lnTo>
                      <a:lnTo>
                        <a:pt x="204" y="370"/>
                      </a:lnTo>
                      <a:lnTo>
                        <a:pt x="221" y="372"/>
                      </a:lnTo>
                      <a:lnTo>
                        <a:pt x="238" y="374"/>
                      </a:lnTo>
                      <a:lnTo>
                        <a:pt x="256" y="375"/>
                      </a:lnTo>
                      <a:lnTo>
                        <a:pt x="273" y="376"/>
                      </a:lnTo>
                      <a:lnTo>
                        <a:pt x="290" y="378"/>
                      </a:lnTo>
                      <a:lnTo>
                        <a:pt x="307" y="379"/>
                      </a:lnTo>
                      <a:lnTo>
                        <a:pt x="312" y="379"/>
                      </a:lnTo>
                      <a:lnTo>
                        <a:pt x="317" y="375"/>
                      </a:lnTo>
                      <a:lnTo>
                        <a:pt x="320" y="372"/>
                      </a:lnTo>
                      <a:lnTo>
                        <a:pt x="323" y="366"/>
                      </a:lnTo>
                      <a:lnTo>
                        <a:pt x="323" y="360"/>
                      </a:lnTo>
                      <a:lnTo>
                        <a:pt x="320" y="356"/>
                      </a:lnTo>
                      <a:lnTo>
                        <a:pt x="316" y="352"/>
                      </a:lnTo>
                      <a:lnTo>
                        <a:pt x="311" y="351"/>
                      </a:lnTo>
                      <a:lnTo>
                        <a:pt x="295" y="351"/>
                      </a:lnTo>
                      <a:lnTo>
                        <a:pt x="279" y="351"/>
                      </a:lnTo>
                      <a:lnTo>
                        <a:pt x="263" y="350"/>
                      </a:lnTo>
                      <a:lnTo>
                        <a:pt x="248" y="349"/>
                      </a:lnTo>
                      <a:lnTo>
                        <a:pt x="231" y="348"/>
                      </a:lnTo>
                      <a:lnTo>
                        <a:pt x="215" y="345"/>
                      </a:lnTo>
                      <a:lnTo>
                        <a:pt x="200" y="343"/>
                      </a:lnTo>
                      <a:lnTo>
                        <a:pt x="183" y="341"/>
                      </a:lnTo>
                      <a:lnTo>
                        <a:pt x="168" y="337"/>
                      </a:lnTo>
                      <a:lnTo>
                        <a:pt x="151" y="334"/>
                      </a:lnTo>
                      <a:lnTo>
                        <a:pt x="136" y="329"/>
                      </a:lnTo>
                      <a:lnTo>
                        <a:pt x="121" y="325"/>
                      </a:lnTo>
                      <a:lnTo>
                        <a:pt x="106" y="320"/>
                      </a:lnTo>
                      <a:lnTo>
                        <a:pt x="92" y="313"/>
                      </a:lnTo>
                      <a:lnTo>
                        <a:pt x="76" y="306"/>
                      </a:lnTo>
                      <a:lnTo>
                        <a:pt x="62" y="300"/>
                      </a:lnTo>
                      <a:lnTo>
                        <a:pt x="51" y="291"/>
                      </a:lnTo>
                      <a:lnTo>
                        <a:pt x="41" y="280"/>
                      </a:lnTo>
                      <a:lnTo>
                        <a:pt x="35" y="269"/>
                      </a:lnTo>
                      <a:lnTo>
                        <a:pt x="31" y="255"/>
                      </a:lnTo>
                      <a:lnTo>
                        <a:pt x="31" y="239"/>
                      </a:lnTo>
                      <a:lnTo>
                        <a:pt x="33" y="218"/>
                      </a:lnTo>
                      <a:lnTo>
                        <a:pt x="38" y="197"/>
                      </a:lnTo>
                      <a:lnTo>
                        <a:pt x="42" y="182"/>
                      </a:lnTo>
                      <a:lnTo>
                        <a:pt x="51" y="165"/>
                      </a:lnTo>
                      <a:lnTo>
                        <a:pt x="60" y="150"/>
                      </a:lnTo>
                      <a:lnTo>
                        <a:pt x="68" y="136"/>
                      </a:lnTo>
                      <a:lnTo>
                        <a:pt x="79" y="124"/>
                      </a:lnTo>
                      <a:lnTo>
                        <a:pt x="89" y="111"/>
                      </a:lnTo>
                      <a:lnTo>
                        <a:pt x="101" y="100"/>
                      </a:lnTo>
                      <a:lnTo>
                        <a:pt x="114" y="88"/>
                      </a:lnTo>
                      <a:lnTo>
                        <a:pt x="129" y="76"/>
                      </a:lnTo>
                      <a:lnTo>
                        <a:pt x="144" y="64"/>
                      </a:lnTo>
                      <a:lnTo>
                        <a:pt x="162" y="53"/>
                      </a:lnTo>
                      <a:lnTo>
                        <a:pt x="181" y="41"/>
                      </a:lnTo>
                      <a:lnTo>
                        <a:pt x="201" y="31"/>
                      </a:lnTo>
                      <a:lnTo>
                        <a:pt x="219" y="22"/>
                      </a:lnTo>
                      <a:lnTo>
                        <a:pt x="237" y="14"/>
                      </a:lnTo>
                      <a:lnTo>
                        <a:pt x="253" y="7"/>
                      </a:lnTo>
                      <a:lnTo>
                        <a:pt x="268" y="1"/>
                      </a:lnTo>
                      <a:lnTo>
                        <a:pt x="255" y="0"/>
                      </a:lnTo>
                      <a:lnTo>
                        <a:pt x="238" y="1"/>
                      </a:lnTo>
                      <a:lnTo>
                        <a:pt x="221" y="5"/>
                      </a:lnTo>
                      <a:lnTo>
                        <a:pt x="201" y="11"/>
                      </a:lnTo>
                      <a:lnTo>
                        <a:pt x="181" y="19"/>
                      </a:lnTo>
                      <a:lnTo>
                        <a:pt x="161" y="28"/>
                      </a:lnTo>
                      <a:lnTo>
                        <a:pt x="142" y="39"/>
                      </a:lnTo>
                      <a:lnTo>
                        <a:pt x="126" y="50"/>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78" name="Freeform 1075"/>
                <p:cNvSpPr>
                  <a:spLocks/>
                </p:cNvSpPr>
                <p:nvPr/>
              </p:nvSpPr>
              <p:spPr bwMode="auto">
                <a:xfrm>
                  <a:off x="5229" y="2647"/>
                  <a:ext cx="99" cy="59"/>
                </a:xfrm>
                <a:custGeom>
                  <a:avLst/>
                  <a:gdLst>
                    <a:gd name="T0" fmla="*/ 0 w 282"/>
                    <a:gd name="T1" fmla="*/ 0 h 253"/>
                    <a:gd name="T2" fmla="*/ 0 w 282"/>
                    <a:gd name="T3" fmla="*/ 0 h 253"/>
                    <a:gd name="T4" fmla="*/ 0 w 282"/>
                    <a:gd name="T5" fmla="*/ 0 h 253"/>
                    <a:gd name="T6" fmla="*/ 0 w 282"/>
                    <a:gd name="T7" fmla="*/ 0 h 253"/>
                    <a:gd name="T8" fmla="*/ 0 w 282"/>
                    <a:gd name="T9" fmla="*/ 0 h 253"/>
                    <a:gd name="T10" fmla="*/ 0 w 282"/>
                    <a:gd name="T11" fmla="*/ 0 h 253"/>
                    <a:gd name="T12" fmla="*/ 0 w 282"/>
                    <a:gd name="T13" fmla="*/ 0 h 253"/>
                    <a:gd name="T14" fmla="*/ 0 w 282"/>
                    <a:gd name="T15" fmla="*/ 0 h 253"/>
                    <a:gd name="T16" fmla="*/ 0 w 282"/>
                    <a:gd name="T17" fmla="*/ 0 h 253"/>
                    <a:gd name="T18" fmla="*/ 0 w 282"/>
                    <a:gd name="T19" fmla="*/ 0 h 253"/>
                    <a:gd name="T20" fmla="*/ 0 w 282"/>
                    <a:gd name="T21" fmla="*/ 0 h 253"/>
                    <a:gd name="T22" fmla="*/ 0 w 282"/>
                    <a:gd name="T23" fmla="*/ 0 h 253"/>
                    <a:gd name="T24" fmla="*/ 0 w 282"/>
                    <a:gd name="T25" fmla="*/ 0 h 253"/>
                    <a:gd name="T26" fmla="*/ 0 w 282"/>
                    <a:gd name="T27" fmla="*/ 0 h 253"/>
                    <a:gd name="T28" fmla="*/ 0 w 282"/>
                    <a:gd name="T29" fmla="*/ 0 h 253"/>
                    <a:gd name="T30" fmla="*/ 0 w 282"/>
                    <a:gd name="T31" fmla="*/ 0 h 253"/>
                    <a:gd name="T32" fmla="*/ 0 w 282"/>
                    <a:gd name="T33" fmla="*/ 0 h 253"/>
                    <a:gd name="T34" fmla="*/ 0 w 282"/>
                    <a:gd name="T35" fmla="*/ 0 h 253"/>
                    <a:gd name="T36" fmla="*/ 0 w 282"/>
                    <a:gd name="T37" fmla="*/ 0 h 253"/>
                    <a:gd name="T38" fmla="*/ 0 w 282"/>
                    <a:gd name="T39" fmla="*/ 0 h 253"/>
                    <a:gd name="T40" fmla="*/ 0 w 282"/>
                    <a:gd name="T41" fmla="*/ 0 h 253"/>
                    <a:gd name="T42" fmla="*/ 0 w 282"/>
                    <a:gd name="T43" fmla="*/ 0 h 253"/>
                    <a:gd name="T44" fmla="*/ 0 w 282"/>
                    <a:gd name="T45" fmla="*/ 0 h 253"/>
                    <a:gd name="T46" fmla="*/ 0 w 282"/>
                    <a:gd name="T47" fmla="*/ 0 h 253"/>
                    <a:gd name="T48" fmla="*/ 0 w 282"/>
                    <a:gd name="T49" fmla="*/ 0 h 253"/>
                    <a:gd name="T50" fmla="*/ 0 w 282"/>
                    <a:gd name="T51" fmla="*/ 0 h 253"/>
                    <a:gd name="T52" fmla="*/ 0 w 282"/>
                    <a:gd name="T53" fmla="*/ 0 h 253"/>
                    <a:gd name="T54" fmla="*/ 0 w 282"/>
                    <a:gd name="T55" fmla="*/ 0 h 253"/>
                    <a:gd name="T56" fmla="*/ 0 w 282"/>
                    <a:gd name="T57" fmla="*/ 0 h 253"/>
                    <a:gd name="T58" fmla="*/ 0 w 282"/>
                    <a:gd name="T59" fmla="*/ 0 h 253"/>
                    <a:gd name="T60" fmla="*/ 0 w 282"/>
                    <a:gd name="T61" fmla="*/ 0 h 253"/>
                    <a:gd name="T62" fmla="*/ 0 w 282"/>
                    <a:gd name="T63" fmla="*/ 0 h 253"/>
                    <a:gd name="T64" fmla="*/ 0 w 282"/>
                    <a:gd name="T65" fmla="*/ 0 h 253"/>
                    <a:gd name="T66" fmla="*/ 0 w 282"/>
                    <a:gd name="T67" fmla="*/ 0 h 253"/>
                    <a:gd name="T68" fmla="*/ 0 w 282"/>
                    <a:gd name="T69" fmla="*/ 0 h 253"/>
                    <a:gd name="T70" fmla="*/ 0 w 282"/>
                    <a:gd name="T71" fmla="*/ 0 h 253"/>
                    <a:gd name="T72" fmla="*/ 0 w 282"/>
                    <a:gd name="T73" fmla="*/ 0 h 253"/>
                    <a:gd name="T74" fmla="*/ 0 w 282"/>
                    <a:gd name="T75" fmla="*/ 0 h 253"/>
                    <a:gd name="T76" fmla="*/ 0 w 282"/>
                    <a:gd name="T77" fmla="*/ 0 h 253"/>
                    <a:gd name="T78" fmla="*/ 0 w 282"/>
                    <a:gd name="T79" fmla="*/ 0 h 253"/>
                    <a:gd name="T80" fmla="*/ 0 w 282"/>
                    <a:gd name="T81" fmla="*/ 0 h 253"/>
                    <a:gd name="T82" fmla="*/ 0 w 282"/>
                    <a:gd name="T83" fmla="*/ 0 h 253"/>
                    <a:gd name="T84" fmla="*/ 0 w 282"/>
                    <a:gd name="T85" fmla="*/ 0 h 253"/>
                    <a:gd name="T86" fmla="*/ 0 w 282"/>
                    <a:gd name="T87" fmla="*/ 0 h 253"/>
                    <a:gd name="T88" fmla="*/ 0 w 282"/>
                    <a:gd name="T89" fmla="*/ 0 h 253"/>
                    <a:gd name="T90" fmla="*/ 0 w 282"/>
                    <a:gd name="T91" fmla="*/ 0 h 253"/>
                    <a:gd name="T92" fmla="*/ 0 w 282"/>
                    <a:gd name="T93" fmla="*/ 0 h 253"/>
                    <a:gd name="T94" fmla="*/ 0 w 282"/>
                    <a:gd name="T95" fmla="*/ 0 h 253"/>
                    <a:gd name="T96" fmla="*/ 0 w 282"/>
                    <a:gd name="T97" fmla="*/ 0 h 253"/>
                    <a:gd name="T98" fmla="*/ 0 w 282"/>
                    <a:gd name="T99" fmla="*/ 0 h 253"/>
                    <a:gd name="T100" fmla="*/ 0 w 282"/>
                    <a:gd name="T101" fmla="*/ 0 h 253"/>
                    <a:gd name="T102" fmla="*/ 0 w 282"/>
                    <a:gd name="T103" fmla="*/ 0 h 253"/>
                    <a:gd name="T104" fmla="*/ 0 w 282"/>
                    <a:gd name="T105" fmla="*/ 0 h 253"/>
                    <a:gd name="T106" fmla="*/ 0 w 282"/>
                    <a:gd name="T107" fmla="*/ 0 h 253"/>
                    <a:gd name="T108" fmla="*/ 0 w 282"/>
                    <a:gd name="T109" fmla="*/ 0 h 253"/>
                    <a:gd name="T110" fmla="*/ 0 w 282"/>
                    <a:gd name="T111" fmla="*/ 0 h 253"/>
                    <a:gd name="T112" fmla="*/ 0 w 282"/>
                    <a:gd name="T113" fmla="*/ 0 h 253"/>
                    <a:gd name="T114" fmla="*/ 0 w 282"/>
                    <a:gd name="T115" fmla="*/ 0 h 253"/>
                    <a:gd name="T116" fmla="*/ 0 w 282"/>
                    <a:gd name="T117" fmla="*/ 0 h 253"/>
                    <a:gd name="T118" fmla="*/ 0 w 282"/>
                    <a:gd name="T119" fmla="*/ 0 h 253"/>
                    <a:gd name="T120" fmla="*/ 0 w 282"/>
                    <a:gd name="T121" fmla="*/ 0 h 25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82" h="253">
                      <a:moveTo>
                        <a:pt x="235" y="78"/>
                      </a:moveTo>
                      <a:lnTo>
                        <a:pt x="248" y="92"/>
                      </a:lnTo>
                      <a:lnTo>
                        <a:pt x="255" y="108"/>
                      </a:lnTo>
                      <a:lnTo>
                        <a:pt x="259" y="125"/>
                      </a:lnTo>
                      <a:lnTo>
                        <a:pt x="259" y="144"/>
                      </a:lnTo>
                      <a:lnTo>
                        <a:pt x="257" y="159"/>
                      </a:lnTo>
                      <a:lnTo>
                        <a:pt x="252" y="171"/>
                      </a:lnTo>
                      <a:lnTo>
                        <a:pt x="244" y="184"/>
                      </a:lnTo>
                      <a:lnTo>
                        <a:pt x="236" y="194"/>
                      </a:lnTo>
                      <a:lnTo>
                        <a:pt x="225" y="206"/>
                      </a:lnTo>
                      <a:lnTo>
                        <a:pt x="215" y="215"/>
                      </a:lnTo>
                      <a:lnTo>
                        <a:pt x="204" y="225"/>
                      </a:lnTo>
                      <a:lnTo>
                        <a:pt x="194" y="236"/>
                      </a:lnTo>
                      <a:lnTo>
                        <a:pt x="191" y="239"/>
                      </a:lnTo>
                      <a:lnTo>
                        <a:pt x="190" y="242"/>
                      </a:lnTo>
                      <a:lnTo>
                        <a:pt x="191" y="246"/>
                      </a:lnTo>
                      <a:lnTo>
                        <a:pt x="194" y="249"/>
                      </a:lnTo>
                      <a:lnTo>
                        <a:pt x="197" y="252"/>
                      </a:lnTo>
                      <a:lnTo>
                        <a:pt x="201" y="253"/>
                      </a:lnTo>
                      <a:lnTo>
                        <a:pt x="205" y="252"/>
                      </a:lnTo>
                      <a:lnTo>
                        <a:pt x="209" y="249"/>
                      </a:lnTo>
                      <a:lnTo>
                        <a:pt x="232" y="234"/>
                      </a:lnTo>
                      <a:lnTo>
                        <a:pt x="251" y="215"/>
                      </a:lnTo>
                      <a:lnTo>
                        <a:pt x="267" y="192"/>
                      </a:lnTo>
                      <a:lnTo>
                        <a:pt x="278" y="168"/>
                      </a:lnTo>
                      <a:lnTo>
                        <a:pt x="282" y="141"/>
                      </a:lnTo>
                      <a:lnTo>
                        <a:pt x="279" y="116"/>
                      </a:lnTo>
                      <a:lnTo>
                        <a:pt x="270" y="92"/>
                      </a:lnTo>
                      <a:lnTo>
                        <a:pt x="251" y="70"/>
                      </a:lnTo>
                      <a:lnTo>
                        <a:pt x="237" y="59"/>
                      </a:lnTo>
                      <a:lnTo>
                        <a:pt x="221" y="48"/>
                      </a:lnTo>
                      <a:lnTo>
                        <a:pt x="202" y="39"/>
                      </a:lnTo>
                      <a:lnTo>
                        <a:pt x="183" y="31"/>
                      </a:lnTo>
                      <a:lnTo>
                        <a:pt x="163" y="24"/>
                      </a:lnTo>
                      <a:lnTo>
                        <a:pt x="142" y="18"/>
                      </a:lnTo>
                      <a:lnTo>
                        <a:pt x="122" y="13"/>
                      </a:lnTo>
                      <a:lnTo>
                        <a:pt x="101" y="8"/>
                      </a:lnTo>
                      <a:lnTo>
                        <a:pt x="82" y="5"/>
                      </a:lnTo>
                      <a:lnTo>
                        <a:pt x="63" y="2"/>
                      </a:lnTo>
                      <a:lnTo>
                        <a:pt x="47" y="0"/>
                      </a:lnTo>
                      <a:lnTo>
                        <a:pt x="32" y="0"/>
                      </a:lnTo>
                      <a:lnTo>
                        <a:pt x="19" y="0"/>
                      </a:lnTo>
                      <a:lnTo>
                        <a:pt x="10" y="1"/>
                      </a:lnTo>
                      <a:lnTo>
                        <a:pt x="4" y="4"/>
                      </a:lnTo>
                      <a:lnTo>
                        <a:pt x="0" y="6"/>
                      </a:lnTo>
                      <a:lnTo>
                        <a:pt x="12" y="8"/>
                      </a:lnTo>
                      <a:lnTo>
                        <a:pt x="25" y="9"/>
                      </a:lnTo>
                      <a:lnTo>
                        <a:pt x="38" y="12"/>
                      </a:lnTo>
                      <a:lnTo>
                        <a:pt x="52" y="14"/>
                      </a:lnTo>
                      <a:lnTo>
                        <a:pt x="67" y="16"/>
                      </a:lnTo>
                      <a:lnTo>
                        <a:pt x="82" y="18"/>
                      </a:lnTo>
                      <a:lnTo>
                        <a:pt x="97" y="22"/>
                      </a:lnTo>
                      <a:lnTo>
                        <a:pt x="114" y="25"/>
                      </a:lnTo>
                      <a:lnTo>
                        <a:pt x="129" y="30"/>
                      </a:lnTo>
                      <a:lnTo>
                        <a:pt x="146" y="35"/>
                      </a:lnTo>
                      <a:lnTo>
                        <a:pt x="162" y="40"/>
                      </a:lnTo>
                      <a:lnTo>
                        <a:pt x="177" y="46"/>
                      </a:lnTo>
                      <a:lnTo>
                        <a:pt x="192" y="53"/>
                      </a:lnTo>
                      <a:lnTo>
                        <a:pt x="208" y="60"/>
                      </a:lnTo>
                      <a:lnTo>
                        <a:pt x="222" y="69"/>
                      </a:lnTo>
                      <a:lnTo>
                        <a:pt x="235" y="78"/>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79" name="Freeform 1076"/>
                <p:cNvSpPr>
                  <a:spLocks/>
                </p:cNvSpPr>
                <p:nvPr/>
              </p:nvSpPr>
              <p:spPr bwMode="auto">
                <a:xfrm>
                  <a:off x="5030" y="2680"/>
                  <a:ext cx="40" cy="54"/>
                </a:xfrm>
                <a:custGeom>
                  <a:avLst/>
                  <a:gdLst>
                    <a:gd name="T0" fmla="*/ 0 w 115"/>
                    <a:gd name="T1" fmla="*/ 0 h 236"/>
                    <a:gd name="T2" fmla="*/ 0 w 115"/>
                    <a:gd name="T3" fmla="*/ 0 h 236"/>
                    <a:gd name="T4" fmla="*/ 0 w 115"/>
                    <a:gd name="T5" fmla="*/ 0 h 236"/>
                    <a:gd name="T6" fmla="*/ 0 w 115"/>
                    <a:gd name="T7" fmla="*/ 0 h 236"/>
                    <a:gd name="T8" fmla="*/ 0 w 115"/>
                    <a:gd name="T9" fmla="*/ 0 h 236"/>
                    <a:gd name="T10" fmla="*/ 0 w 115"/>
                    <a:gd name="T11" fmla="*/ 0 h 236"/>
                    <a:gd name="T12" fmla="*/ 0 w 115"/>
                    <a:gd name="T13" fmla="*/ 0 h 236"/>
                    <a:gd name="T14" fmla="*/ 0 w 115"/>
                    <a:gd name="T15" fmla="*/ 0 h 236"/>
                    <a:gd name="T16" fmla="*/ 0 w 115"/>
                    <a:gd name="T17" fmla="*/ 0 h 236"/>
                    <a:gd name="T18" fmla="*/ 0 w 115"/>
                    <a:gd name="T19" fmla="*/ 0 h 236"/>
                    <a:gd name="T20" fmla="*/ 0 w 115"/>
                    <a:gd name="T21" fmla="*/ 0 h 236"/>
                    <a:gd name="T22" fmla="*/ 0 w 115"/>
                    <a:gd name="T23" fmla="*/ 0 h 236"/>
                    <a:gd name="T24" fmla="*/ 0 w 115"/>
                    <a:gd name="T25" fmla="*/ 0 h 236"/>
                    <a:gd name="T26" fmla="*/ 0 w 115"/>
                    <a:gd name="T27" fmla="*/ 0 h 236"/>
                    <a:gd name="T28" fmla="*/ 0 w 115"/>
                    <a:gd name="T29" fmla="*/ 0 h 236"/>
                    <a:gd name="T30" fmla="*/ 0 w 115"/>
                    <a:gd name="T31" fmla="*/ 0 h 236"/>
                    <a:gd name="T32" fmla="*/ 0 w 115"/>
                    <a:gd name="T33" fmla="*/ 0 h 236"/>
                    <a:gd name="T34" fmla="*/ 0 w 115"/>
                    <a:gd name="T35" fmla="*/ 0 h 236"/>
                    <a:gd name="T36" fmla="*/ 0 w 115"/>
                    <a:gd name="T37" fmla="*/ 0 h 236"/>
                    <a:gd name="T38" fmla="*/ 0 w 115"/>
                    <a:gd name="T39" fmla="*/ 0 h 236"/>
                    <a:gd name="T40" fmla="*/ 0 w 115"/>
                    <a:gd name="T41" fmla="*/ 0 h 236"/>
                    <a:gd name="T42" fmla="*/ 0 w 115"/>
                    <a:gd name="T43" fmla="*/ 0 h 236"/>
                    <a:gd name="T44" fmla="*/ 0 w 115"/>
                    <a:gd name="T45" fmla="*/ 0 h 236"/>
                    <a:gd name="T46" fmla="*/ 0 w 115"/>
                    <a:gd name="T47" fmla="*/ 0 h 236"/>
                    <a:gd name="T48" fmla="*/ 0 w 115"/>
                    <a:gd name="T49" fmla="*/ 0 h 236"/>
                    <a:gd name="T50" fmla="*/ 0 w 115"/>
                    <a:gd name="T51" fmla="*/ 0 h 236"/>
                    <a:gd name="T52" fmla="*/ 0 w 115"/>
                    <a:gd name="T53" fmla="*/ 0 h 236"/>
                    <a:gd name="T54" fmla="*/ 0 w 115"/>
                    <a:gd name="T55" fmla="*/ 0 h 236"/>
                    <a:gd name="T56" fmla="*/ 0 w 115"/>
                    <a:gd name="T57" fmla="*/ 0 h 236"/>
                    <a:gd name="T58" fmla="*/ 0 w 115"/>
                    <a:gd name="T59" fmla="*/ 0 h 236"/>
                    <a:gd name="T60" fmla="*/ 0 w 115"/>
                    <a:gd name="T61" fmla="*/ 0 h 236"/>
                    <a:gd name="T62" fmla="*/ 0 w 115"/>
                    <a:gd name="T63" fmla="*/ 0 h 236"/>
                    <a:gd name="T64" fmla="*/ 0 w 115"/>
                    <a:gd name="T65" fmla="*/ 0 h 236"/>
                    <a:gd name="T66" fmla="*/ 0 w 115"/>
                    <a:gd name="T67" fmla="*/ 0 h 236"/>
                    <a:gd name="T68" fmla="*/ 0 w 115"/>
                    <a:gd name="T69" fmla="*/ 0 h 236"/>
                    <a:gd name="T70" fmla="*/ 0 w 115"/>
                    <a:gd name="T71" fmla="*/ 0 h 236"/>
                    <a:gd name="T72" fmla="*/ 0 w 115"/>
                    <a:gd name="T73" fmla="*/ 0 h 236"/>
                    <a:gd name="T74" fmla="*/ 0 w 115"/>
                    <a:gd name="T75" fmla="*/ 0 h 236"/>
                    <a:gd name="T76" fmla="*/ 0 w 115"/>
                    <a:gd name="T77" fmla="*/ 0 h 236"/>
                    <a:gd name="T78" fmla="*/ 0 w 115"/>
                    <a:gd name="T79" fmla="*/ 0 h 236"/>
                    <a:gd name="T80" fmla="*/ 0 w 115"/>
                    <a:gd name="T81" fmla="*/ 0 h 2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15" h="236">
                      <a:moveTo>
                        <a:pt x="0" y="128"/>
                      </a:moveTo>
                      <a:lnTo>
                        <a:pt x="0" y="148"/>
                      </a:lnTo>
                      <a:lnTo>
                        <a:pt x="5" y="166"/>
                      </a:lnTo>
                      <a:lnTo>
                        <a:pt x="13" y="184"/>
                      </a:lnTo>
                      <a:lnTo>
                        <a:pt x="24" y="198"/>
                      </a:lnTo>
                      <a:lnTo>
                        <a:pt x="39" y="211"/>
                      </a:lnTo>
                      <a:lnTo>
                        <a:pt x="55" y="223"/>
                      </a:lnTo>
                      <a:lnTo>
                        <a:pt x="74" y="231"/>
                      </a:lnTo>
                      <a:lnTo>
                        <a:pt x="92" y="235"/>
                      </a:lnTo>
                      <a:lnTo>
                        <a:pt x="98" y="236"/>
                      </a:lnTo>
                      <a:lnTo>
                        <a:pt x="104" y="234"/>
                      </a:lnTo>
                      <a:lnTo>
                        <a:pt x="109" y="231"/>
                      </a:lnTo>
                      <a:lnTo>
                        <a:pt x="111" y="226"/>
                      </a:lnTo>
                      <a:lnTo>
                        <a:pt x="111" y="220"/>
                      </a:lnTo>
                      <a:lnTo>
                        <a:pt x="110" y="215"/>
                      </a:lnTo>
                      <a:lnTo>
                        <a:pt x="107" y="210"/>
                      </a:lnTo>
                      <a:lnTo>
                        <a:pt x="101" y="208"/>
                      </a:lnTo>
                      <a:lnTo>
                        <a:pt x="82" y="201"/>
                      </a:lnTo>
                      <a:lnTo>
                        <a:pt x="64" y="192"/>
                      </a:lnTo>
                      <a:lnTo>
                        <a:pt x="50" y="179"/>
                      </a:lnTo>
                      <a:lnTo>
                        <a:pt x="40" y="165"/>
                      </a:lnTo>
                      <a:lnTo>
                        <a:pt x="33" y="148"/>
                      </a:lnTo>
                      <a:lnTo>
                        <a:pt x="29" y="130"/>
                      </a:lnTo>
                      <a:lnTo>
                        <a:pt x="29" y="110"/>
                      </a:lnTo>
                      <a:lnTo>
                        <a:pt x="35" y="89"/>
                      </a:lnTo>
                      <a:lnTo>
                        <a:pt x="43" y="74"/>
                      </a:lnTo>
                      <a:lnTo>
                        <a:pt x="56" y="60"/>
                      </a:lnTo>
                      <a:lnTo>
                        <a:pt x="70" y="46"/>
                      </a:lnTo>
                      <a:lnTo>
                        <a:pt x="85" y="33"/>
                      </a:lnTo>
                      <a:lnTo>
                        <a:pt x="98" y="23"/>
                      </a:lnTo>
                      <a:lnTo>
                        <a:pt x="109" y="12"/>
                      </a:lnTo>
                      <a:lnTo>
                        <a:pt x="115" y="6"/>
                      </a:lnTo>
                      <a:lnTo>
                        <a:pt x="115" y="0"/>
                      </a:lnTo>
                      <a:lnTo>
                        <a:pt x="102" y="4"/>
                      </a:lnTo>
                      <a:lnTo>
                        <a:pt x="85" y="12"/>
                      </a:lnTo>
                      <a:lnTo>
                        <a:pt x="68" y="26"/>
                      </a:lnTo>
                      <a:lnTo>
                        <a:pt x="49" y="42"/>
                      </a:lnTo>
                      <a:lnTo>
                        <a:pt x="32" y="61"/>
                      </a:lnTo>
                      <a:lnTo>
                        <a:pt x="17" y="82"/>
                      </a:lnTo>
                      <a:lnTo>
                        <a:pt x="6" y="105"/>
                      </a:lnTo>
                      <a:lnTo>
                        <a:pt x="0" y="128"/>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80" name="Freeform 1077"/>
                <p:cNvSpPr>
                  <a:spLocks/>
                </p:cNvSpPr>
                <p:nvPr/>
              </p:nvSpPr>
              <p:spPr bwMode="auto">
                <a:xfrm>
                  <a:off x="5311" y="2643"/>
                  <a:ext cx="87" cy="73"/>
                </a:xfrm>
                <a:custGeom>
                  <a:avLst/>
                  <a:gdLst>
                    <a:gd name="T0" fmla="*/ 0 w 245"/>
                    <a:gd name="T1" fmla="*/ 0 h 310"/>
                    <a:gd name="T2" fmla="*/ 0 w 245"/>
                    <a:gd name="T3" fmla="*/ 0 h 310"/>
                    <a:gd name="T4" fmla="*/ 0 w 245"/>
                    <a:gd name="T5" fmla="*/ 0 h 310"/>
                    <a:gd name="T6" fmla="*/ 0 w 245"/>
                    <a:gd name="T7" fmla="*/ 0 h 310"/>
                    <a:gd name="T8" fmla="*/ 0 w 245"/>
                    <a:gd name="T9" fmla="*/ 0 h 310"/>
                    <a:gd name="T10" fmla="*/ 0 w 245"/>
                    <a:gd name="T11" fmla="*/ 0 h 310"/>
                    <a:gd name="T12" fmla="*/ 0 w 245"/>
                    <a:gd name="T13" fmla="*/ 0 h 310"/>
                    <a:gd name="T14" fmla="*/ 0 w 245"/>
                    <a:gd name="T15" fmla="*/ 0 h 310"/>
                    <a:gd name="T16" fmla="*/ 0 w 245"/>
                    <a:gd name="T17" fmla="*/ 0 h 310"/>
                    <a:gd name="T18" fmla="*/ 0 w 245"/>
                    <a:gd name="T19" fmla="*/ 0 h 310"/>
                    <a:gd name="T20" fmla="*/ 0 w 245"/>
                    <a:gd name="T21" fmla="*/ 0 h 310"/>
                    <a:gd name="T22" fmla="*/ 0 w 245"/>
                    <a:gd name="T23" fmla="*/ 0 h 310"/>
                    <a:gd name="T24" fmla="*/ 0 w 245"/>
                    <a:gd name="T25" fmla="*/ 0 h 310"/>
                    <a:gd name="T26" fmla="*/ 0 w 245"/>
                    <a:gd name="T27" fmla="*/ 0 h 310"/>
                    <a:gd name="T28" fmla="*/ 0 w 245"/>
                    <a:gd name="T29" fmla="*/ 0 h 310"/>
                    <a:gd name="T30" fmla="*/ 0 w 245"/>
                    <a:gd name="T31" fmla="*/ 0 h 310"/>
                    <a:gd name="T32" fmla="*/ 0 w 245"/>
                    <a:gd name="T33" fmla="*/ 0 h 310"/>
                    <a:gd name="T34" fmla="*/ 0 w 245"/>
                    <a:gd name="T35" fmla="*/ 0 h 310"/>
                    <a:gd name="T36" fmla="*/ 0 w 245"/>
                    <a:gd name="T37" fmla="*/ 0 h 310"/>
                    <a:gd name="T38" fmla="*/ 0 w 245"/>
                    <a:gd name="T39" fmla="*/ 0 h 310"/>
                    <a:gd name="T40" fmla="*/ 0 w 245"/>
                    <a:gd name="T41" fmla="*/ 0 h 310"/>
                    <a:gd name="T42" fmla="*/ 0 w 245"/>
                    <a:gd name="T43" fmla="*/ 0 h 310"/>
                    <a:gd name="T44" fmla="*/ 0 w 245"/>
                    <a:gd name="T45" fmla="*/ 0 h 310"/>
                    <a:gd name="T46" fmla="*/ 0 w 245"/>
                    <a:gd name="T47" fmla="*/ 0 h 310"/>
                    <a:gd name="T48" fmla="*/ 0 w 245"/>
                    <a:gd name="T49" fmla="*/ 0 h 310"/>
                    <a:gd name="T50" fmla="*/ 0 w 245"/>
                    <a:gd name="T51" fmla="*/ 0 h 310"/>
                    <a:gd name="T52" fmla="*/ 0 w 245"/>
                    <a:gd name="T53" fmla="*/ 0 h 310"/>
                    <a:gd name="T54" fmla="*/ 0 w 245"/>
                    <a:gd name="T55" fmla="*/ 0 h 310"/>
                    <a:gd name="T56" fmla="*/ 0 w 245"/>
                    <a:gd name="T57" fmla="*/ 0 h 310"/>
                    <a:gd name="T58" fmla="*/ 0 w 245"/>
                    <a:gd name="T59" fmla="*/ 0 h 310"/>
                    <a:gd name="T60" fmla="*/ 0 w 245"/>
                    <a:gd name="T61" fmla="*/ 0 h 310"/>
                    <a:gd name="T62" fmla="*/ 0 w 245"/>
                    <a:gd name="T63" fmla="*/ 0 h 310"/>
                    <a:gd name="T64" fmla="*/ 0 w 245"/>
                    <a:gd name="T65" fmla="*/ 0 h 310"/>
                    <a:gd name="T66" fmla="*/ 0 w 245"/>
                    <a:gd name="T67" fmla="*/ 0 h 310"/>
                    <a:gd name="T68" fmla="*/ 0 w 245"/>
                    <a:gd name="T69" fmla="*/ 0 h 310"/>
                    <a:gd name="T70" fmla="*/ 0 w 245"/>
                    <a:gd name="T71" fmla="*/ 0 h 310"/>
                    <a:gd name="T72" fmla="*/ 0 w 245"/>
                    <a:gd name="T73" fmla="*/ 0 h 310"/>
                    <a:gd name="T74" fmla="*/ 0 w 245"/>
                    <a:gd name="T75" fmla="*/ 0 h 3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45" h="310">
                      <a:moveTo>
                        <a:pt x="200" y="116"/>
                      </a:moveTo>
                      <a:lnTo>
                        <a:pt x="208" y="124"/>
                      </a:lnTo>
                      <a:lnTo>
                        <a:pt x="214" y="133"/>
                      </a:lnTo>
                      <a:lnTo>
                        <a:pt x="220" y="144"/>
                      </a:lnTo>
                      <a:lnTo>
                        <a:pt x="223" y="154"/>
                      </a:lnTo>
                      <a:lnTo>
                        <a:pt x="226" y="164"/>
                      </a:lnTo>
                      <a:lnTo>
                        <a:pt x="224" y="176"/>
                      </a:lnTo>
                      <a:lnTo>
                        <a:pt x="222" y="187"/>
                      </a:lnTo>
                      <a:lnTo>
                        <a:pt x="216" y="198"/>
                      </a:lnTo>
                      <a:lnTo>
                        <a:pt x="208" y="209"/>
                      </a:lnTo>
                      <a:lnTo>
                        <a:pt x="199" y="219"/>
                      </a:lnTo>
                      <a:lnTo>
                        <a:pt x="188" y="229"/>
                      </a:lnTo>
                      <a:lnTo>
                        <a:pt x="177" y="238"/>
                      </a:lnTo>
                      <a:lnTo>
                        <a:pt x="166" y="246"/>
                      </a:lnTo>
                      <a:lnTo>
                        <a:pt x="154" y="255"/>
                      </a:lnTo>
                      <a:lnTo>
                        <a:pt x="142" y="264"/>
                      </a:lnTo>
                      <a:lnTo>
                        <a:pt x="132" y="275"/>
                      </a:lnTo>
                      <a:lnTo>
                        <a:pt x="128" y="278"/>
                      </a:lnTo>
                      <a:lnTo>
                        <a:pt x="126" y="283"/>
                      </a:lnTo>
                      <a:lnTo>
                        <a:pt x="124" y="287"/>
                      </a:lnTo>
                      <a:lnTo>
                        <a:pt x="121" y="292"/>
                      </a:lnTo>
                      <a:lnTo>
                        <a:pt x="120" y="296"/>
                      </a:lnTo>
                      <a:lnTo>
                        <a:pt x="120" y="301"/>
                      </a:lnTo>
                      <a:lnTo>
                        <a:pt x="122" y="306"/>
                      </a:lnTo>
                      <a:lnTo>
                        <a:pt x="126" y="309"/>
                      </a:lnTo>
                      <a:lnTo>
                        <a:pt x="131" y="310"/>
                      </a:lnTo>
                      <a:lnTo>
                        <a:pt x="135" y="310"/>
                      </a:lnTo>
                      <a:lnTo>
                        <a:pt x="139" y="309"/>
                      </a:lnTo>
                      <a:lnTo>
                        <a:pt x="142" y="306"/>
                      </a:lnTo>
                      <a:lnTo>
                        <a:pt x="154" y="292"/>
                      </a:lnTo>
                      <a:lnTo>
                        <a:pt x="167" y="280"/>
                      </a:lnTo>
                      <a:lnTo>
                        <a:pt x="180" y="269"/>
                      </a:lnTo>
                      <a:lnTo>
                        <a:pt x="194" y="257"/>
                      </a:lnTo>
                      <a:lnTo>
                        <a:pt x="207" y="246"/>
                      </a:lnTo>
                      <a:lnTo>
                        <a:pt x="220" y="233"/>
                      </a:lnTo>
                      <a:lnTo>
                        <a:pt x="230" y="219"/>
                      </a:lnTo>
                      <a:lnTo>
                        <a:pt x="238" y="204"/>
                      </a:lnTo>
                      <a:lnTo>
                        <a:pt x="244" y="186"/>
                      </a:lnTo>
                      <a:lnTo>
                        <a:pt x="245" y="169"/>
                      </a:lnTo>
                      <a:lnTo>
                        <a:pt x="243" y="152"/>
                      </a:lnTo>
                      <a:lnTo>
                        <a:pt x="237" y="134"/>
                      </a:lnTo>
                      <a:lnTo>
                        <a:pt x="228" y="119"/>
                      </a:lnTo>
                      <a:lnTo>
                        <a:pt x="217" y="105"/>
                      </a:lnTo>
                      <a:lnTo>
                        <a:pt x="203" y="93"/>
                      </a:lnTo>
                      <a:lnTo>
                        <a:pt x="188" y="83"/>
                      </a:lnTo>
                      <a:lnTo>
                        <a:pt x="176" y="76"/>
                      </a:lnTo>
                      <a:lnTo>
                        <a:pt x="163" y="69"/>
                      </a:lnTo>
                      <a:lnTo>
                        <a:pt x="151" y="61"/>
                      </a:lnTo>
                      <a:lnTo>
                        <a:pt x="136" y="54"/>
                      </a:lnTo>
                      <a:lnTo>
                        <a:pt x="122" y="46"/>
                      </a:lnTo>
                      <a:lnTo>
                        <a:pt x="107" y="39"/>
                      </a:lnTo>
                      <a:lnTo>
                        <a:pt x="93" y="31"/>
                      </a:lnTo>
                      <a:lnTo>
                        <a:pt x="79" y="24"/>
                      </a:lnTo>
                      <a:lnTo>
                        <a:pt x="66" y="18"/>
                      </a:lnTo>
                      <a:lnTo>
                        <a:pt x="53" y="13"/>
                      </a:lnTo>
                      <a:lnTo>
                        <a:pt x="40" y="8"/>
                      </a:lnTo>
                      <a:lnTo>
                        <a:pt x="30" y="5"/>
                      </a:lnTo>
                      <a:lnTo>
                        <a:pt x="20" y="1"/>
                      </a:lnTo>
                      <a:lnTo>
                        <a:pt x="12" y="0"/>
                      </a:lnTo>
                      <a:lnTo>
                        <a:pt x="5" y="0"/>
                      </a:lnTo>
                      <a:lnTo>
                        <a:pt x="0" y="2"/>
                      </a:lnTo>
                      <a:lnTo>
                        <a:pt x="11" y="8"/>
                      </a:lnTo>
                      <a:lnTo>
                        <a:pt x="23" y="14"/>
                      </a:lnTo>
                      <a:lnTo>
                        <a:pt x="36" y="20"/>
                      </a:lnTo>
                      <a:lnTo>
                        <a:pt x="47" y="25"/>
                      </a:lnTo>
                      <a:lnTo>
                        <a:pt x="60" y="31"/>
                      </a:lnTo>
                      <a:lnTo>
                        <a:pt x="73" y="37"/>
                      </a:lnTo>
                      <a:lnTo>
                        <a:pt x="86" y="44"/>
                      </a:lnTo>
                      <a:lnTo>
                        <a:pt x="99" y="51"/>
                      </a:lnTo>
                      <a:lnTo>
                        <a:pt x="113" y="57"/>
                      </a:lnTo>
                      <a:lnTo>
                        <a:pt x="126" y="64"/>
                      </a:lnTo>
                      <a:lnTo>
                        <a:pt x="139" y="71"/>
                      </a:lnTo>
                      <a:lnTo>
                        <a:pt x="152" y="79"/>
                      </a:lnTo>
                      <a:lnTo>
                        <a:pt x="165" y="88"/>
                      </a:lnTo>
                      <a:lnTo>
                        <a:pt x="176" y="96"/>
                      </a:lnTo>
                      <a:lnTo>
                        <a:pt x="188" y="106"/>
                      </a:lnTo>
                      <a:lnTo>
                        <a:pt x="200" y="116"/>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grpSp>
          <p:pic>
            <p:nvPicPr>
              <p:cNvPr id="668" name="Picture 1078" descr="access_point_stylized_gray_small"/>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072" y="3642"/>
                <a:ext cx="430" cy="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70" name="Group 1079"/>
            <p:cNvGrpSpPr>
              <a:grpSpLocks/>
            </p:cNvGrpSpPr>
            <p:nvPr/>
          </p:nvGrpSpPr>
          <p:grpSpPr bwMode="auto">
            <a:xfrm>
              <a:off x="3552" y="2211"/>
              <a:ext cx="251" cy="226"/>
              <a:chOff x="5072" y="3611"/>
              <a:chExt cx="459" cy="380"/>
            </a:xfrm>
          </p:grpSpPr>
          <p:grpSp>
            <p:nvGrpSpPr>
              <p:cNvPr id="653" name="Group 1080"/>
              <p:cNvGrpSpPr>
                <a:grpSpLocks/>
              </p:cNvGrpSpPr>
              <p:nvPr/>
            </p:nvGrpSpPr>
            <p:grpSpPr bwMode="auto">
              <a:xfrm>
                <a:off x="5144" y="3611"/>
                <a:ext cx="387" cy="99"/>
                <a:chOff x="5030" y="2639"/>
                <a:chExt cx="387" cy="99"/>
              </a:xfrm>
            </p:grpSpPr>
            <p:sp>
              <p:nvSpPr>
                <p:cNvPr id="655" name="Freeform 1081"/>
                <p:cNvSpPr>
                  <a:spLocks/>
                </p:cNvSpPr>
                <p:nvPr/>
              </p:nvSpPr>
              <p:spPr bwMode="auto">
                <a:xfrm>
                  <a:off x="5134" y="2657"/>
                  <a:ext cx="69" cy="55"/>
                </a:xfrm>
                <a:custGeom>
                  <a:avLst/>
                  <a:gdLst>
                    <a:gd name="T0" fmla="*/ 0 w 199"/>
                    <a:gd name="T1" fmla="*/ 0 h 232"/>
                    <a:gd name="T2" fmla="*/ 0 w 199"/>
                    <a:gd name="T3" fmla="*/ 0 h 232"/>
                    <a:gd name="T4" fmla="*/ 0 w 199"/>
                    <a:gd name="T5" fmla="*/ 0 h 232"/>
                    <a:gd name="T6" fmla="*/ 0 w 199"/>
                    <a:gd name="T7" fmla="*/ 0 h 232"/>
                    <a:gd name="T8" fmla="*/ 0 w 199"/>
                    <a:gd name="T9" fmla="*/ 0 h 232"/>
                    <a:gd name="T10" fmla="*/ 0 w 199"/>
                    <a:gd name="T11" fmla="*/ 0 h 232"/>
                    <a:gd name="T12" fmla="*/ 0 w 199"/>
                    <a:gd name="T13" fmla="*/ 0 h 232"/>
                    <a:gd name="T14" fmla="*/ 0 w 199"/>
                    <a:gd name="T15" fmla="*/ 0 h 232"/>
                    <a:gd name="T16" fmla="*/ 0 w 199"/>
                    <a:gd name="T17" fmla="*/ 0 h 232"/>
                    <a:gd name="T18" fmla="*/ 0 w 199"/>
                    <a:gd name="T19" fmla="*/ 0 h 232"/>
                    <a:gd name="T20" fmla="*/ 0 w 199"/>
                    <a:gd name="T21" fmla="*/ 0 h 232"/>
                    <a:gd name="T22" fmla="*/ 0 w 199"/>
                    <a:gd name="T23" fmla="*/ 0 h 232"/>
                    <a:gd name="T24" fmla="*/ 0 w 199"/>
                    <a:gd name="T25" fmla="*/ 0 h 232"/>
                    <a:gd name="T26" fmla="*/ 0 w 199"/>
                    <a:gd name="T27" fmla="*/ 0 h 232"/>
                    <a:gd name="T28" fmla="*/ 0 w 199"/>
                    <a:gd name="T29" fmla="*/ 0 h 232"/>
                    <a:gd name="T30" fmla="*/ 0 w 199"/>
                    <a:gd name="T31" fmla="*/ 0 h 232"/>
                    <a:gd name="T32" fmla="*/ 0 w 199"/>
                    <a:gd name="T33" fmla="*/ 0 h 232"/>
                    <a:gd name="T34" fmla="*/ 0 w 199"/>
                    <a:gd name="T35" fmla="*/ 0 h 232"/>
                    <a:gd name="T36" fmla="*/ 0 w 199"/>
                    <a:gd name="T37" fmla="*/ 0 h 232"/>
                    <a:gd name="T38" fmla="*/ 0 w 199"/>
                    <a:gd name="T39" fmla="*/ 0 h 232"/>
                    <a:gd name="T40" fmla="*/ 0 w 199"/>
                    <a:gd name="T41" fmla="*/ 0 h 232"/>
                    <a:gd name="T42" fmla="*/ 0 w 199"/>
                    <a:gd name="T43" fmla="*/ 0 h 232"/>
                    <a:gd name="T44" fmla="*/ 0 w 199"/>
                    <a:gd name="T45" fmla="*/ 0 h 232"/>
                    <a:gd name="T46" fmla="*/ 0 w 199"/>
                    <a:gd name="T47" fmla="*/ 0 h 232"/>
                    <a:gd name="T48" fmla="*/ 0 w 199"/>
                    <a:gd name="T49" fmla="*/ 0 h 232"/>
                    <a:gd name="T50" fmla="*/ 0 w 199"/>
                    <a:gd name="T51" fmla="*/ 0 h 232"/>
                    <a:gd name="T52" fmla="*/ 0 w 199"/>
                    <a:gd name="T53" fmla="*/ 0 h 232"/>
                    <a:gd name="T54" fmla="*/ 0 w 199"/>
                    <a:gd name="T55" fmla="*/ 0 h 232"/>
                    <a:gd name="T56" fmla="*/ 0 w 199"/>
                    <a:gd name="T57" fmla="*/ 0 h 232"/>
                    <a:gd name="T58" fmla="*/ 0 w 199"/>
                    <a:gd name="T59" fmla="*/ 0 h 232"/>
                    <a:gd name="T60" fmla="*/ 0 w 199"/>
                    <a:gd name="T61" fmla="*/ 0 h 232"/>
                    <a:gd name="T62" fmla="*/ 0 w 199"/>
                    <a:gd name="T63" fmla="*/ 0 h 232"/>
                    <a:gd name="T64" fmla="*/ 0 w 199"/>
                    <a:gd name="T65" fmla="*/ 0 h 232"/>
                    <a:gd name="T66" fmla="*/ 0 w 199"/>
                    <a:gd name="T67" fmla="*/ 0 h 232"/>
                    <a:gd name="T68" fmla="*/ 0 w 199"/>
                    <a:gd name="T69" fmla="*/ 0 h 232"/>
                    <a:gd name="T70" fmla="*/ 0 w 199"/>
                    <a:gd name="T71" fmla="*/ 0 h 232"/>
                    <a:gd name="T72" fmla="*/ 0 w 199"/>
                    <a:gd name="T73" fmla="*/ 0 h 232"/>
                    <a:gd name="T74" fmla="*/ 0 w 199"/>
                    <a:gd name="T75" fmla="*/ 0 h 232"/>
                    <a:gd name="T76" fmla="*/ 0 w 199"/>
                    <a:gd name="T77" fmla="*/ 0 h 232"/>
                    <a:gd name="T78" fmla="*/ 0 w 199"/>
                    <a:gd name="T79" fmla="*/ 0 h 232"/>
                    <a:gd name="T80" fmla="*/ 0 w 199"/>
                    <a:gd name="T81" fmla="*/ 0 h 232"/>
                    <a:gd name="T82" fmla="*/ 0 w 199"/>
                    <a:gd name="T83" fmla="*/ 0 h 232"/>
                    <a:gd name="T84" fmla="*/ 0 w 199"/>
                    <a:gd name="T85" fmla="*/ 0 h 232"/>
                    <a:gd name="T86" fmla="*/ 0 w 199"/>
                    <a:gd name="T87" fmla="*/ 0 h 232"/>
                    <a:gd name="T88" fmla="*/ 0 w 199"/>
                    <a:gd name="T89" fmla="*/ 0 h 232"/>
                    <a:gd name="T90" fmla="*/ 0 w 199"/>
                    <a:gd name="T91" fmla="*/ 0 h 232"/>
                    <a:gd name="T92" fmla="*/ 0 w 199"/>
                    <a:gd name="T93" fmla="*/ 0 h 232"/>
                    <a:gd name="T94" fmla="*/ 0 w 199"/>
                    <a:gd name="T95" fmla="*/ 0 h 232"/>
                    <a:gd name="T96" fmla="*/ 0 w 199"/>
                    <a:gd name="T97" fmla="*/ 0 h 2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99" h="232">
                      <a:moveTo>
                        <a:pt x="70" y="29"/>
                      </a:moveTo>
                      <a:lnTo>
                        <a:pt x="55" y="39"/>
                      </a:lnTo>
                      <a:lnTo>
                        <a:pt x="42" y="50"/>
                      </a:lnTo>
                      <a:lnTo>
                        <a:pt x="30" y="63"/>
                      </a:lnTo>
                      <a:lnTo>
                        <a:pt x="20" y="77"/>
                      </a:lnTo>
                      <a:lnTo>
                        <a:pt x="12" y="91"/>
                      </a:lnTo>
                      <a:lnTo>
                        <a:pt x="6" y="108"/>
                      </a:lnTo>
                      <a:lnTo>
                        <a:pt x="2" y="125"/>
                      </a:lnTo>
                      <a:lnTo>
                        <a:pt x="0" y="142"/>
                      </a:lnTo>
                      <a:lnTo>
                        <a:pt x="2" y="166"/>
                      </a:lnTo>
                      <a:lnTo>
                        <a:pt x="12" y="186"/>
                      </a:lnTo>
                      <a:lnTo>
                        <a:pt x="26" y="203"/>
                      </a:lnTo>
                      <a:lnTo>
                        <a:pt x="45" y="216"/>
                      </a:lnTo>
                      <a:lnTo>
                        <a:pt x="66" y="226"/>
                      </a:lnTo>
                      <a:lnTo>
                        <a:pt x="88" y="230"/>
                      </a:lnTo>
                      <a:lnTo>
                        <a:pt x="111" y="232"/>
                      </a:lnTo>
                      <a:lnTo>
                        <a:pt x="134" y="228"/>
                      </a:lnTo>
                      <a:lnTo>
                        <a:pt x="138" y="228"/>
                      </a:lnTo>
                      <a:lnTo>
                        <a:pt x="143" y="226"/>
                      </a:lnTo>
                      <a:lnTo>
                        <a:pt x="147" y="222"/>
                      </a:lnTo>
                      <a:lnTo>
                        <a:pt x="148" y="218"/>
                      </a:lnTo>
                      <a:lnTo>
                        <a:pt x="145" y="212"/>
                      </a:lnTo>
                      <a:lnTo>
                        <a:pt x="141" y="207"/>
                      </a:lnTo>
                      <a:lnTo>
                        <a:pt x="135" y="203"/>
                      </a:lnTo>
                      <a:lnTo>
                        <a:pt x="129" y="201"/>
                      </a:lnTo>
                      <a:lnTo>
                        <a:pt x="117" y="197"/>
                      </a:lnTo>
                      <a:lnTo>
                        <a:pt x="105" y="195"/>
                      </a:lnTo>
                      <a:lnTo>
                        <a:pt x="94" y="193"/>
                      </a:lnTo>
                      <a:lnTo>
                        <a:pt x="83" y="190"/>
                      </a:lnTo>
                      <a:lnTo>
                        <a:pt x="73" y="187"/>
                      </a:lnTo>
                      <a:lnTo>
                        <a:pt x="62" y="182"/>
                      </a:lnTo>
                      <a:lnTo>
                        <a:pt x="53" y="176"/>
                      </a:lnTo>
                      <a:lnTo>
                        <a:pt x="43" y="167"/>
                      </a:lnTo>
                      <a:lnTo>
                        <a:pt x="40" y="128"/>
                      </a:lnTo>
                      <a:lnTo>
                        <a:pt x="49" y="96"/>
                      </a:lnTo>
                      <a:lnTo>
                        <a:pt x="68" y="71"/>
                      </a:lnTo>
                      <a:lnTo>
                        <a:pt x="94" y="50"/>
                      </a:lnTo>
                      <a:lnTo>
                        <a:pt x="122" y="34"/>
                      </a:lnTo>
                      <a:lnTo>
                        <a:pt x="151" y="21"/>
                      </a:lnTo>
                      <a:lnTo>
                        <a:pt x="178" y="12"/>
                      </a:lnTo>
                      <a:lnTo>
                        <a:pt x="199" y="4"/>
                      </a:lnTo>
                      <a:lnTo>
                        <a:pt x="186" y="1"/>
                      </a:lnTo>
                      <a:lnTo>
                        <a:pt x="172" y="0"/>
                      </a:lnTo>
                      <a:lnTo>
                        <a:pt x="156" y="2"/>
                      </a:lnTo>
                      <a:lnTo>
                        <a:pt x="138" y="4"/>
                      </a:lnTo>
                      <a:lnTo>
                        <a:pt x="121" y="10"/>
                      </a:lnTo>
                      <a:lnTo>
                        <a:pt x="103" y="16"/>
                      </a:lnTo>
                      <a:lnTo>
                        <a:pt x="86" y="23"/>
                      </a:lnTo>
                      <a:lnTo>
                        <a:pt x="70" y="2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56" name="Freeform 1082"/>
                <p:cNvSpPr>
                  <a:spLocks/>
                </p:cNvSpPr>
                <p:nvPr/>
              </p:nvSpPr>
              <p:spPr bwMode="auto">
                <a:xfrm>
                  <a:off x="5252" y="2656"/>
                  <a:ext cx="47" cy="42"/>
                </a:xfrm>
                <a:custGeom>
                  <a:avLst/>
                  <a:gdLst>
                    <a:gd name="T0" fmla="*/ 0 w 128"/>
                    <a:gd name="T1" fmla="*/ 0 h 180"/>
                    <a:gd name="T2" fmla="*/ 0 w 128"/>
                    <a:gd name="T3" fmla="*/ 0 h 180"/>
                    <a:gd name="T4" fmla="*/ 0 w 128"/>
                    <a:gd name="T5" fmla="*/ 0 h 180"/>
                    <a:gd name="T6" fmla="*/ 0 w 128"/>
                    <a:gd name="T7" fmla="*/ 0 h 180"/>
                    <a:gd name="T8" fmla="*/ 0 w 128"/>
                    <a:gd name="T9" fmla="*/ 0 h 180"/>
                    <a:gd name="T10" fmla="*/ 0 w 128"/>
                    <a:gd name="T11" fmla="*/ 0 h 180"/>
                    <a:gd name="T12" fmla="*/ 0 w 128"/>
                    <a:gd name="T13" fmla="*/ 0 h 180"/>
                    <a:gd name="T14" fmla="*/ 0 w 128"/>
                    <a:gd name="T15" fmla="*/ 0 h 180"/>
                    <a:gd name="T16" fmla="*/ 0 w 128"/>
                    <a:gd name="T17" fmla="*/ 0 h 180"/>
                    <a:gd name="T18" fmla="*/ 0 w 128"/>
                    <a:gd name="T19" fmla="*/ 0 h 180"/>
                    <a:gd name="T20" fmla="*/ 0 w 128"/>
                    <a:gd name="T21" fmla="*/ 0 h 180"/>
                    <a:gd name="T22" fmla="*/ 0 w 128"/>
                    <a:gd name="T23" fmla="*/ 0 h 180"/>
                    <a:gd name="T24" fmla="*/ 0 w 128"/>
                    <a:gd name="T25" fmla="*/ 0 h 180"/>
                    <a:gd name="T26" fmla="*/ 0 w 128"/>
                    <a:gd name="T27" fmla="*/ 0 h 180"/>
                    <a:gd name="T28" fmla="*/ 0 w 128"/>
                    <a:gd name="T29" fmla="*/ 0 h 180"/>
                    <a:gd name="T30" fmla="*/ 0 w 128"/>
                    <a:gd name="T31" fmla="*/ 0 h 180"/>
                    <a:gd name="T32" fmla="*/ 0 w 128"/>
                    <a:gd name="T33" fmla="*/ 0 h 180"/>
                    <a:gd name="T34" fmla="*/ 0 w 128"/>
                    <a:gd name="T35" fmla="*/ 0 h 180"/>
                    <a:gd name="T36" fmla="*/ 0 w 128"/>
                    <a:gd name="T37" fmla="*/ 0 h 180"/>
                    <a:gd name="T38" fmla="*/ 0 w 128"/>
                    <a:gd name="T39" fmla="*/ 0 h 180"/>
                    <a:gd name="T40" fmla="*/ 0 w 128"/>
                    <a:gd name="T41" fmla="*/ 0 h 180"/>
                    <a:gd name="T42" fmla="*/ 0 w 128"/>
                    <a:gd name="T43" fmla="*/ 0 h 180"/>
                    <a:gd name="T44" fmla="*/ 0 w 128"/>
                    <a:gd name="T45" fmla="*/ 0 h 180"/>
                    <a:gd name="T46" fmla="*/ 0 w 128"/>
                    <a:gd name="T47" fmla="*/ 0 h 180"/>
                    <a:gd name="T48" fmla="*/ 0 w 128"/>
                    <a:gd name="T49" fmla="*/ 0 h 180"/>
                    <a:gd name="T50" fmla="*/ 0 w 128"/>
                    <a:gd name="T51" fmla="*/ 0 h 180"/>
                    <a:gd name="T52" fmla="*/ 0 w 128"/>
                    <a:gd name="T53" fmla="*/ 0 h 180"/>
                    <a:gd name="T54" fmla="*/ 0 w 128"/>
                    <a:gd name="T55" fmla="*/ 0 h 180"/>
                    <a:gd name="T56" fmla="*/ 0 w 128"/>
                    <a:gd name="T57" fmla="*/ 0 h 180"/>
                    <a:gd name="T58" fmla="*/ 0 w 128"/>
                    <a:gd name="T59" fmla="*/ 0 h 180"/>
                    <a:gd name="T60" fmla="*/ 0 w 128"/>
                    <a:gd name="T61" fmla="*/ 0 h 180"/>
                    <a:gd name="T62" fmla="*/ 0 w 128"/>
                    <a:gd name="T63" fmla="*/ 0 h 180"/>
                    <a:gd name="T64" fmla="*/ 0 w 128"/>
                    <a:gd name="T65" fmla="*/ 0 h 180"/>
                    <a:gd name="T66" fmla="*/ 0 w 128"/>
                    <a:gd name="T67" fmla="*/ 0 h 180"/>
                    <a:gd name="T68" fmla="*/ 0 w 128"/>
                    <a:gd name="T69" fmla="*/ 0 h 180"/>
                    <a:gd name="T70" fmla="*/ 0 w 128"/>
                    <a:gd name="T71" fmla="*/ 0 h 180"/>
                    <a:gd name="T72" fmla="*/ 0 w 128"/>
                    <a:gd name="T73" fmla="*/ 0 h 180"/>
                    <a:gd name="T74" fmla="*/ 0 w 128"/>
                    <a:gd name="T75" fmla="*/ 0 h 180"/>
                    <a:gd name="T76" fmla="*/ 0 w 128"/>
                    <a:gd name="T77" fmla="*/ 0 h 180"/>
                    <a:gd name="T78" fmla="*/ 0 w 128"/>
                    <a:gd name="T79" fmla="*/ 0 h 180"/>
                    <a:gd name="T80" fmla="*/ 0 w 128"/>
                    <a:gd name="T81" fmla="*/ 0 h 18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28" h="180">
                      <a:moveTo>
                        <a:pt x="108" y="59"/>
                      </a:moveTo>
                      <a:lnTo>
                        <a:pt x="113" y="77"/>
                      </a:lnTo>
                      <a:lnTo>
                        <a:pt x="111" y="94"/>
                      </a:lnTo>
                      <a:lnTo>
                        <a:pt x="103" y="108"/>
                      </a:lnTo>
                      <a:lnTo>
                        <a:pt x="91" y="121"/>
                      </a:lnTo>
                      <a:lnTo>
                        <a:pt x="77" y="132"/>
                      </a:lnTo>
                      <a:lnTo>
                        <a:pt x="61" y="144"/>
                      </a:lnTo>
                      <a:lnTo>
                        <a:pt x="45" y="154"/>
                      </a:lnTo>
                      <a:lnTo>
                        <a:pt x="30" y="164"/>
                      </a:lnTo>
                      <a:lnTo>
                        <a:pt x="28" y="168"/>
                      </a:lnTo>
                      <a:lnTo>
                        <a:pt x="27" y="170"/>
                      </a:lnTo>
                      <a:lnTo>
                        <a:pt x="27" y="174"/>
                      </a:lnTo>
                      <a:lnTo>
                        <a:pt x="28" y="177"/>
                      </a:lnTo>
                      <a:lnTo>
                        <a:pt x="32" y="179"/>
                      </a:lnTo>
                      <a:lnTo>
                        <a:pt x="35" y="180"/>
                      </a:lnTo>
                      <a:lnTo>
                        <a:pt x="37" y="180"/>
                      </a:lnTo>
                      <a:lnTo>
                        <a:pt x="41" y="179"/>
                      </a:lnTo>
                      <a:lnTo>
                        <a:pt x="60" y="169"/>
                      </a:lnTo>
                      <a:lnTo>
                        <a:pt x="77" y="158"/>
                      </a:lnTo>
                      <a:lnTo>
                        <a:pt x="94" y="145"/>
                      </a:lnTo>
                      <a:lnTo>
                        <a:pt x="109" y="130"/>
                      </a:lnTo>
                      <a:lnTo>
                        <a:pt x="120" y="114"/>
                      </a:lnTo>
                      <a:lnTo>
                        <a:pt x="127" y="95"/>
                      </a:lnTo>
                      <a:lnTo>
                        <a:pt x="128" y="76"/>
                      </a:lnTo>
                      <a:lnTo>
                        <a:pt x="123" y="55"/>
                      </a:lnTo>
                      <a:lnTo>
                        <a:pt x="113" y="39"/>
                      </a:lnTo>
                      <a:lnTo>
                        <a:pt x="97" y="25"/>
                      </a:lnTo>
                      <a:lnTo>
                        <a:pt x="79" y="15"/>
                      </a:lnTo>
                      <a:lnTo>
                        <a:pt x="57" y="7"/>
                      </a:lnTo>
                      <a:lnTo>
                        <a:pt x="36" y="2"/>
                      </a:lnTo>
                      <a:lnTo>
                        <a:pt x="19" y="0"/>
                      </a:lnTo>
                      <a:lnTo>
                        <a:pt x="6" y="0"/>
                      </a:lnTo>
                      <a:lnTo>
                        <a:pt x="0" y="4"/>
                      </a:lnTo>
                      <a:lnTo>
                        <a:pt x="14" y="9"/>
                      </a:lnTo>
                      <a:lnTo>
                        <a:pt x="29" y="14"/>
                      </a:lnTo>
                      <a:lnTo>
                        <a:pt x="46" y="19"/>
                      </a:lnTo>
                      <a:lnTo>
                        <a:pt x="61" y="23"/>
                      </a:lnTo>
                      <a:lnTo>
                        <a:pt x="76" y="29"/>
                      </a:lnTo>
                      <a:lnTo>
                        <a:pt x="89" y="37"/>
                      </a:lnTo>
                      <a:lnTo>
                        <a:pt x="100" y="46"/>
                      </a:lnTo>
                      <a:lnTo>
                        <a:pt x="108" y="5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57" name="Freeform 1083"/>
                <p:cNvSpPr>
                  <a:spLocks/>
                </p:cNvSpPr>
                <p:nvPr/>
              </p:nvSpPr>
              <p:spPr bwMode="auto">
                <a:xfrm>
                  <a:off x="5089" y="2646"/>
                  <a:ext cx="114" cy="88"/>
                </a:xfrm>
                <a:custGeom>
                  <a:avLst/>
                  <a:gdLst>
                    <a:gd name="T0" fmla="*/ 0 w 322"/>
                    <a:gd name="T1" fmla="*/ 0 h 378"/>
                    <a:gd name="T2" fmla="*/ 0 w 322"/>
                    <a:gd name="T3" fmla="*/ 0 h 378"/>
                    <a:gd name="T4" fmla="*/ 0 w 322"/>
                    <a:gd name="T5" fmla="*/ 0 h 378"/>
                    <a:gd name="T6" fmla="*/ 0 w 322"/>
                    <a:gd name="T7" fmla="*/ 0 h 378"/>
                    <a:gd name="T8" fmla="*/ 0 w 322"/>
                    <a:gd name="T9" fmla="*/ 0 h 378"/>
                    <a:gd name="T10" fmla="*/ 0 w 322"/>
                    <a:gd name="T11" fmla="*/ 0 h 378"/>
                    <a:gd name="T12" fmla="*/ 0 w 322"/>
                    <a:gd name="T13" fmla="*/ 0 h 378"/>
                    <a:gd name="T14" fmla="*/ 0 w 322"/>
                    <a:gd name="T15" fmla="*/ 0 h 378"/>
                    <a:gd name="T16" fmla="*/ 0 w 322"/>
                    <a:gd name="T17" fmla="*/ 0 h 378"/>
                    <a:gd name="T18" fmla="*/ 0 w 322"/>
                    <a:gd name="T19" fmla="*/ 0 h 378"/>
                    <a:gd name="T20" fmla="*/ 0 w 322"/>
                    <a:gd name="T21" fmla="*/ 0 h 378"/>
                    <a:gd name="T22" fmla="*/ 0 w 322"/>
                    <a:gd name="T23" fmla="*/ 0 h 378"/>
                    <a:gd name="T24" fmla="*/ 0 w 322"/>
                    <a:gd name="T25" fmla="*/ 0 h 378"/>
                    <a:gd name="T26" fmla="*/ 0 w 322"/>
                    <a:gd name="T27" fmla="*/ 0 h 378"/>
                    <a:gd name="T28" fmla="*/ 0 w 322"/>
                    <a:gd name="T29" fmla="*/ 0 h 378"/>
                    <a:gd name="T30" fmla="*/ 1 w 322"/>
                    <a:gd name="T31" fmla="*/ 0 h 378"/>
                    <a:gd name="T32" fmla="*/ 1 w 322"/>
                    <a:gd name="T33" fmla="*/ 0 h 378"/>
                    <a:gd name="T34" fmla="*/ 1 w 322"/>
                    <a:gd name="T35" fmla="*/ 0 h 378"/>
                    <a:gd name="T36" fmla="*/ 1 w 322"/>
                    <a:gd name="T37" fmla="*/ 0 h 378"/>
                    <a:gd name="T38" fmla="*/ 1 w 322"/>
                    <a:gd name="T39" fmla="*/ 0 h 378"/>
                    <a:gd name="T40" fmla="*/ 1 w 322"/>
                    <a:gd name="T41" fmla="*/ 0 h 378"/>
                    <a:gd name="T42" fmla="*/ 0 w 322"/>
                    <a:gd name="T43" fmla="*/ 0 h 378"/>
                    <a:gd name="T44" fmla="*/ 0 w 322"/>
                    <a:gd name="T45" fmla="*/ 0 h 378"/>
                    <a:gd name="T46" fmla="*/ 0 w 322"/>
                    <a:gd name="T47" fmla="*/ 0 h 378"/>
                    <a:gd name="T48" fmla="*/ 0 w 322"/>
                    <a:gd name="T49" fmla="*/ 0 h 378"/>
                    <a:gd name="T50" fmla="*/ 0 w 322"/>
                    <a:gd name="T51" fmla="*/ 0 h 378"/>
                    <a:gd name="T52" fmla="*/ 0 w 322"/>
                    <a:gd name="T53" fmla="*/ 0 h 378"/>
                    <a:gd name="T54" fmla="*/ 0 w 322"/>
                    <a:gd name="T55" fmla="*/ 0 h 378"/>
                    <a:gd name="T56" fmla="*/ 0 w 322"/>
                    <a:gd name="T57" fmla="*/ 0 h 378"/>
                    <a:gd name="T58" fmla="*/ 0 w 322"/>
                    <a:gd name="T59" fmla="*/ 0 h 378"/>
                    <a:gd name="T60" fmla="*/ 0 w 322"/>
                    <a:gd name="T61" fmla="*/ 0 h 378"/>
                    <a:gd name="T62" fmla="*/ 0 w 322"/>
                    <a:gd name="T63" fmla="*/ 0 h 378"/>
                    <a:gd name="T64" fmla="*/ 0 w 322"/>
                    <a:gd name="T65" fmla="*/ 0 h 378"/>
                    <a:gd name="T66" fmla="*/ 0 w 322"/>
                    <a:gd name="T67" fmla="*/ 0 h 378"/>
                    <a:gd name="T68" fmla="*/ 0 w 322"/>
                    <a:gd name="T69" fmla="*/ 0 h 378"/>
                    <a:gd name="T70" fmla="*/ 0 w 322"/>
                    <a:gd name="T71" fmla="*/ 0 h 378"/>
                    <a:gd name="T72" fmla="*/ 0 w 322"/>
                    <a:gd name="T73" fmla="*/ 0 h 378"/>
                    <a:gd name="T74" fmla="*/ 0 w 322"/>
                    <a:gd name="T75" fmla="*/ 0 h 378"/>
                    <a:gd name="T76" fmla="*/ 0 w 322"/>
                    <a:gd name="T77" fmla="*/ 0 h 378"/>
                    <a:gd name="T78" fmla="*/ 0 w 322"/>
                    <a:gd name="T79" fmla="*/ 0 h 378"/>
                    <a:gd name="T80" fmla="*/ 0 w 322"/>
                    <a:gd name="T81" fmla="*/ 0 h 378"/>
                    <a:gd name="T82" fmla="*/ 0 w 322"/>
                    <a:gd name="T83" fmla="*/ 0 h 378"/>
                    <a:gd name="T84" fmla="*/ 0 w 322"/>
                    <a:gd name="T85" fmla="*/ 0 h 378"/>
                    <a:gd name="T86" fmla="*/ 0 w 322"/>
                    <a:gd name="T87" fmla="*/ 0 h 37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22" h="378">
                      <a:moveTo>
                        <a:pt x="125" y="49"/>
                      </a:moveTo>
                      <a:lnTo>
                        <a:pt x="100" y="70"/>
                      </a:lnTo>
                      <a:lnTo>
                        <a:pt x="76" y="90"/>
                      </a:lnTo>
                      <a:lnTo>
                        <a:pt x="53" y="115"/>
                      </a:lnTo>
                      <a:lnTo>
                        <a:pt x="34" y="140"/>
                      </a:lnTo>
                      <a:lnTo>
                        <a:pt x="17" y="166"/>
                      </a:lnTo>
                      <a:lnTo>
                        <a:pt x="5" y="195"/>
                      </a:lnTo>
                      <a:lnTo>
                        <a:pt x="0" y="226"/>
                      </a:lnTo>
                      <a:lnTo>
                        <a:pt x="1" y="258"/>
                      </a:lnTo>
                      <a:lnTo>
                        <a:pt x="3" y="266"/>
                      </a:lnTo>
                      <a:lnTo>
                        <a:pt x="5" y="275"/>
                      </a:lnTo>
                      <a:lnTo>
                        <a:pt x="9" y="282"/>
                      </a:lnTo>
                      <a:lnTo>
                        <a:pt x="14" y="290"/>
                      </a:lnTo>
                      <a:lnTo>
                        <a:pt x="19" y="297"/>
                      </a:lnTo>
                      <a:lnTo>
                        <a:pt x="26" y="304"/>
                      </a:lnTo>
                      <a:lnTo>
                        <a:pt x="32" y="310"/>
                      </a:lnTo>
                      <a:lnTo>
                        <a:pt x="41" y="314"/>
                      </a:lnTo>
                      <a:lnTo>
                        <a:pt x="56" y="324"/>
                      </a:lnTo>
                      <a:lnTo>
                        <a:pt x="71" y="332"/>
                      </a:lnTo>
                      <a:lnTo>
                        <a:pt x="86" y="338"/>
                      </a:lnTo>
                      <a:lnTo>
                        <a:pt x="103" y="344"/>
                      </a:lnTo>
                      <a:lnTo>
                        <a:pt x="119" y="350"/>
                      </a:lnTo>
                      <a:lnTo>
                        <a:pt x="136" y="355"/>
                      </a:lnTo>
                      <a:lnTo>
                        <a:pt x="152" y="359"/>
                      </a:lnTo>
                      <a:lnTo>
                        <a:pt x="168" y="363"/>
                      </a:lnTo>
                      <a:lnTo>
                        <a:pt x="186" y="366"/>
                      </a:lnTo>
                      <a:lnTo>
                        <a:pt x="202" y="368"/>
                      </a:lnTo>
                      <a:lnTo>
                        <a:pt x="220" y="371"/>
                      </a:lnTo>
                      <a:lnTo>
                        <a:pt x="238" y="373"/>
                      </a:lnTo>
                      <a:lnTo>
                        <a:pt x="254" y="374"/>
                      </a:lnTo>
                      <a:lnTo>
                        <a:pt x="272" y="375"/>
                      </a:lnTo>
                      <a:lnTo>
                        <a:pt x="289" y="376"/>
                      </a:lnTo>
                      <a:lnTo>
                        <a:pt x="306" y="378"/>
                      </a:lnTo>
                      <a:lnTo>
                        <a:pt x="311" y="378"/>
                      </a:lnTo>
                      <a:lnTo>
                        <a:pt x="316" y="375"/>
                      </a:lnTo>
                      <a:lnTo>
                        <a:pt x="320" y="371"/>
                      </a:lnTo>
                      <a:lnTo>
                        <a:pt x="322" y="366"/>
                      </a:lnTo>
                      <a:lnTo>
                        <a:pt x="322" y="360"/>
                      </a:lnTo>
                      <a:lnTo>
                        <a:pt x="320" y="356"/>
                      </a:lnTo>
                      <a:lnTo>
                        <a:pt x="315" y="352"/>
                      </a:lnTo>
                      <a:lnTo>
                        <a:pt x="309" y="350"/>
                      </a:lnTo>
                      <a:lnTo>
                        <a:pt x="294" y="347"/>
                      </a:lnTo>
                      <a:lnTo>
                        <a:pt x="279" y="344"/>
                      </a:lnTo>
                      <a:lnTo>
                        <a:pt x="263" y="341"/>
                      </a:lnTo>
                      <a:lnTo>
                        <a:pt x="247" y="338"/>
                      </a:lnTo>
                      <a:lnTo>
                        <a:pt x="232" y="336"/>
                      </a:lnTo>
                      <a:lnTo>
                        <a:pt x="216" y="334"/>
                      </a:lnTo>
                      <a:lnTo>
                        <a:pt x="200" y="332"/>
                      </a:lnTo>
                      <a:lnTo>
                        <a:pt x="185" y="328"/>
                      </a:lnTo>
                      <a:lnTo>
                        <a:pt x="170" y="326"/>
                      </a:lnTo>
                      <a:lnTo>
                        <a:pt x="154" y="322"/>
                      </a:lnTo>
                      <a:lnTo>
                        <a:pt x="139" y="318"/>
                      </a:lnTo>
                      <a:lnTo>
                        <a:pt x="124" y="314"/>
                      </a:lnTo>
                      <a:lnTo>
                        <a:pt x="110" y="309"/>
                      </a:lnTo>
                      <a:lnTo>
                        <a:pt x="94" y="303"/>
                      </a:lnTo>
                      <a:lnTo>
                        <a:pt x="80" y="297"/>
                      </a:lnTo>
                      <a:lnTo>
                        <a:pt x="66" y="289"/>
                      </a:lnTo>
                      <a:lnTo>
                        <a:pt x="55" y="281"/>
                      </a:lnTo>
                      <a:lnTo>
                        <a:pt x="45" y="271"/>
                      </a:lnTo>
                      <a:lnTo>
                        <a:pt x="38" y="259"/>
                      </a:lnTo>
                      <a:lnTo>
                        <a:pt x="35" y="245"/>
                      </a:lnTo>
                      <a:lnTo>
                        <a:pt x="34" y="232"/>
                      </a:lnTo>
                      <a:lnTo>
                        <a:pt x="35" y="216"/>
                      </a:lnTo>
                      <a:lnTo>
                        <a:pt x="38" y="200"/>
                      </a:lnTo>
                      <a:lnTo>
                        <a:pt x="43" y="187"/>
                      </a:lnTo>
                      <a:lnTo>
                        <a:pt x="51" y="170"/>
                      </a:lnTo>
                      <a:lnTo>
                        <a:pt x="60" y="152"/>
                      </a:lnTo>
                      <a:lnTo>
                        <a:pt x="71" y="137"/>
                      </a:lnTo>
                      <a:lnTo>
                        <a:pt x="83" y="124"/>
                      </a:lnTo>
                      <a:lnTo>
                        <a:pt x="94" y="110"/>
                      </a:lnTo>
                      <a:lnTo>
                        <a:pt x="107" y="96"/>
                      </a:lnTo>
                      <a:lnTo>
                        <a:pt x="123" y="82"/>
                      </a:lnTo>
                      <a:lnTo>
                        <a:pt x="138" y="69"/>
                      </a:lnTo>
                      <a:lnTo>
                        <a:pt x="153" y="57"/>
                      </a:lnTo>
                      <a:lnTo>
                        <a:pt x="173" y="47"/>
                      </a:lnTo>
                      <a:lnTo>
                        <a:pt x="195" y="38"/>
                      </a:lnTo>
                      <a:lnTo>
                        <a:pt x="218" y="28"/>
                      </a:lnTo>
                      <a:lnTo>
                        <a:pt x="238" y="20"/>
                      </a:lnTo>
                      <a:lnTo>
                        <a:pt x="254" y="13"/>
                      </a:lnTo>
                      <a:lnTo>
                        <a:pt x="264" y="7"/>
                      </a:lnTo>
                      <a:lnTo>
                        <a:pt x="268" y="2"/>
                      </a:lnTo>
                      <a:lnTo>
                        <a:pt x="256" y="0"/>
                      </a:lnTo>
                      <a:lnTo>
                        <a:pt x="240" y="1"/>
                      </a:lnTo>
                      <a:lnTo>
                        <a:pt x="221" y="4"/>
                      </a:lnTo>
                      <a:lnTo>
                        <a:pt x="201" y="10"/>
                      </a:lnTo>
                      <a:lnTo>
                        <a:pt x="180" y="18"/>
                      </a:lnTo>
                      <a:lnTo>
                        <a:pt x="160" y="27"/>
                      </a:lnTo>
                      <a:lnTo>
                        <a:pt x="141" y="38"/>
                      </a:lnTo>
                      <a:lnTo>
                        <a:pt x="125" y="49"/>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58" name="Freeform 1084"/>
                <p:cNvSpPr>
                  <a:spLocks/>
                </p:cNvSpPr>
                <p:nvPr/>
              </p:nvSpPr>
              <p:spPr bwMode="auto">
                <a:xfrm>
                  <a:off x="5250" y="2643"/>
                  <a:ext cx="99" cy="59"/>
                </a:xfrm>
                <a:custGeom>
                  <a:avLst/>
                  <a:gdLst>
                    <a:gd name="T0" fmla="*/ 0 w 283"/>
                    <a:gd name="T1" fmla="*/ 0 h 252"/>
                    <a:gd name="T2" fmla="*/ 0 w 283"/>
                    <a:gd name="T3" fmla="*/ 0 h 252"/>
                    <a:gd name="T4" fmla="*/ 0 w 283"/>
                    <a:gd name="T5" fmla="*/ 0 h 252"/>
                    <a:gd name="T6" fmla="*/ 0 w 283"/>
                    <a:gd name="T7" fmla="*/ 0 h 252"/>
                    <a:gd name="T8" fmla="*/ 0 w 283"/>
                    <a:gd name="T9" fmla="*/ 0 h 252"/>
                    <a:gd name="T10" fmla="*/ 0 w 283"/>
                    <a:gd name="T11" fmla="*/ 0 h 252"/>
                    <a:gd name="T12" fmla="*/ 0 w 283"/>
                    <a:gd name="T13" fmla="*/ 0 h 252"/>
                    <a:gd name="T14" fmla="*/ 0 w 283"/>
                    <a:gd name="T15" fmla="*/ 0 h 252"/>
                    <a:gd name="T16" fmla="*/ 0 w 283"/>
                    <a:gd name="T17" fmla="*/ 0 h 252"/>
                    <a:gd name="T18" fmla="*/ 0 w 283"/>
                    <a:gd name="T19" fmla="*/ 0 h 252"/>
                    <a:gd name="T20" fmla="*/ 0 w 283"/>
                    <a:gd name="T21" fmla="*/ 0 h 252"/>
                    <a:gd name="T22" fmla="*/ 0 w 283"/>
                    <a:gd name="T23" fmla="*/ 0 h 252"/>
                    <a:gd name="T24" fmla="*/ 0 w 283"/>
                    <a:gd name="T25" fmla="*/ 0 h 252"/>
                    <a:gd name="T26" fmla="*/ 0 w 283"/>
                    <a:gd name="T27" fmla="*/ 0 h 252"/>
                    <a:gd name="T28" fmla="*/ 0 w 283"/>
                    <a:gd name="T29" fmla="*/ 0 h 252"/>
                    <a:gd name="T30" fmla="*/ 0 w 283"/>
                    <a:gd name="T31" fmla="*/ 0 h 252"/>
                    <a:gd name="T32" fmla="*/ 0 w 283"/>
                    <a:gd name="T33" fmla="*/ 0 h 252"/>
                    <a:gd name="T34" fmla="*/ 0 w 283"/>
                    <a:gd name="T35" fmla="*/ 0 h 252"/>
                    <a:gd name="T36" fmla="*/ 0 w 283"/>
                    <a:gd name="T37" fmla="*/ 0 h 252"/>
                    <a:gd name="T38" fmla="*/ 0 w 283"/>
                    <a:gd name="T39" fmla="*/ 0 h 252"/>
                    <a:gd name="T40" fmla="*/ 0 w 283"/>
                    <a:gd name="T41" fmla="*/ 0 h 252"/>
                    <a:gd name="T42" fmla="*/ 0 w 283"/>
                    <a:gd name="T43" fmla="*/ 0 h 252"/>
                    <a:gd name="T44" fmla="*/ 0 w 283"/>
                    <a:gd name="T45" fmla="*/ 0 h 252"/>
                    <a:gd name="T46" fmla="*/ 0 w 283"/>
                    <a:gd name="T47" fmla="*/ 0 h 252"/>
                    <a:gd name="T48" fmla="*/ 0 w 283"/>
                    <a:gd name="T49" fmla="*/ 0 h 252"/>
                    <a:gd name="T50" fmla="*/ 0 w 283"/>
                    <a:gd name="T51" fmla="*/ 0 h 252"/>
                    <a:gd name="T52" fmla="*/ 0 w 283"/>
                    <a:gd name="T53" fmla="*/ 0 h 252"/>
                    <a:gd name="T54" fmla="*/ 0 w 283"/>
                    <a:gd name="T55" fmla="*/ 0 h 252"/>
                    <a:gd name="T56" fmla="*/ 0 w 283"/>
                    <a:gd name="T57" fmla="*/ 0 h 252"/>
                    <a:gd name="T58" fmla="*/ 0 w 283"/>
                    <a:gd name="T59" fmla="*/ 0 h 252"/>
                    <a:gd name="T60" fmla="*/ 0 w 283"/>
                    <a:gd name="T61" fmla="*/ 0 h 252"/>
                    <a:gd name="T62" fmla="*/ 0 w 283"/>
                    <a:gd name="T63" fmla="*/ 0 h 252"/>
                    <a:gd name="T64" fmla="*/ 0 w 283"/>
                    <a:gd name="T65" fmla="*/ 0 h 252"/>
                    <a:gd name="T66" fmla="*/ 0 w 283"/>
                    <a:gd name="T67" fmla="*/ 0 h 252"/>
                    <a:gd name="T68" fmla="*/ 0 w 283"/>
                    <a:gd name="T69" fmla="*/ 0 h 252"/>
                    <a:gd name="T70" fmla="*/ 0 w 283"/>
                    <a:gd name="T71" fmla="*/ 0 h 252"/>
                    <a:gd name="T72" fmla="*/ 0 w 283"/>
                    <a:gd name="T73" fmla="*/ 0 h 252"/>
                    <a:gd name="T74" fmla="*/ 0 w 283"/>
                    <a:gd name="T75" fmla="*/ 0 h 252"/>
                    <a:gd name="T76" fmla="*/ 0 w 283"/>
                    <a:gd name="T77" fmla="*/ 0 h 252"/>
                    <a:gd name="T78" fmla="*/ 0 w 283"/>
                    <a:gd name="T79" fmla="*/ 0 h 252"/>
                    <a:gd name="T80" fmla="*/ 0 w 283"/>
                    <a:gd name="T81" fmla="*/ 0 h 252"/>
                    <a:gd name="T82" fmla="*/ 0 w 283"/>
                    <a:gd name="T83" fmla="*/ 0 h 252"/>
                    <a:gd name="T84" fmla="*/ 0 w 283"/>
                    <a:gd name="T85" fmla="*/ 0 h 252"/>
                    <a:gd name="T86" fmla="*/ 0 w 283"/>
                    <a:gd name="T87" fmla="*/ 0 h 252"/>
                    <a:gd name="T88" fmla="*/ 0 w 283"/>
                    <a:gd name="T89" fmla="*/ 0 h 252"/>
                    <a:gd name="T90" fmla="*/ 0 w 283"/>
                    <a:gd name="T91" fmla="*/ 0 h 252"/>
                    <a:gd name="T92" fmla="*/ 0 w 283"/>
                    <a:gd name="T93" fmla="*/ 0 h 252"/>
                    <a:gd name="T94" fmla="*/ 0 w 283"/>
                    <a:gd name="T95" fmla="*/ 0 h 252"/>
                    <a:gd name="T96" fmla="*/ 0 w 283"/>
                    <a:gd name="T97" fmla="*/ 0 h 252"/>
                    <a:gd name="T98" fmla="*/ 0 w 283"/>
                    <a:gd name="T99" fmla="*/ 0 h 252"/>
                    <a:gd name="T100" fmla="*/ 0 w 283"/>
                    <a:gd name="T101" fmla="*/ 0 h 252"/>
                    <a:gd name="T102" fmla="*/ 0 w 283"/>
                    <a:gd name="T103" fmla="*/ 0 h 252"/>
                    <a:gd name="T104" fmla="*/ 0 w 283"/>
                    <a:gd name="T105" fmla="*/ 0 h 252"/>
                    <a:gd name="T106" fmla="*/ 0 w 283"/>
                    <a:gd name="T107" fmla="*/ 0 h 252"/>
                    <a:gd name="T108" fmla="*/ 0 w 283"/>
                    <a:gd name="T109" fmla="*/ 0 h 252"/>
                    <a:gd name="T110" fmla="*/ 0 w 283"/>
                    <a:gd name="T111" fmla="*/ 0 h 252"/>
                    <a:gd name="T112" fmla="*/ 0 w 283"/>
                    <a:gd name="T113" fmla="*/ 0 h 252"/>
                    <a:gd name="T114" fmla="*/ 0 w 283"/>
                    <a:gd name="T115" fmla="*/ 0 h 252"/>
                    <a:gd name="T116" fmla="*/ 0 w 283"/>
                    <a:gd name="T117" fmla="*/ 0 h 252"/>
                    <a:gd name="T118" fmla="*/ 0 w 283"/>
                    <a:gd name="T119" fmla="*/ 0 h 252"/>
                    <a:gd name="T120" fmla="*/ 0 w 283"/>
                    <a:gd name="T121" fmla="*/ 0 h 25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83" h="252">
                      <a:moveTo>
                        <a:pt x="235" y="77"/>
                      </a:moveTo>
                      <a:lnTo>
                        <a:pt x="248" y="91"/>
                      </a:lnTo>
                      <a:lnTo>
                        <a:pt x="256" y="107"/>
                      </a:lnTo>
                      <a:lnTo>
                        <a:pt x="259" y="124"/>
                      </a:lnTo>
                      <a:lnTo>
                        <a:pt x="259" y="142"/>
                      </a:lnTo>
                      <a:lnTo>
                        <a:pt x="257" y="157"/>
                      </a:lnTo>
                      <a:lnTo>
                        <a:pt x="252" y="170"/>
                      </a:lnTo>
                      <a:lnTo>
                        <a:pt x="244" y="183"/>
                      </a:lnTo>
                      <a:lnTo>
                        <a:pt x="236" y="193"/>
                      </a:lnTo>
                      <a:lnTo>
                        <a:pt x="225" y="204"/>
                      </a:lnTo>
                      <a:lnTo>
                        <a:pt x="215" y="214"/>
                      </a:lnTo>
                      <a:lnTo>
                        <a:pt x="204" y="224"/>
                      </a:lnTo>
                      <a:lnTo>
                        <a:pt x="194" y="234"/>
                      </a:lnTo>
                      <a:lnTo>
                        <a:pt x="191" y="238"/>
                      </a:lnTo>
                      <a:lnTo>
                        <a:pt x="191" y="241"/>
                      </a:lnTo>
                      <a:lnTo>
                        <a:pt x="191" y="245"/>
                      </a:lnTo>
                      <a:lnTo>
                        <a:pt x="194" y="248"/>
                      </a:lnTo>
                      <a:lnTo>
                        <a:pt x="197" y="250"/>
                      </a:lnTo>
                      <a:lnTo>
                        <a:pt x="202" y="252"/>
                      </a:lnTo>
                      <a:lnTo>
                        <a:pt x="205" y="250"/>
                      </a:lnTo>
                      <a:lnTo>
                        <a:pt x="209" y="248"/>
                      </a:lnTo>
                      <a:lnTo>
                        <a:pt x="232" y="233"/>
                      </a:lnTo>
                      <a:lnTo>
                        <a:pt x="252" y="214"/>
                      </a:lnTo>
                      <a:lnTo>
                        <a:pt x="268" y="192"/>
                      </a:lnTo>
                      <a:lnTo>
                        <a:pt x="278" y="167"/>
                      </a:lnTo>
                      <a:lnTo>
                        <a:pt x="283" y="141"/>
                      </a:lnTo>
                      <a:lnTo>
                        <a:pt x="280" y="115"/>
                      </a:lnTo>
                      <a:lnTo>
                        <a:pt x="271" y="91"/>
                      </a:lnTo>
                      <a:lnTo>
                        <a:pt x="252" y="69"/>
                      </a:lnTo>
                      <a:lnTo>
                        <a:pt x="238" y="57"/>
                      </a:lnTo>
                      <a:lnTo>
                        <a:pt x="222" y="48"/>
                      </a:lnTo>
                      <a:lnTo>
                        <a:pt x="204" y="39"/>
                      </a:lnTo>
                      <a:lnTo>
                        <a:pt x="184" y="31"/>
                      </a:lnTo>
                      <a:lnTo>
                        <a:pt x="164" y="23"/>
                      </a:lnTo>
                      <a:lnTo>
                        <a:pt x="144" y="17"/>
                      </a:lnTo>
                      <a:lnTo>
                        <a:pt x="123" y="13"/>
                      </a:lnTo>
                      <a:lnTo>
                        <a:pt x="103" y="8"/>
                      </a:lnTo>
                      <a:lnTo>
                        <a:pt x="83" y="5"/>
                      </a:lnTo>
                      <a:lnTo>
                        <a:pt x="66" y="2"/>
                      </a:lnTo>
                      <a:lnTo>
                        <a:pt x="48" y="0"/>
                      </a:lnTo>
                      <a:lnTo>
                        <a:pt x="34" y="0"/>
                      </a:lnTo>
                      <a:lnTo>
                        <a:pt x="21" y="0"/>
                      </a:lnTo>
                      <a:lnTo>
                        <a:pt x="11" y="0"/>
                      </a:lnTo>
                      <a:lnTo>
                        <a:pt x="4" y="2"/>
                      </a:lnTo>
                      <a:lnTo>
                        <a:pt x="0" y="5"/>
                      </a:lnTo>
                      <a:lnTo>
                        <a:pt x="12" y="7"/>
                      </a:lnTo>
                      <a:lnTo>
                        <a:pt x="24" y="8"/>
                      </a:lnTo>
                      <a:lnTo>
                        <a:pt x="38" y="10"/>
                      </a:lnTo>
                      <a:lnTo>
                        <a:pt x="52" y="13"/>
                      </a:lnTo>
                      <a:lnTo>
                        <a:pt x="66" y="16"/>
                      </a:lnTo>
                      <a:lnTo>
                        <a:pt x="82" y="18"/>
                      </a:lnTo>
                      <a:lnTo>
                        <a:pt x="98" y="22"/>
                      </a:lnTo>
                      <a:lnTo>
                        <a:pt x="114" y="25"/>
                      </a:lnTo>
                      <a:lnTo>
                        <a:pt x="129" y="30"/>
                      </a:lnTo>
                      <a:lnTo>
                        <a:pt x="146" y="34"/>
                      </a:lnTo>
                      <a:lnTo>
                        <a:pt x="162" y="39"/>
                      </a:lnTo>
                      <a:lnTo>
                        <a:pt x="177" y="45"/>
                      </a:lnTo>
                      <a:lnTo>
                        <a:pt x="193" y="52"/>
                      </a:lnTo>
                      <a:lnTo>
                        <a:pt x="208" y="60"/>
                      </a:lnTo>
                      <a:lnTo>
                        <a:pt x="222" y="68"/>
                      </a:lnTo>
                      <a:lnTo>
                        <a:pt x="235" y="77"/>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59" name="Freeform 1085"/>
                <p:cNvSpPr>
                  <a:spLocks/>
                </p:cNvSpPr>
                <p:nvPr/>
              </p:nvSpPr>
              <p:spPr bwMode="auto">
                <a:xfrm>
                  <a:off x="5047" y="2671"/>
                  <a:ext cx="40" cy="55"/>
                </a:xfrm>
                <a:custGeom>
                  <a:avLst/>
                  <a:gdLst>
                    <a:gd name="T0" fmla="*/ 0 w 114"/>
                    <a:gd name="T1" fmla="*/ 0 h 238"/>
                    <a:gd name="T2" fmla="*/ 0 w 114"/>
                    <a:gd name="T3" fmla="*/ 0 h 238"/>
                    <a:gd name="T4" fmla="*/ 0 w 114"/>
                    <a:gd name="T5" fmla="*/ 0 h 238"/>
                    <a:gd name="T6" fmla="*/ 0 w 114"/>
                    <a:gd name="T7" fmla="*/ 0 h 238"/>
                    <a:gd name="T8" fmla="*/ 0 w 114"/>
                    <a:gd name="T9" fmla="*/ 0 h 238"/>
                    <a:gd name="T10" fmla="*/ 0 w 114"/>
                    <a:gd name="T11" fmla="*/ 0 h 238"/>
                    <a:gd name="T12" fmla="*/ 0 w 114"/>
                    <a:gd name="T13" fmla="*/ 0 h 238"/>
                    <a:gd name="T14" fmla="*/ 0 w 114"/>
                    <a:gd name="T15" fmla="*/ 0 h 238"/>
                    <a:gd name="T16" fmla="*/ 0 w 114"/>
                    <a:gd name="T17" fmla="*/ 0 h 238"/>
                    <a:gd name="T18" fmla="*/ 0 w 114"/>
                    <a:gd name="T19" fmla="*/ 0 h 238"/>
                    <a:gd name="T20" fmla="*/ 0 w 114"/>
                    <a:gd name="T21" fmla="*/ 0 h 238"/>
                    <a:gd name="T22" fmla="*/ 0 w 114"/>
                    <a:gd name="T23" fmla="*/ 0 h 238"/>
                    <a:gd name="T24" fmla="*/ 0 w 114"/>
                    <a:gd name="T25" fmla="*/ 0 h 238"/>
                    <a:gd name="T26" fmla="*/ 0 w 114"/>
                    <a:gd name="T27" fmla="*/ 0 h 238"/>
                    <a:gd name="T28" fmla="*/ 0 w 114"/>
                    <a:gd name="T29" fmla="*/ 0 h 238"/>
                    <a:gd name="T30" fmla="*/ 0 w 114"/>
                    <a:gd name="T31" fmla="*/ 0 h 238"/>
                    <a:gd name="T32" fmla="*/ 0 w 114"/>
                    <a:gd name="T33" fmla="*/ 0 h 238"/>
                    <a:gd name="T34" fmla="*/ 0 w 114"/>
                    <a:gd name="T35" fmla="*/ 0 h 238"/>
                    <a:gd name="T36" fmla="*/ 0 w 114"/>
                    <a:gd name="T37" fmla="*/ 0 h 238"/>
                    <a:gd name="T38" fmla="*/ 0 w 114"/>
                    <a:gd name="T39" fmla="*/ 0 h 238"/>
                    <a:gd name="T40" fmla="*/ 0 w 114"/>
                    <a:gd name="T41" fmla="*/ 0 h 238"/>
                    <a:gd name="T42" fmla="*/ 0 w 114"/>
                    <a:gd name="T43" fmla="*/ 0 h 238"/>
                    <a:gd name="T44" fmla="*/ 0 w 114"/>
                    <a:gd name="T45" fmla="*/ 0 h 238"/>
                    <a:gd name="T46" fmla="*/ 0 w 114"/>
                    <a:gd name="T47" fmla="*/ 0 h 238"/>
                    <a:gd name="T48" fmla="*/ 0 w 114"/>
                    <a:gd name="T49" fmla="*/ 0 h 238"/>
                    <a:gd name="T50" fmla="*/ 0 w 114"/>
                    <a:gd name="T51" fmla="*/ 0 h 238"/>
                    <a:gd name="T52" fmla="*/ 0 w 114"/>
                    <a:gd name="T53" fmla="*/ 0 h 238"/>
                    <a:gd name="T54" fmla="*/ 0 w 114"/>
                    <a:gd name="T55" fmla="*/ 0 h 238"/>
                    <a:gd name="T56" fmla="*/ 0 w 114"/>
                    <a:gd name="T57" fmla="*/ 0 h 238"/>
                    <a:gd name="T58" fmla="*/ 0 w 114"/>
                    <a:gd name="T59" fmla="*/ 0 h 238"/>
                    <a:gd name="T60" fmla="*/ 0 w 114"/>
                    <a:gd name="T61" fmla="*/ 0 h 238"/>
                    <a:gd name="T62" fmla="*/ 0 w 114"/>
                    <a:gd name="T63" fmla="*/ 0 h 238"/>
                    <a:gd name="T64" fmla="*/ 0 w 114"/>
                    <a:gd name="T65" fmla="*/ 0 h 238"/>
                    <a:gd name="T66" fmla="*/ 0 w 114"/>
                    <a:gd name="T67" fmla="*/ 0 h 238"/>
                    <a:gd name="T68" fmla="*/ 0 w 114"/>
                    <a:gd name="T69" fmla="*/ 0 h 238"/>
                    <a:gd name="T70" fmla="*/ 0 w 114"/>
                    <a:gd name="T71" fmla="*/ 0 h 238"/>
                    <a:gd name="T72" fmla="*/ 0 w 114"/>
                    <a:gd name="T73" fmla="*/ 0 h 238"/>
                    <a:gd name="T74" fmla="*/ 0 w 114"/>
                    <a:gd name="T75" fmla="*/ 0 h 238"/>
                    <a:gd name="T76" fmla="*/ 0 w 114"/>
                    <a:gd name="T77" fmla="*/ 0 h 238"/>
                    <a:gd name="T78" fmla="*/ 0 w 114"/>
                    <a:gd name="T79" fmla="*/ 0 h 238"/>
                    <a:gd name="T80" fmla="*/ 0 w 114"/>
                    <a:gd name="T81" fmla="*/ 0 h 23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14" h="238">
                      <a:moveTo>
                        <a:pt x="0" y="130"/>
                      </a:moveTo>
                      <a:lnTo>
                        <a:pt x="0" y="149"/>
                      </a:lnTo>
                      <a:lnTo>
                        <a:pt x="4" y="168"/>
                      </a:lnTo>
                      <a:lnTo>
                        <a:pt x="12" y="185"/>
                      </a:lnTo>
                      <a:lnTo>
                        <a:pt x="24" y="200"/>
                      </a:lnTo>
                      <a:lnTo>
                        <a:pt x="38" y="213"/>
                      </a:lnTo>
                      <a:lnTo>
                        <a:pt x="55" y="224"/>
                      </a:lnTo>
                      <a:lnTo>
                        <a:pt x="73" y="232"/>
                      </a:lnTo>
                      <a:lnTo>
                        <a:pt x="92" y="237"/>
                      </a:lnTo>
                      <a:lnTo>
                        <a:pt x="98" y="238"/>
                      </a:lnTo>
                      <a:lnTo>
                        <a:pt x="104" y="235"/>
                      </a:lnTo>
                      <a:lnTo>
                        <a:pt x="109" y="232"/>
                      </a:lnTo>
                      <a:lnTo>
                        <a:pt x="111" y="227"/>
                      </a:lnTo>
                      <a:lnTo>
                        <a:pt x="111" y="222"/>
                      </a:lnTo>
                      <a:lnTo>
                        <a:pt x="110" y="216"/>
                      </a:lnTo>
                      <a:lnTo>
                        <a:pt x="106" y="211"/>
                      </a:lnTo>
                      <a:lnTo>
                        <a:pt x="100" y="209"/>
                      </a:lnTo>
                      <a:lnTo>
                        <a:pt x="82" y="202"/>
                      </a:lnTo>
                      <a:lnTo>
                        <a:pt x="64" y="193"/>
                      </a:lnTo>
                      <a:lnTo>
                        <a:pt x="50" y="180"/>
                      </a:lnTo>
                      <a:lnTo>
                        <a:pt x="39" y="167"/>
                      </a:lnTo>
                      <a:lnTo>
                        <a:pt x="32" y="149"/>
                      </a:lnTo>
                      <a:lnTo>
                        <a:pt x="29" y="131"/>
                      </a:lnTo>
                      <a:lnTo>
                        <a:pt x="29" y="111"/>
                      </a:lnTo>
                      <a:lnTo>
                        <a:pt x="35" y="91"/>
                      </a:lnTo>
                      <a:lnTo>
                        <a:pt x="42" y="76"/>
                      </a:lnTo>
                      <a:lnTo>
                        <a:pt x="51" y="62"/>
                      </a:lnTo>
                      <a:lnTo>
                        <a:pt x="62" y="49"/>
                      </a:lnTo>
                      <a:lnTo>
                        <a:pt x="73" y="38"/>
                      </a:lnTo>
                      <a:lnTo>
                        <a:pt x="84" y="28"/>
                      </a:lnTo>
                      <a:lnTo>
                        <a:pt x="96" y="18"/>
                      </a:lnTo>
                      <a:lnTo>
                        <a:pt x="106" y="9"/>
                      </a:lnTo>
                      <a:lnTo>
                        <a:pt x="114" y="1"/>
                      </a:lnTo>
                      <a:lnTo>
                        <a:pt x="106" y="0"/>
                      </a:lnTo>
                      <a:lnTo>
                        <a:pt x="93" y="6"/>
                      </a:lnTo>
                      <a:lnTo>
                        <a:pt x="76" y="18"/>
                      </a:lnTo>
                      <a:lnTo>
                        <a:pt x="56" y="36"/>
                      </a:lnTo>
                      <a:lnTo>
                        <a:pt x="37" y="57"/>
                      </a:lnTo>
                      <a:lnTo>
                        <a:pt x="20" y="80"/>
                      </a:lnTo>
                      <a:lnTo>
                        <a:pt x="7" y="106"/>
                      </a:lnTo>
                      <a:lnTo>
                        <a:pt x="0" y="130"/>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60" name="Freeform 1086"/>
                <p:cNvSpPr>
                  <a:spLocks/>
                </p:cNvSpPr>
                <p:nvPr/>
              </p:nvSpPr>
              <p:spPr bwMode="auto">
                <a:xfrm>
                  <a:off x="5330" y="2639"/>
                  <a:ext cx="87" cy="73"/>
                </a:xfrm>
                <a:custGeom>
                  <a:avLst/>
                  <a:gdLst>
                    <a:gd name="T0" fmla="*/ 0 w 246"/>
                    <a:gd name="T1" fmla="*/ 0 h 310"/>
                    <a:gd name="T2" fmla="*/ 0 w 246"/>
                    <a:gd name="T3" fmla="*/ 0 h 310"/>
                    <a:gd name="T4" fmla="*/ 0 w 246"/>
                    <a:gd name="T5" fmla="*/ 0 h 310"/>
                    <a:gd name="T6" fmla="*/ 0 w 246"/>
                    <a:gd name="T7" fmla="*/ 0 h 310"/>
                    <a:gd name="T8" fmla="*/ 0 w 246"/>
                    <a:gd name="T9" fmla="*/ 0 h 310"/>
                    <a:gd name="T10" fmla="*/ 0 w 246"/>
                    <a:gd name="T11" fmla="*/ 0 h 310"/>
                    <a:gd name="T12" fmla="*/ 0 w 246"/>
                    <a:gd name="T13" fmla="*/ 0 h 310"/>
                    <a:gd name="T14" fmla="*/ 0 w 246"/>
                    <a:gd name="T15" fmla="*/ 0 h 310"/>
                    <a:gd name="T16" fmla="*/ 0 w 246"/>
                    <a:gd name="T17" fmla="*/ 0 h 310"/>
                    <a:gd name="T18" fmla="*/ 0 w 246"/>
                    <a:gd name="T19" fmla="*/ 0 h 310"/>
                    <a:gd name="T20" fmla="*/ 0 w 246"/>
                    <a:gd name="T21" fmla="*/ 0 h 310"/>
                    <a:gd name="T22" fmla="*/ 0 w 246"/>
                    <a:gd name="T23" fmla="*/ 0 h 310"/>
                    <a:gd name="T24" fmla="*/ 0 w 246"/>
                    <a:gd name="T25" fmla="*/ 0 h 310"/>
                    <a:gd name="T26" fmla="*/ 0 w 246"/>
                    <a:gd name="T27" fmla="*/ 0 h 310"/>
                    <a:gd name="T28" fmla="*/ 0 w 246"/>
                    <a:gd name="T29" fmla="*/ 0 h 310"/>
                    <a:gd name="T30" fmla="*/ 0 w 246"/>
                    <a:gd name="T31" fmla="*/ 0 h 310"/>
                    <a:gd name="T32" fmla="*/ 0 w 246"/>
                    <a:gd name="T33" fmla="*/ 0 h 310"/>
                    <a:gd name="T34" fmla="*/ 0 w 246"/>
                    <a:gd name="T35" fmla="*/ 0 h 310"/>
                    <a:gd name="T36" fmla="*/ 0 w 246"/>
                    <a:gd name="T37" fmla="*/ 0 h 310"/>
                    <a:gd name="T38" fmla="*/ 0 w 246"/>
                    <a:gd name="T39" fmla="*/ 0 h 310"/>
                    <a:gd name="T40" fmla="*/ 0 w 246"/>
                    <a:gd name="T41" fmla="*/ 0 h 310"/>
                    <a:gd name="T42" fmla="*/ 0 w 246"/>
                    <a:gd name="T43" fmla="*/ 0 h 310"/>
                    <a:gd name="T44" fmla="*/ 0 w 246"/>
                    <a:gd name="T45" fmla="*/ 0 h 310"/>
                    <a:gd name="T46" fmla="*/ 0 w 246"/>
                    <a:gd name="T47" fmla="*/ 0 h 310"/>
                    <a:gd name="T48" fmla="*/ 0 w 246"/>
                    <a:gd name="T49" fmla="*/ 0 h 310"/>
                    <a:gd name="T50" fmla="*/ 0 w 246"/>
                    <a:gd name="T51" fmla="*/ 0 h 310"/>
                    <a:gd name="T52" fmla="*/ 0 w 246"/>
                    <a:gd name="T53" fmla="*/ 0 h 310"/>
                    <a:gd name="T54" fmla="*/ 0 w 246"/>
                    <a:gd name="T55" fmla="*/ 0 h 310"/>
                    <a:gd name="T56" fmla="*/ 0 w 246"/>
                    <a:gd name="T57" fmla="*/ 0 h 310"/>
                    <a:gd name="T58" fmla="*/ 0 w 246"/>
                    <a:gd name="T59" fmla="*/ 0 h 310"/>
                    <a:gd name="T60" fmla="*/ 0 w 246"/>
                    <a:gd name="T61" fmla="*/ 0 h 310"/>
                    <a:gd name="T62" fmla="*/ 0 w 246"/>
                    <a:gd name="T63" fmla="*/ 0 h 310"/>
                    <a:gd name="T64" fmla="*/ 0 w 246"/>
                    <a:gd name="T65" fmla="*/ 0 h 310"/>
                    <a:gd name="T66" fmla="*/ 0 w 246"/>
                    <a:gd name="T67" fmla="*/ 0 h 310"/>
                    <a:gd name="T68" fmla="*/ 0 w 246"/>
                    <a:gd name="T69" fmla="*/ 0 h 310"/>
                    <a:gd name="T70" fmla="*/ 0 w 246"/>
                    <a:gd name="T71" fmla="*/ 0 h 310"/>
                    <a:gd name="T72" fmla="*/ 0 w 246"/>
                    <a:gd name="T73" fmla="*/ 0 h 310"/>
                    <a:gd name="T74" fmla="*/ 0 w 246"/>
                    <a:gd name="T75" fmla="*/ 0 h 3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46" h="310">
                      <a:moveTo>
                        <a:pt x="199" y="116"/>
                      </a:moveTo>
                      <a:lnTo>
                        <a:pt x="207" y="124"/>
                      </a:lnTo>
                      <a:lnTo>
                        <a:pt x="214" y="133"/>
                      </a:lnTo>
                      <a:lnTo>
                        <a:pt x="219" y="143"/>
                      </a:lnTo>
                      <a:lnTo>
                        <a:pt x="223" y="154"/>
                      </a:lnTo>
                      <a:lnTo>
                        <a:pt x="225" y="164"/>
                      </a:lnTo>
                      <a:lnTo>
                        <a:pt x="225" y="176"/>
                      </a:lnTo>
                      <a:lnTo>
                        <a:pt x="221" y="187"/>
                      </a:lnTo>
                      <a:lnTo>
                        <a:pt x="216" y="197"/>
                      </a:lnTo>
                      <a:lnTo>
                        <a:pt x="208" y="209"/>
                      </a:lnTo>
                      <a:lnTo>
                        <a:pt x="199" y="219"/>
                      </a:lnTo>
                      <a:lnTo>
                        <a:pt x="188" y="228"/>
                      </a:lnTo>
                      <a:lnTo>
                        <a:pt x="177" y="238"/>
                      </a:lnTo>
                      <a:lnTo>
                        <a:pt x="166" y="246"/>
                      </a:lnTo>
                      <a:lnTo>
                        <a:pt x="154" y="255"/>
                      </a:lnTo>
                      <a:lnTo>
                        <a:pt x="143" y="264"/>
                      </a:lnTo>
                      <a:lnTo>
                        <a:pt x="132" y="274"/>
                      </a:lnTo>
                      <a:lnTo>
                        <a:pt x="129" y="278"/>
                      </a:lnTo>
                      <a:lnTo>
                        <a:pt x="126" y="282"/>
                      </a:lnTo>
                      <a:lnTo>
                        <a:pt x="124" y="287"/>
                      </a:lnTo>
                      <a:lnTo>
                        <a:pt x="121" y="292"/>
                      </a:lnTo>
                      <a:lnTo>
                        <a:pt x="120" y="296"/>
                      </a:lnTo>
                      <a:lnTo>
                        <a:pt x="120" y="301"/>
                      </a:lnTo>
                      <a:lnTo>
                        <a:pt x="121" y="305"/>
                      </a:lnTo>
                      <a:lnTo>
                        <a:pt x="125" y="309"/>
                      </a:lnTo>
                      <a:lnTo>
                        <a:pt x="130" y="310"/>
                      </a:lnTo>
                      <a:lnTo>
                        <a:pt x="134" y="310"/>
                      </a:lnTo>
                      <a:lnTo>
                        <a:pt x="139" y="309"/>
                      </a:lnTo>
                      <a:lnTo>
                        <a:pt x="143" y="305"/>
                      </a:lnTo>
                      <a:lnTo>
                        <a:pt x="154" y="293"/>
                      </a:lnTo>
                      <a:lnTo>
                        <a:pt x="167" y="280"/>
                      </a:lnTo>
                      <a:lnTo>
                        <a:pt x="180" y="269"/>
                      </a:lnTo>
                      <a:lnTo>
                        <a:pt x="194" y="257"/>
                      </a:lnTo>
                      <a:lnTo>
                        <a:pt x="207" y="246"/>
                      </a:lnTo>
                      <a:lnTo>
                        <a:pt x="219" y="233"/>
                      </a:lnTo>
                      <a:lnTo>
                        <a:pt x="231" y="219"/>
                      </a:lnTo>
                      <a:lnTo>
                        <a:pt x="239" y="204"/>
                      </a:lnTo>
                      <a:lnTo>
                        <a:pt x="245" y="187"/>
                      </a:lnTo>
                      <a:lnTo>
                        <a:pt x="246" y="170"/>
                      </a:lnTo>
                      <a:lnTo>
                        <a:pt x="242" y="153"/>
                      </a:lnTo>
                      <a:lnTo>
                        <a:pt x="236" y="136"/>
                      </a:lnTo>
                      <a:lnTo>
                        <a:pt x="227" y="120"/>
                      </a:lnTo>
                      <a:lnTo>
                        <a:pt x="215" y="107"/>
                      </a:lnTo>
                      <a:lnTo>
                        <a:pt x="201" y="94"/>
                      </a:lnTo>
                      <a:lnTo>
                        <a:pt x="187" y="82"/>
                      </a:lnTo>
                      <a:lnTo>
                        <a:pt x="177" y="74"/>
                      </a:lnTo>
                      <a:lnTo>
                        <a:pt x="165" y="68"/>
                      </a:lnTo>
                      <a:lnTo>
                        <a:pt x="152" y="60"/>
                      </a:lnTo>
                      <a:lnTo>
                        <a:pt x="139" y="51"/>
                      </a:lnTo>
                      <a:lnTo>
                        <a:pt x="126" y="43"/>
                      </a:lnTo>
                      <a:lnTo>
                        <a:pt x="112" y="35"/>
                      </a:lnTo>
                      <a:lnTo>
                        <a:pt x="98" y="28"/>
                      </a:lnTo>
                      <a:lnTo>
                        <a:pt x="85" y="22"/>
                      </a:lnTo>
                      <a:lnTo>
                        <a:pt x="72" y="16"/>
                      </a:lnTo>
                      <a:lnTo>
                        <a:pt x="59" y="10"/>
                      </a:lnTo>
                      <a:lnTo>
                        <a:pt x="46" y="7"/>
                      </a:lnTo>
                      <a:lnTo>
                        <a:pt x="35" y="3"/>
                      </a:lnTo>
                      <a:lnTo>
                        <a:pt x="24" y="1"/>
                      </a:lnTo>
                      <a:lnTo>
                        <a:pt x="15" y="0"/>
                      </a:lnTo>
                      <a:lnTo>
                        <a:pt x="7" y="1"/>
                      </a:lnTo>
                      <a:lnTo>
                        <a:pt x="0" y="3"/>
                      </a:lnTo>
                      <a:lnTo>
                        <a:pt x="8" y="6"/>
                      </a:lnTo>
                      <a:lnTo>
                        <a:pt x="17" y="9"/>
                      </a:lnTo>
                      <a:lnTo>
                        <a:pt x="28" y="14"/>
                      </a:lnTo>
                      <a:lnTo>
                        <a:pt x="38" y="18"/>
                      </a:lnTo>
                      <a:lnTo>
                        <a:pt x="51" y="24"/>
                      </a:lnTo>
                      <a:lnTo>
                        <a:pt x="64" y="30"/>
                      </a:lnTo>
                      <a:lnTo>
                        <a:pt x="78" y="37"/>
                      </a:lnTo>
                      <a:lnTo>
                        <a:pt x="92" y="43"/>
                      </a:lnTo>
                      <a:lnTo>
                        <a:pt x="106" y="51"/>
                      </a:lnTo>
                      <a:lnTo>
                        <a:pt x="120" y="60"/>
                      </a:lnTo>
                      <a:lnTo>
                        <a:pt x="134" y="69"/>
                      </a:lnTo>
                      <a:lnTo>
                        <a:pt x="148" y="78"/>
                      </a:lnTo>
                      <a:lnTo>
                        <a:pt x="163" y="87"/>
                      </a:lnTo>
                      <a:lnTo>
                        <a:pt x="175" y="96"/>
                      </a:lnTo>
                      <a:lnTo>
                        <a:pt x="187" y="105"/>
                      </a:lnTo>
                      <a:lnTo>
                        <a:pt x="199" y="116"/>
                      </a:lnTo>
                      <a:close/>
                    </a:path>
                  </a:pathLst>
                </a:custGeom>
                <a:solidFill>
                  <a:srgbClr val="C9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kern="0">
                    <a:solidFill>
                      <a:sysClr val="windowText" lastClr="000000"/>
                    </a:solidFill>
                  </a:endParaRPr>
                </a:p>
              </p:txBody>
            </p:sp>
            <p:sp>
              <p:nvSpPr>
                <p:cNvPr id="661" name="Freeform 1087"/>
                <p:cNvSpPr>
                  <a:spLocks/>
                </p:cNvSpPr>
                <p:nvPr/>
              </p:nvSpPr>
              <p:spPr bwMode="auto">
                <a:xfrm>
                  <a:off x="5115" y="2660"/>
                  <a:ext cx="69" cy="55"/>
                </a:xfrm>
                <a:custGeom>
                  <a:avLst/>
                  <a:gdLst>
                    <a:gd name="T0" fmla="*/ 0 w 198"/>
                    <a:gd name="T1" fmla="*/ 0 h 236"/>
                    <a:gd name="T2" fmla="*/ 0 w 198"/>
                    <a:gd name="T3" fmla="*/ 0 h 236"/>
                    <a:gd name="T4" fmla="*/ 0 w 198"/>
                    <a:gd name="T5" fmla="*/ 0 h 236"/>
                    <a:gd name="T6" fmla="*/ 0 w 198"/>
                    <a:gd name="T7" fmla="*/ 0 h 236"/>
                    <a:gd name="T8" fmla="*/ 0 w 198"/>
                    <a:gd name="T9" fmla="*/ 0 h 236"/>
                    <a:gd name="T10" fmla="*/ 0 w 198"/>
                    <a:gd name="T11" fmla="*/ 0 h 236"/>
                    <a:gd name="T12" fmla="*/ 0 w 198"/>
                    <a:gd name="T13" fmla="*/ 0 h 236"/>
                    <a:gd name="T14" fmla="*/ 0 w 198"/>
                    <a:gd name="T15" fmla="*/ 0 h 236"/>
                    <a:gd name="T16" fmla="*/ 0 w 198"/>
                    <a:gd name="T17" fmla="*/ 0 h 236"/>
                    <a:gd name="T18" fmla="*/ 0 w 198"/>
                    <a:gd name="T19" fmla="*/ 0 h 236"/>
                    <a:gd name="T20" fmla="*/ 0 w 198"/>
                    <a:gd name="T21" fmla="*/ 0 h 236"/>
                    <a:gd name="T22" fmla="*/ 0 w 198"/>
                    <a:gd name="T23" fmla="*/ 0 h 236"/>
                    <a:gd name="T24" fmla="*/ 0 w 198"/>
                    <a:gd name="T25" fmla="*/ 0 h 236"/>
                    <a:gd name="T26" fmla="*/ 0 w 198"/>
                    <a:gd name="T27" fmla="*/ 0 h 236"/>
                    <a:gd name="T28" fmla="*/ 0 w 198"/>
                    <a:gd name="T29" fmla="*/ 0 h 236"/>
                    <a:gd name="T30" fmla="*/ 0 w 198"/>
                    <a:gd name="T31" fmla="*/ 0 h 236"/>
                    <a:gd name="T32" fmla="*/ 0 w 198"/>
                    <a:gd name="T33" fmla="*/ 0 h 236"/>
                    <a:gd name="T34" fmla="*/ 0 w 198"/>
                    <a:gd name="T35" fmla="*/ 0 h 236"/>
                    <a:gd name="T36" fmla="*/ 0 w 198"/>
                    <a:gd name="T37" fmla="*/ 0 h 236"/>
                    <a:gd name="T38" fmla="*/ 0 w 198"/>
                    <a:gd name="T39" fmla="*/ 0 h 236"/>
                    <a:gd name="T40" fmla="*/ 0 w 198"/>
                    <a:gd name="T41" fmla="*/ 0 h 236"/>
                    <a:gd name="T42" fmla="*/ 0 w 198"/>
                    <a:gd name="T43" fmla="*/ 0 h 236"/>
                    <a:gd name="T44" fmla="*/ 0 w 198"/>
                    <a:gd name="T45" fmla="*/ 0 h 236"/>
                    <a:gd name="T46" fmla="*/ 0 w 198"/>
                    <a:gd name="T47" fmla="*/ 0 h 236"/>
                    <a:gd name="T48" fmla="*/ 0 w 198"/>
                    <a:gd name="T49" fmla="*/ 0 h 236"/>
                    <a:gd name="T50" fmla="*/ 0 w 198"/>
                    <a:gd name="T51" fmla="*/ 0 h 236"/>
                    <a:gd name="T52" fmla="*/ 0 w 198"/>
                    <a:gd name="T53" fmla="*/ 0 h 236"/>
                    <a:gd name="T54" fmla="*/ 0 w 198"/>
                    <a:gd name="T55" fmla="*/ 0 h 236"/>
                    <a:gd name="T56" fmla="*/ 0 w 198"/>
                    <a:gd name="T57" fmla="*/ 0 h 236"/>
                    <a:gd name="T58" fmla="*/ 0 w 198"/>
                    <a:gd name="T59" fmla="*/ 0 h 236"/>
                    <a:gd name="T60" fmla="*/ 0 w 198"/>
                    <a:gd name="T61" fmla="*/ 0 h 236"/>
                    <a:gd name="T62" fmla="*/ 0 w 198"/>
                    <a:gd name="T63" fmla="*/ 0 h 236"/>
                    <a:gd name="T64" fmla="*/ 0 w 198"/>
                    <a:gd name="T65" fmla="*/ 0 h 236"/>
                    <a:gd name="T66" fmla="*/ 0 w 198"/>
                    <a:gd name="T67" fmla="*/ 0 h 236"/>
                    <a:gd name="T68" fmla="*/ 0 w 198"/>
                    <a:gd name="T69" fmla="*/ 0 h 236"/>
                    <a:gd name="T70" fmla="*/ 0 w 198"/>
                    <a:gd name="T71" fmla="*/ 0 h 236"/>
                    <a:gd name="T72" fmla="*/ 0 w 198"/>
                    <a:gd name="T73" fmla="*/ 0 h 236"/>
                    <a:gd name="T74" fmla="*/ 0 w 198"/>
                    <a:gd name="T75" fmla="*/ 0 h 236"/>
                    <a:gd name="T76" fmla="*/ 0 w 198"/>
                    <a:gd name="T77" fmla="*/ 0 h 236"/>
                    <a:gd name="T78" fmla="*/ 0 w 198"/>
                    <a:gd name="T79" fmla="*/ 0 h 236"/>
                    <a:gd name="T80" fmla="*/ 0 w 198"/>
                    <a:gd name="T81" fmla="*/ 0 h 236"/>
                    <a:gd name="T82" fmla="*/ 0 w 198"/>
                    <a:gd name="T83" fmla="*/ 0 h 236"/>
                    <a:gd name="T84" fmla="*/ 0 w 198"/>
                    <a:gd name="T85" fmla="*/ 0 h 236"/>
                    <a:gd name="T86" fmla="*/ 0 w 198"/>
                    <a:gd name="T87" fmla="*/ 0 h 236"/>
                    <a:gd name="T88" fmla="*/ 0 w 198"/>
                    <a:gd name="T89" fmla="*/ 0 h 236"/>
                    <a:gd name="T90" fmla="*/ 0 w 198"/>
                    <a:gd name="T91" fmla="*/ 0 h 236"/>
                    <a:gd name="T92" fmla="*/ 0 w 198"/>
                    <a:gd name="T93" fmla="*/ 0 h 236"/>
                    <a:gd name="T94" fmla="*/ 0 w 198"/>
                    <a:gd name="T95" fmla="*/ 0 h 236"/>
                    <a:gd name="T96" fmla="*/ 0 w 198"/>
                    <a:gd name="T97" fmla="*/ 0 h 236"/>
                    <a:gd name="T98" fmla="*/ 0 w 198"/>
                    <a:gd name="T99" fmla="*/ 0 h 236"/>
                    <a:gd name="T100" fmla="*/ 0 w 198"/>
                    <a:gd name="T101" fmla="*/ 0 h 236"/>
                    <a:gd name="T102" fmla="*/ 0 w 198"/>
                    <a:gd name="T103" fmla="*/ 0 h 236"/>
                    <a:gd name="T104" fmla="*/ 0 w 198"/>
                    <a:gd name="T105" fmla="*/ 0 h 236"/>
                    <a:gd name="T106" fmla="*/ 0 w 198"/>
                    <a:gd name="T107" fmla="*/ 0 h 236"/>
                    <a:gd name="T108" fmla="*/ 0 w 198"/>
                    <a:gd name="T109" fmla="*/ 0 h 236"/>
                    <a:gd name="T110" fmla="*/ 0 w 198"/>
                    <a:gd name="T111" fmla="*/ 0 h 236"/>
                    <a:gd name="T112" fmla="*/ 0 w 198"/>
                    <a:gd name="T113" fmla="*/ 0 h 236"/>
                    <a:gd name="T114" fmla="*/ 0 w 198"/>
                    <a:gd name="T115" fmla="*/ 0 h 236"/>
                    <a:gd name="T116" fmla="*/ 0 w 198"/>
                    <a:gd name="T117" fmla="*/ 0 h 236"/>
                    <a:gd name="T118" fmla="*/ 0 w 198"/>
                    <a:gd name="T119" fmla="*/ 0 h 236"/>
                    <a:gd name="T120" fmla="*/ 0 w 198"/>
                    <a:gd name="T121" fmla="*/ 0 h 2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8" h="236">
                      <a:moveTo>
                        <a:pt x="73" y="36"/>
                      </a:moveTo>
                      <a:lnTo>
                        <a:pt x="58" y="46"/>
                      </a:lnTo>
                      <a:lnTo>
                        <a:pt x="46" y="58"/>
                      </a:lnTo>
                      <a:lnTo>
                        <a:pt x="33" y="72"/>
                      </a:lnTo>
                      <a:lnTo>
                        <a:pt x="22" y="85"/>
                      </a:lnTo>
                      <a:lnTo>
                        <a:pt x="14" y="100"/>
                      </a:lnTo>
                      <a:lnTo>
                        <a:pt x="7" y="115"/>
                      </a:lnTo>
                      <a:lnTo>
                        <a:pt x="2" y="130"/>
                      </a:lnTo>
                      <a:lnTo>
                        <a:pt x="0" y="146"/>
                      </a:lnTo>
                      <a:lnTo>
                        <a:pt x="2" y="170"/>
                      </a:lnTo>
                      <a:lnTo>
                        <a:pt x="12" y="190"/>
                      </a:lnTo>
                      <a:lnTo>
                        <a:pt x="26" y="207"/>
                      </a:lnTo>
                      <a:lnTo>
                        <a:pt x="43" y="220"/>
                      </a:lnTo>
                      <a:lnTo>
                        <a:pt x="64" y="229"/>
                      </a:lnTo>
                      <a:lnTo>
                        <a:pt x="88" y="235"/>
                      </a:lnTo>
                      <a:lnTo>
                        <a:pt x="110" y="236"/>
                      </a:lnTo>
                      <a:lnTo>
                        <a:pt x="132" y="232"/>
                      </a:lnTo>
                      <a:lnTo>
                        <a:pt x="137" y="232"/>
                      </a:lnTo>
                      <a:lnTo>
                        <a:pt x="142" y="230"/>
                      </a:lnTo>
                      <a:lnTo>
                        <a:pt x="145" y="226"/>
                      </a:lnTo>
                      <a:lnTo>
                        <a:pt x="146" y="221"/>
                      </a:lnTo>
                      <a:lnTo>
                        <a:pt x="145" y="219"/>
                      </a:lnTo>
                      <a:lnTo>
                        <a:pt x="142" y="219"/>
                      </a:lnTo>
                      <a:lnTo>
                        <a:pt x="137" y="217"/>
                      </a:lnTo>
                      <a:lnTo>
                        <a:pt x="131" y="217"/>
                      </a:lnTo>
                      <a:lnTo>
                        <a:pt x="124" y="217"/>
                      </a:lnTo>
                      <a:lnTo>
                        <a:pt x="118" y="217"/>
                      </a:lnTo>
                      <a:lnTo>
                        <a:pt x="112" y="217"/>
                      </a:lnTo>
                      <a:lnTo>
                        <a:pt x="109" y="217"/>
                      </a:lnTo>
                      <a:lnTo>
                        <a:pt x="97" y="216"/>
                      </a:lnTo>
                      <a:lnTo>
                        <a:pt x="87" y="215"/>
                      </a:lnTo>
                      <a:lnTo>
                        <a:pt x="75" y="214"/>
                      </a:lnTo>
                      <a:lnTo>
                        <a:pt x="63" y="211"/>
                      </a:lnTo>
                      <a:lnTo>
                        <a:pt x="51" y="207"/>
                      </a:lnTo>
                      <a:lnTo>
                        <a:pt x="40" y="199"/>
                      </a:lnTo>
                      <a:lnTo>
                        <a:pt x="29" y="189"/>
                      </a:lnTo>
                      <a:lnTo>
                        <a:pt x="17" y="174"/>
                      </a:lnTo>
                      <a:lnTo>
                        <a:pt x="15" y="157"/>
                      </a:lnTo>
                      <a:lnTo>
                        <a:pt x="16" y="141"/>
                      </a:lnTo>
                      <a:lnTo>
                        <a:pt x="21" y="124"/>
                      </a:lnTo>
                      <a:lnTo>
                        <a:pt x="28" y="109"/>
                      </a:lnTo>
                      <a:lnTo>
                        <a:pt x="39" y="96"/>
                      </a:lnTo>
                      <a:lnTo>
                        <a:pt x="50" y="82"/>
                      </a:lnTo>
                      <a:lnTo>
                        <a:pt x="63" y="70"/>
                      </a:lnTo>
                      <a:lnTo>
                        <a:pt x="78" y="59"/>
                      </a:lnTo>
                      <a:lnTo>
                        <a:pt x="94" y="49"/>
                      </a:lnTo>
                      <a:lnTo>
                        <a:pt x="110" y="39"/>
                      </a:lnTo>
                      <a:lnTo>
                        <a:pt x="126" y="31"/>
                      </a:lnTo>
                      <a:lnTo>
                        <a:pt x="142" y="24"/>
                      </a:lnTo>
                      <a:lnTo>
                        <a:pt x="158" y="19"/>
                      </a:lnTo>
                      <a:lnTo>
                        <a:pt x="172" y="13"/>
                      </a:lnTo>
                      <a:lnTo>
                        <a:pt x="186" y="10"/>
                      </a:lnTo>
                      <a:lnTo>
                        <a:pt x="198" y="7"/>
                      </a:lnTo>
                      <a:lnTo>
                        <a:pt x="190" y="3"/>
                      </a:lnTo>
                      <a:lnTo>
                        <a:pt x="177" y="0"/>
                      </a:lnTo>
                      <a:lnTo>
                        <a:pt x="162" y="3"/>
                      </a:lnTo>
                      <a:lnTo>
                        <a:pt x="144" y="6"/>
                      </a:lnTo>
                      <a:lnTo>
                        <a:pt x="124" y="12"/>
                      </a:lnTo>
                      <a:lnTo>
                        <a:pt x="105" y="19"/>
                      </a:lnTo>
                      <a:lnTo>
                        <a:pt x="88" y="28"/>
                      </a:lnTo>
                      <a:lnTo>
                        <a:pt x="73" y="36"/>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62" name="Freeform 1088"/>
                <p:cNvSpPr>
                  <a:spLocks/>
                </p:cNvSpPr>
                <p:nvPr/>
              </p:nvSpPr>
              <p:spPr bwMode="auto">
                <a:xfrm>
                  <a:off x="5233" y="2660"/>
                  <a:ext cx="47" cy="42"/>
                </a:xfrm>
                <a:custGeom>
                  <a:avLst/>
                  <a:gdLst>
                    <a:gd name="T0" fmla="*/ 0 w 128"/>
                    <a:gd name="T1" fmla="*/ 0 h 183"/>
                    <a:gd name="T2" fmla="*/ 0 w 128"/>
                    <a:gd name="T3" fmla="*/ 0 h 183"/>
                    <a:gd name="T4" fmla="*/ 0 w 128"/>
                    <a:gd name="T5" fmla="*/ 0 h 183"/>
                    <a:gd name="T6" fmla="*/ 0 w 128"/>
                    <a:gd name="T7" fmla="*/ 0 h 183"/>
                    <a:gd name="T8" fmla="*/ 0 w 128"/>
                    <a:gd name="T9" fmla="*/ 0 h 183"/>
                    <a:gd name="T10" fmla="*/ 0 w 128"/>
                    <a:gd name="T11" fmla="*/ 0 h 183"/>
                    <a:gd name="T12" fmla="*/ 0 w 128"/>
                    <a:gd name="T13" fmla="*/ 0 h 183"/>
                    <a:gd name="T14" fmla="*/ 0 w 128"/>
                    <a:gd name="T15" fmla="*/ 0 h 183"/>
                    <a:gd name="T16" fmla="*/ 0 w 128"/>
                    <a:gd name="T17" fmla="*/ 0 h 183"/>
                    <a:gd name="T18" fmla="*/ 0 w 128"/>
                    <a:gd name="T19" fmla="*/ 0 h 183"/>
                    <a:gd name="T20" fmla="*/ 0 w 128"/>
                    <a:gd name="T21" fmla="*/ 0 h 183"/>
                    <a:gd name="T22" fmla="*/ 0 w 128"/>
                    <a:gd name="T23" fmla="*/ 0 h 183"/>
                    <a:gd name="T24" fmla="*/ 0 w 128"/>
                    <a:gd name="T25" fmla="*/ 0 h 183"/>
                    <a:gd name="T26" fmla="*/ 0 w 128"/>
                    <a:gd name="T27" fmla="*/ 0 h 183"/>
                    <a:gd name="T28" fmla="*/ 0 w 128"/>
                    <a:gd name="T29" fmla="*/ 0 h 183"/>
                    <a:gd name="T30" fmla="*/ 0 w 128"/>
                    <a:gd name="T31" fmla="*/ 0 h 183"/>
                    <a:gd name="T32" fmla="*/ 0 w 128"/>
                    <a:gd name="T33" fmla="*/ 0 h 183"/>
                    <a:gd name="T34" fmla="*/ 0 w 128"/>
                    <a:gd name="T35" fmla="*/ 0 h 183"/>
                    <a:gd name="T36" fmla="*/ 0 w 128"/>
                    <a:gd name="T37" fmla="*/ 0 h 183"/>
                    <a:gd name="T38" fmla="*/ 0 w 128"/>
                    <a:gd name="T39" fmla="*/ 0 h 183"/>
                    <a:gd name="T40" fmla="*/ 0 w 128"/>
                    <a:gd name="T41" fmla="*/ 0 h 183"/>
                    <a:gd name="T42" fmla="*/ 0 w 128"/>
                    <a:gd name="T43" fmla="*/ 0 h 183"/>
                    <a:gd name="T44" fmla="*/ 0 w 128"/>
                    <a:gd name="T45" fmla="*/ 0 h 183"/>
                    <a:gd name="T46" fmla="*/ 0 w 128"/>
                    <a:gd name="T47" fmla="*/ 0 h 183"/>
                    <a:gd name="T48" fmla="*/ 0 w 128"/>
                    <a:gd name="T49" fmla="*/ 0 h 183"/>
                    <a:gd name="T50" fmla="*/ 0 w 128"/>
                    <a:gd name="T51" fmla="*/ 0 h 183"/>
                    <a:gd name="T52" fmla="*/ 0 w 128"/>
                    <a:gd name="T53" fmla="*/ 0 h 183"/>
                    <a:gd name="T54" fmla="*/ 0 w 128"/>
                    <a:gd name="T55" fmla="*/ 0 h 183"/>
                    <a:gd name="T56" fmla="*/ 0 w 128"/>
                    <a:gd name="T57" fmla="*/ 0 h 183"/>
                    <a:gd name="T58" fmla="*/ 0 w 128"/>
                    <a:gd name="T59" fmla="*/ 0 h 183"/>
                    <a:gd name="T60" fmla="*/ 0 w 128"/>
                    <a:gd name="T61" fmla="*/ 0 h 183"/>
                    <a:gd name="T62" fmla="*/ 0 w 128"/>
                    <a:gd name="T63" fmla="*/ 0 h 183"/>
                    <a:gd name="T64" fmla="*/ 0 w 128"/>
                    <a:gd name="T65" fmla="*/ 0 h 183"/>
                    <a:gd name="T66" fmla="*/ 0 w 128"/>
                    <a:gd name="T67" fmla="*/ 0 h 183"/>
                    <a:gd name="T68" fmla="*/ 0 w 128"/>
                    <a:gd name="T69" fmla="*/ 0 h 183"/>
                    <a:gd name="T70" fmla="*/ 0 w 128"/>
                    <a:gd name="T71" fmla="*/ 0 h 183"/>
                    <a:gd name="T72" fmla="*/ 0 w 128"/>
                    <a:gd name="T73" fmla="*/ 0 h 183"/>
                    <a:gd name="T74" fmla="*/ 0 w 128"/>
                    <a:gd name="T75" fmla="*/ 0 h 183"/>
                    <a:gd name="T76" fmla="*/ 0 w 128"/>
                    <a:gd name="T77" fmla="*/ 0 h 183"/>
                    <a:gd name="T78" fmla="*/ 0 w 128"/>
                    <a:gd name="T79" fmla="*/ 0 h 183"/>
                    <a:gd name="T80" fmla="*/ 0 w 128"/>
                    <a:gd name="T81" fmla="*/ 0 h 18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28" h="183">
                      <a:moveTo>
                        <a:pt x="108" y="61"/>
                      </a:moveTo>
                      <a:lnTo>
                        <a:pt x="111" y="80"/>
                      </a:lnTo>
                      <a:lnTo>
                        <a:pt x="109" y="97"/>
                      </a:lnTo>
                      <a:lnTo>
                        <a:pt x="101" y="110"/>
                      </a:lnTo>
                      <a:lnTo>
                        <a:pt x="89" y="123"/>
                      </a:lnTo>
                      <a:lnTo>
                        <a:pt x="75" y="134"/>
                      </a:lnTo>
                      <a:lnTo>
                        <a:pt x="60" y="145"/>
                      </a:lnTo>
                      <a:lnTo>
                        <a:pt x="43" y="156"/>
                      </a:lnTo>
                      <a:lnTo>
                        <a:pt x="29" y="167"/>
                      </a:lnTo>
                      <a:lnTo>
                        <a:pt x="27" y="170"/>
                      </a:lnTo>
                      <a:lnTo>
                        <a:pt x="26" y="172"/>
                      </a:lnTo>
                      <a:lnTo>
                        <a:pt x="26" y="176"/>
                      </a:lnTo>
                      <a:lnTo>
                        <a:pt x="28" y="179"/>
                      </a:lnTo>
                      <a:lnTo>
                        <a:pt x="30" y="182"/>
                      </a:lnTo>
                      <a:lnTo>
                        <a:pt x="34" y="183"/>
                      </a:lnTo>
                      <a:lnTo>
                        <a:pt x="37" y="183"/>
                      </a:lnTo>
                      <a:lnTo>
                        <a:pt x="41" y="182"/>
                      </a:lnTo>
                      <a:lnTo>
                        <a:pt x="58" y="171"/>
                      </a:lnTo>
                      <a:lnTo>
                        <a:pt x="76" y="160"/>
                      </a:lnTo>
                      <a:lnTo>
                        <a:pt x="92" y="147"/>
                      </a:lnTo>
                      <a:lnTo>
                        <a:pt x="108" y="132"/>
                      </a:lnTo>
                      <a:lnTo>
                        <a:pt x="118" y="116"/>
                      </a:lnTo>
                      <a:lnTo>
                        <a:pt x="125" y="98"/>
                      </a:lnTo>
                      <a:lnTo>
                        <a:pt x="128" y="78"/>
                      </a:lnTo>
                      <a:lnTo>
                        <a:pt x="123" y="58"/>
                      </a:lnTo>
                      <a:lnTo>
                        <a:pt x="112" y="41"/>
                      </a:lnTo>
                      <a:lnTo>
                        <a:pt x="98" y="28"/>
                      </a:lnTo>
                      <a:lnTo>
                        <a:pt x="80" y="16"/>
                      </a:lnTo>
                      <a:lnTo>
                        <a:pt x="61" y="8"/>
                      </a:lnTo>
                      <a:lnTo>
                        <a:pt x="41" y="2"/>
                      </a:lnTo>
                      <a:lnTo>
                        <a:pt x="23" y="0"/>
                      </a:lnTo>
                      <a:lnTo>
                        <a:pt x="9" y="1"/>
                      </a:lnTo>
                      <a:lnTo>
                        <a:pt x="0" y="6"/>
                      </a:lnTo>
                      <a:lnTo>
                        <a:pt x="16" y="10"/>
                      </a:lnTo>
                      <a:lnTo>
                        <a:pt x="33" y="14"/>
                      </a:lnTo>
                      <a:lnTo>
                        <a:pt x="48" y="17"/>
                      </a:lnTo>
                      <a:lnTo>
                        <a:pt x="63" y="22"/>
                      </a:lnTo>
                      <a:lnTo>
                        <a:pt x="77" y="28"/>
                      </a:lnTo>
                      <a:lnTo>
                        <a:pt x="90" y="36"/>
                      </a:lnTo>
                      <a:lnTo>
                        <a:pt x="101" y="46"/>
                      </a:lnTo>
                      <a:lnTo>
                        <a:pt x="108" y="61"/>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63" name="Freeform 1089"/>
                <p:cNvSpPr>
                  <a:spLocks/>
                </p:cNvSpPr>
                <p:nvPr/>
              </p:nvSpPr>
              <p:spPr bwMode="auto">
                <a:xfrm>
                  <a:off x="5070" y="2650"/>
                  <a:ext cx="112" cy="88"/>
                </a:xfrm>
                <a:custGeom>
                  <a:avLst/>
                  <a:gdLst>
                    <a:gd name="T0" fmla="*/ 0 w 323"/>
                    <a:gd name="T1" fmla="*/ 0 h 379"/>
                    <a:gd name="T2" fmla="*/ 0 w 323"/>
                    <a:gd name="T3" fmla="*/ 0 h 379"/>
                    <a:gd name="T4" fmla="*/ 0 w 323"/>
                    <a:gd name="T5" fmla="*/ 0 h 379"/>
                    <a:gd name="T6" fmla="*/ 0 w 323"/>
                    <a:gd name="T7" fmla="*/ 0 h 379"/>
                    <a:gd name="T8" fmla="*/ 0 w 323"/>
                    <a:gd name="T9" fmla="*/ 0 h 379"/>
                    <a:gd name="T10" fmla="*/ 0 w 323"/>
                    <a:gd name="T11" fmla="*/ 0 h 379"/>
                    <a:gd name="T12" fmla="*/ 0 w 323"/>
                    <a:gd name="T13" fmla="*/ 0 h 379"/>
                    <a:gd name="T14" fmla="*/ 0 w 323"/>
                    <a:gd name="T15" fmla="*/ 0 h 379"/>
                    <a:gd name="T16" fmla="*/ 0 w 323"/>
                    <a:gd name="T17" fmla="*/ 0 h 379"/>
                    <a:gd name="T18" fmla="*/ 0 w 323"/>
                    <a:gd name="T19" fmla="*/ 0 h 379"/>
                    <a:gd name="T20" fmla="*/ 0 w 323"/>
                    <a:gd name="T21" fmla="*/ 0 h 379"/>
                    <a:gd name="T22" fmla="*/ 0 w 323"/>
                    <a:gd name="T23" fmla="*/ 0 h 379"/>
                    <a:gd name="T24" fmla="*/ 0 w 323"/>
                    <a:gd name="T25" fmla="*/ 0 h 379"/>
                    <a:gd name="T26" fmla="*/ 0 w 323"/>
                    <a:gd name="T27" fmla="*/ 0 h 379"/>
                    <a:gd name="T28" fmla="*/ 0 w 323"/>
                    <a:gd name="T29" fmla="*/ 0 h 379"/>
                    <a:gd name="T30" fmla="*/ 0 w 323"/>
                    <a:gd name="T31" fmla="*/ 0 h 379"/>
                    <a:gd name="T32" fmla="*/ 1 w 323"/>
                    <a:gd name="T33" fmla="*/ 0 h 379"/>
                    <a:gd name="T34" fmla="*/ 1 w 323"/>
                    <a:gd name="T35" fmla="*/ 0 h 379"/>
                    <a:gd name="T36" fmla="*/ 1 w 323"/>
                    <a:gd name="T37" fmla="*/ 0 h 379"/>
                    <a:gd name="T38" fmla="*/ 1 w 323"/>
                    <a:gd name="T39" fmla="*/ 0 h 379"/>
                    <a:gd name="T40" fmla="*/ 0 w 323"/>
                    <a:gd name="T41" fmla="*/ 0 h 379"/>
                    <a:gd name="T42" fmla="*/ 0 w 323"/>
                    <a:gd name="T43" fmla="*/ 0 h 379"/>
                    <a:gd name="T44" fmla="*/ 0 w 323"/>
                    <a:gd name="T45" fmla="*/ 0 h 379"/>
                    <a:gd name="T46" fmla="*/ 0 w 323"/>
                    <a:gd name="T47" fmla="*/ 0 h 379"/>
                    <a:gd name="T48" fmla="*/ 0 w 323"/>
                    <a:gd name="T49" fmla="*/ 0 h 379"/>
                    <a:gd name="T50" fmla="*/ 0 w 323"/>
                    <a:gd name="T51" fmla="*/ 0 h 379"/>
                    <a:gd name="T52" fmla="*/ 0 w 323"/>
                    <a:gd name="T53" fmla="*/ 0 h 379"/>
                    <a:gd name="T54" fmla="*/ 0 w 323"/>
                    <a:gd name="T55" fmla="*/ 0 h 379"/>
                    <a:gd name="T56" fmla="*/ 0 w 323"/>
                    <a:gd name="T57" fmla="*/ 0 h 379"/>
                    <a:gd name="T58" fmla="*/ 0 w 323"/>
                    <a:gd name="T59" fmla="*/ 0 h 379"/>
                    <a:gd name="T60" fmla="*/ 0 w 323"/>
                    <a:gd name="T61" fmla="*/ 0 h 379"/>
                    <a:gd name="T62" fmla="*/ 0 w 323"/>
                    <a:gd name="T63" fmla="*/ 0 h 379"/>
                    <a:gd name="T64" fmla="*/ 0 w 323"/>
                    <a:gd name="T65" fmla="*/ 0 h 379"/>
                    <a:gd name="T66" fmla="*/ 0 w 323"/>
                    <a:gd name="T67" fmla="*/ 0 h 379"/>
                    <a:gd name="T68" fmla="*/ 0 w 323"/>
                    <a:gd name="T69" fmla="*/ 0 h 379"/>
                    <a:gd name="T70" fmla="*/ 0 w 323"/>
                    <a:gd name="T71" fmla="*/ 0 h 379"/>
                    <a:gd name="T72" fmla="*/ 0 w 323"/>
                    <a:gd name="T73" fmla="*/ 0 h 379"/>
                    <a:gd name="T74" fmla="*/ 0 w 323"/>
                    <a:gd name="T75" fmla="*/ 0 h 379"/>
                    <a:gd name="T76" fmla="*/ 0 w 323"/>
                    <a:gd name="T77" fmla="*/ 0 h 379"/>
                    <a:gd name="T78" fmla="*/ 0 w 323"/>
                    <a:gd name="T79" fmla="*/ 0 h 379"/>
                    <a:gd name="T80" fmla="*/ 0 w 323"/>
                    <a:gd name="T81" fmla="*/ 0 h 379"/>
                    <a:gd name="T82" fmla="*/ 0 w 323"/>
                    <a:gd name="T83" fmla="*/ 0 h 379"/>
                    <a:gd name="T84" fmla="*/ 0 w 323"/>
                    <a:gd name="T85" fmla="*/ 0 h 379"/>
                    <a:gd name="T86" fmla="*/ 0 w 323"/>
                    <a:gd name="T87" fmla="*/ 0 h 37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23" h="379">
                      <a:moveTo>
                        <a:pt x="126" y="50"/>
                      </a:moveTo>
                      <a:lnTo>
                        <a:pt x="101" y="70"/>
                      </a:lnTo>
                      <a:lnTo>
                        <a:pt x="76" y="92"/>
                      </a:lnTo>
                      <a:lnTo>
                        <a:pt x="54" y="115"/>
                      </a:lnTo>
                      <a:lnTo>
                        <a:pt x="34" y="140"/>
                      </a:lnTo>
                      <a:lnTo>
                        <a:pt x="18" y="167"/>
                      </a:lnTo>
                      <a:lnTo>
                        <a:pt x="6" y="196"/>
                      </a:lnTo>
                      <a:lnTo>
                        <a:pt x="0" y="227"/>
                      </a:lnTo>
                      <a:lnTo>
                        <a:pt x="1" y="259"/>
                      </a:lnTo>
                      <a:lnTo>
                        <a:pt x="4" y="267"/>
                      </a:lnTo>
                      <a:lnTo>
                        <a:pt x="7" y="277"/>
                      </a:lnTo>
                      <a:lnTo>
                        <a:pt x="11" y="283"/>
                      </a:lnTo>
                      <a:lnTo>
                        <a:pt x="15" y="291"/>
                      </a:lnTo>
                      <a:lnTo>
                        <a:pt x="21" y="298"/>
                      </a:lnTo>
                      <a:lnTo>
                        <a:pt x="27" y="305"/>
                      </a:lnTo>
                      <a:lnTo>
                        <a:pt x="34" y="311"/>
                      </a:lnTo>
                      <a:lnTo>
                        <a:pt x="41" y="316"/>
                      </a:lnTo>
                      <a:lnTo>
                        <a:pt x="57" y="325"/>
                      </a:lnTo>
                      <a:lnTo>
                        <a:pt x="72" y="333"/>
                      </a:lnTo>
                      <a:lnTo>
                        <a:pt x="87" y="340"/>
                      </a:lnTo>
                      <a:lnTo>
                        <a:pt x="103" y="345"/>
                      </a:lnTo>
                      <a:lnTo>
                        <a:pt x="120" y="351"/>
                      </a:lnTo>
                      <a:lnTo>
                        <a:pt x="136" y="356"/>
                      </a:lnTo>
                      <a:lnTo>
                        <a:pt x="153" y="360"/>
                      </a:lnTo>
                      <a:lnTo>
                        <a:pt x="169" y="364"/>
                      </a:lnTo>
                      <a:lnTo>
                        <a:pt x="187" y="367"/>
                      </a:lnTo>
                      <a:lnTo>
                        <a:pt x="204" y="370"/>
                      </a:lnTo>
                      <a:lnTo>
                        <a:pt x="221" y="372"/>
                      </a:lnTo>
                      <a:lnTo>
                        <a:pt x="238" y="374"/>
                      </a:lnTo>
                      <a:lnTo>
                        <a:pt x="256" y="375"/>
                      </a:lnTo>
                      <a:lnTo>
                        <a:pt x="273" y="376"/>
                      </a:lnTo>
                      <a:lnTo>
                        <a:pt x="290" y="378"/>
                      </a:lnTo>
                      <a:lnTo>
                        <a:pt x="307" y="379"/>
                      </a:lnTo>
                      <a:lnTo>
                        <a:pt x="312" y="379"/>
                      </a:lnTo>
                      <a:lnTo>
                        <a:pt x="317" y="375"/>
                      </a:lnTo>
                      <a:lnTo>
                        <a:pt x="320" y="372"/>
                      </a:lnTo>
                      <a:lnTo>
                        <a:pt x="323" y="366"/>
                      </a:lnTo>
                      <a:lnTo>
                        <a:pt x="323" y="360"/>
                      </a:lnTo>
                      <a:lnTo>
                        <a:pt x="320" y="356"/>
                      </a:lnTo>
                      <a:lnTo>
                        <a:pt x="316" y="352"/>
                      </a:lnTo>
                      <a:lnTo>
                        <a:pt x="311" y="351"/>
                      </a:lnTo>
                      <a:lnTo>
                        <a:pt x="295" y="351"/>
                      </a:lnTo>
                      <a:lnTo>
                        <a:pt x="279" y="351"/>
                      </a:lnTo>
                      <a:lnTo>
                        <a:pt x="263" y="350"/>
                      </a:lnTo>
                      <a:lnTo>
                        <a:pt x="248" y="349"/>
                      </a:lnTo>
                      <a:lnTo>
                        <a:pt x="231" y="348"/>
                      </a:lnTo>
                      <a:lnTo>
                        <a:pt x="215" y="345"/>
                      </a:lnTo>
                      <a:lnTo>
                        <a:pt x="200" y="343"/>
                      </a:lnTo>
                      <a:lnTo>
                        <a:pt x="183" y="341"/>
                      </a:lnTo>
                      <a:lnTo>
                        <a:pt x="168" y="337"/>
                      </a:lnTo>
                      <a:lnTo>
                        <a:pt x="151" y="334"/>
                      </a:lnTo>
                      <a:lnTo>
                        <a:pt x="136" y="329"/>
                      </a:lnTo>
                      <a:lnTo>
                        <a:pt x="121" y="325"/>
                      </a:lnTo>
                      <a:lnTo>
                        <a:pt x="106" y="320"/>
                      </a:lnTo>
                      <a:lnTo>
                        <a:pt x="92" y="313"/>
                      </a:lnTo>
                      <a:lnTo>
                        <a:pt x="76" y="306"/>
                      </a:lnTo>
                      <a:lnTo>
                        <a:pt x="62" y="300"/>
                      </a:lnTo>
                      <a:lnTo>
                        <a:pt x="51" y="291"/>
                      </a:lnTo>
                      <a:lnTo>
                        <a:pt x="41" y="280"/>
                      </a:lnTo>
                      <a:lnTo>
                        <a:pt x="35" y="269"/>
                      </a:lnTo>
                      <a:lnTo>
                        <a:pt x="31" y="255"/>
                      </a:lnTo>
                      <a:lnTo>
                        <a:pt x="31" y="239"/>
                      </a:lnTo>
                      <a:lnTo>
                        <a:pt x="33" y="218"/>
                      </a:lnTo>
                      <a:lnTo>
                        <a:pt x="38" y="197"/>
                      </a:lnTo>
                      <a:lnTo>
                        <a:pt x="42" y="182"/>
                      </a:lnTo>
                      <a:lnTo>
                        <a:pt x="51" y="165"/>
                      </a:lnTo>
                      <a:lnTo>
                        <a:pt x="60" y="150"/>
                      </a:lnTo>
                      <a:lnTo>
                        <a:pt x="68" y="136"/>
                      </a:lnTo>
                      <a:lnTo>
                        <a:pt x="79" y="124"/>
                      </a:lnTo>
                      <a:lnTo>
                        <a:pt x="89" y="111"/>
                      </a:lnTo>
                      <a:lnTo>
                        <a:pt x="101" y="100"/>
                      </a:lnTo>
                      <a:lnTo>
                        <a:pt x="114" y="88"/>
                      </a:lnTo>
                      <a:lnTo>
                        <a:pt x="129" y="76"/>
                      </a:lnTo>
                      <a:lnTo>
                        <a:pt x="144" y="64"/>
                      </a:lnTo>
                      <a:lnTo>
                        <a:pt x="162" y="53"/>
                      </a:lnTo>
                      <a:lnTo>
                        <a:pt x="181" y="41"/>
                      </a:lnTo>
                      <a:lnTo>
                        <a:pt x="201" y="31"/>
                      </a:lnTo>
                      <a:lnTo>
                        <a:pt x="219" y="22"/>
                      </a:lnTo>
                      <a:lnTo>
                        <a:pt x="237" y="14"/>
                      </a:lnTo>
                      <a:lnTo>
                        <a:pt x="253" y="7"/>
                      </a:lnTo>
                      <a:lnTo>
                        <a:pt x="268" y="1"/>
                      </a:lnTo>
                      <a:lnTo>
                        <a:pt x="255" y="0"/>
                      </a:lnTo>
                      <a:lnTo>
                        <a:pt x="238" y="1"/>
                      </a:lnTo>
                      <a:lnTo>
                        <a:pt x="221" y="5"/>
                      </a:lnTo>
                      <a:lnTo>
                        <a:pt x="201" y="11"/>
                      </a:lnTo>
                      <a:lnTo>
                        <a:pt x="181" y="19"/>
                      </a:lnTo>
                      <a:lnTo>
                        <a:pt x="161" y="28"/>
                      </a:lnTo>
                      <a:lnTo>
                        <a:pt x="142" y="39"/>
                      </a:lnTo>
                      <a:lnTo>
                        <a:pt x="126" y="50"/>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64" name="Freeform 1090"/>
                <p:cNvSpPr>
                  <a:spLocks/>
                </p:cNvSpPr>
                <p:nvPr/>
              </p:nvSpPr>
              <p:spPr bwMode="auto">
                <a:xfrm>
                  <a:off x="5229" y="2647"/>
                  <a:ext cx="99" cy="59"/>
                </a:xfrm>
                <a:custGeom>
                  <a:avLst/>
                  <a:gdLst>
                    <a:gd name="T0" fmla="*/ 0 w 282"/>
                    <a:gd name="T1" fmla="*/ 0 h 253"/>
                    <a:gd name="T2" fmla="*/ 0 w 282"/>
                    <a:gd name="T3" fmla="*/ 0 h 253"/>
                    <a:gd name="T4" fmla="*/ 0 w 282"/>
                    <a:gd name="T5" fmla="*/ 0 h 253"/>
                    <a:gd name="T6" fmla="*/ 0 w 282"/>
                    <a:gd name="T7" fmla="*/ 0 h 253"/>
                    <a:gd name="T8" fmla="*/ 0 w 282"/>
                    <a:gd name="T9" fmla="*/ 0 h 253"/>
                    <a:gd name="T10" fmla="*/ 0 w 282"/>
                    <a:gd name="T11" fmla="*/ 0 h 253"/>
                    <a:gd name="T12" fmla="*/ 0 w 282"/>
                    <a:gd name="T13" fmla="*/ 0 h 253"/>
                    <a:gd name="T14" fmla="*/ 0 w 282"/>
                    <a:gd name="T15" fmla="*/ 0 h 253"/>
                    <a:gd name="T16" fmla="*/ 0 w 282"/>
                    <a:gd name="T17" fmla="*/ 0 h 253"/>
                    <a:gd name="T18" fmla="*/ 0 w 282"/>
                    <a:gd name="T19" fmla="*/ 0 h 253"/>
                    <a:gd name="T20" fmla="*/ 0 w 282"/>
                    <a:gd name="T21" fmla="*/ 0 h 253"/>
                    <a:gd name="T22" fmla="*/ 0 w 282"/>
                    <a:gd name="T23" fmla="*/ 0 h 253"/>
                    <a:gd name="T24" fmla="*/ 0 w 282"/>
                    <a:gd name="T25" fmla="*/ 0 h 253"/>
                    <a:gd name="T26" fmla="*/ 0 w 282"/>
                    <a:gd name="T27" fmla="*/ 0 h 253"/>
                    <a:gd name="T28" fmla="*/ 0 w 282"/>
                    <a:gd name="T29" fmla="*/ 0 h 253"/>
                    <a:gd name="T30" fmla="*/ 0 w 282"/>
                    <a:gd name="T31" fmla="*/ 0 h 253"/>
                    <a:gd name="T32" fmla="*/ 0 w 282"/>
                    <a:gd name="T33" fmla="*/ 0 h 253"/>
                    <a:gd name="T34" fmla="*/ 0 w 282"/>
                    <a:gd name="T35" fmla="*/ 0 h 253"/>
                    <a:gd name="T36" fmla="*/ 0 w 282"/>
                    <a:gd name="T37" fmla="*/ 0 h 253"/>
                    <a:gd name="T38" fmla="*/ 0 w 282"/>
                    <a:gd name="T39" fmla="*/ 0 h 253"/>
                    <a:gd name="T40" fmla="*/ 0 w 282"/>
                    <a:gd name="T41" fmla="*/ 0 h 253"/>
                    <a:gd name="T42" fmla="*/ 0 w 282"/>
                    <a:gd name="T43" fmla="*/ 0 h 253"/>
                    <a:gd name="T44" fmla="*/ 0 w 282"/>
                    <a:gd name="T45" fmla="*/ 0 h 253"/>
                    <a:gd name="T46" fmla="*/ 0 w 282"/>
                    <a:gd name="T47" fmla="*/ 0 h 253"/>
                    <a:gd name="T48" fmla="*/ 0 w 282"/>
                    <a:gd name="T49" fmla="*/ 0 h 253"/>
                    <a:gd name="T50" fmla="*/ 0 w 282"/>
                    <a:gd name="T51" fmla="*/ 0 h 253"/>
                    <a:gd name="T52" fmla="*/ 0 w 282"/>
                    <a:gd name="T53" fmla="*/ 0 h 253"/>
                    <a:gd name="T54" fmla="*/ 0 w 282"/>
                    <a:gd name="T55" fmla="*/ 0 h 253"/>
                    <a:gd name="T56" fmla="*/ 0 w 282"/>
                    <a:gd name="T57" fmla="*/ 0 h 253"/>
                    <a:gd name="T58" fmla="*/ 0 w 282"/>
                    <a:gd name="T59" fmla="*/ 0 h 253"/>
                    <a:gd name="T60" fmla="*/ 0 w 282"/>
                    <a:gd name="T61" fmla="*/ 0 h 253"/>
                    <a:gd name="T62" fmla="*/ 0 w 282"/>
                    <a:gd name="T63" fmla="*/ 0 h 253"/>
                    <a:gd name="T64" fmla="*/ 0 w 282"/>
                    <a:gd name="T65" fmla="*/ 0 h 253"/>
                    <a:gd name="T66" fmla="*/ 0 w 282"/>
                    <a:gd name="T67" fmla="*/ 0 h 253"/>
                    <a:gd name="T68" fmla="*/ 0 w 282"/>
                    <a:gd name="T69" fmla="*/ 0 h 253"/>
                    <a:gd name="T70" fmla="*/ 0 w 282"/>
                    <a:gd name="T71" fmla="*/ 0 h 253"/>
                    <a:gd name="T72" fmla="*/ 0 w 282"/>
                    <a:gd name="T73" fmla="*/ 0 h 253"/>
                    <a:gd name="T74" fmla="*/ 0 w 282"/>
                    <a:gd name="T75" fmla="*/ 0 h 253"/>
                    <a:gd name="T76" fmla="*/ 0 w 282"/>
                    <a:gd name="T77" fmla="*/ 0 h 253"/>
                    <a:gd name="T78" fmla="*/ 0 w 282"/>
                    <a:gd name="T79" fmla="*/ 0 h 253"/>
                    <a:gd name="T80" fmla="*/ 0 w 282"/>
                    <a:gd name="T81" fmla="*/ 0 h 253"/>
                    <a:gd name="T82" fmla="*/ 0 w 282"/>
                    <a:gd name="T83" fmla="*/ 0 h 253"/>
                    <a:gd name="T84" fmla="*/ 0 w 282"/>
                    <a:gd name="T85" fmla="*/ 0 h 253"/>
                    <a:gd name="T86" fmla="*/ 0 w 282"/>
                    <a:gd name="T87" fmla="*/ 0 h 253"/>
                    <a:gd name="T88" fmla="*/ 0 w 282"/>
                    <a:gd name="T89" fmla="*/ 0 h 253"/>
                    <a:gd name="T90" fmla="*/ 0 w 282"/>
                    <a:gd name="T91" fmla="*/ 0 h 253"/>
                    <a:gd name="T92" fmla="*/ 0 w 282"/>
                    <a:gd name="T93" fmla="*/ 0 h 253"/>
                    <a:gd name="T94" fmla="*/ 0 w 282"/>
                    <a:gd name="T95" fmla="*/ 0 h 253"/>
                    <a:gd name="T96" fmla="*/ 0 w 282"/>
                    <a:gd name="T97" fmla="*/ 0 h 253"/>
                    <a:gd name="T98" fmla="*/ 0 w 282"/>
                    <a:gd name="T99" fmla="*/ 0 h 253"/>
                    <a:gd name="T100" fmla="*/ 0 w 282"/>
                    <a:gd name="T101" fmla="*/ 0 h 253"/>
                    <a:gd name="T102" fmla="*/ 0 w 282"/>
                    <a:gd name="T103" fmla="*/ 0 h 253"/>
                    <a:gd name="T104" fmla="*/ 0 w 282"/>
                    <a:gd name="T105" fmla="*/ 0 h 253"/>
                    <a:gd name="T106" fmla="*/ 0 w 282"/>
                    <a:gd name="T107" fmla="*/ 0 h 253"/>
                    <a:gd name="T108" fmla="*/ 0 w 282"/>
                    <a:gd name="T109" fmla="*/ 0 h 253"/>
                    <a:gd name="T110" fmla="*/ 0 w 282"/>
                    <a:gd name="T111" fmla="*/ 0 h 253"/>
                    <a:gd name="T112" fmla="*/ 0 w 282"/>
                    <a:gd name="T113" fmla="*/ 0 h 253"/>
                    <a:gd name="T114" fmla="*/ 0 w 282"/>
                    <a:gd name="T115" fmla="*/ 0 h 253"/>
                    <a:gd name="T116" fmla="*/ 0 w 282"/>
                    <a:gd name="T117" fmla="*/ 0 h 253"/>
                    <a:gd name="T118" fmla="*/ 0 w 282"/>
                    <a:gd name="T119" fmla="*/ 0 h 253"/>
                    <a:gd name="T120" fmla="*/ 0 w 282"/>
                    <a:gd name="T121" fmla="*/ 0 h 25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82" h="253">
                      <a:moveTo>
                        <a:pt x="235" y="78"/>
                      </a:moveTo>
                      <a:lnTo>
                        <a:pt x="248" y="92"/>
                      </a:lnTo>
                      <a:lnTo>
                        <a:pt x="255" y="108"/>
                      </a:lnTo>
                      <a:lnTo>
                        <a:pt x="259" y="125"/>
                      </a:lnTo>
                      <a:lnTo>
                        <a:pt x="259" y="144"/>
                      </a:lnTo>
                      <a:lnTo>
                        <a:pt x="257" y="159"/>
                      </a:lnTo>
                      <a:lnTo>
                        <a:pt x="252" y="171"/>
                      </a:lnTo>
                      <a:lnTo>
                        <a:pt x="244" y="184"/>
                      </a:lnTo>
                      <a:lnTo>
                        <a:pt x="236" y="194"/>
                      </a:lnTo>
                      <a:lnTo>
                        <a:pt x="225" y="206"/>
                      </a:lnTo>
                      <a:lnTo>
                        <a:pt x="215" y="215"/>
                      </a:lnTo>
                      <a:lnTo>
                        <a:pt x="204" y="225"/>
                      </a:lnTo>
                      <a:lnTo>
                        <a:pt x="194" y="236"/>
                      </a:lnTo>
                      <a:lnTo>
                        <a:pt x="191" y="239"/>
                      </a:lnTo>
                      <a:lnTo>
                        <a:pt x="190" y="242"/>
                      </a:lnTo>
                      <a:lnTo>
                        <a:pt x="191" y="246"/>
                      </a:lnTo>
                      <a:lnTo>
                        <a:pt x="194" y="249"/>
                      </a:lnTo>
                      <a:lnTo>
                        <a:pt x="197" y="252"/>
                      </a:lnTo>
                      <a:lnTo>
                        <a:pt x="201" y="253"/>
                      </a:lnTo>
                      <a:lnTo>
                        <a:pt x="205" y="252"/>
                      </a:lnTo>
                      <a:lnTo>
                        <a:pt x="209" y="249"/>
                      </a:lnTo>
                      <a:lnTo>
                        <a:pt x="232" y="234"/>
                      </a:lnTo>
                      <a:lnTo>
                        <a:pt x="251" y="215"/>
                      </a:lnTo>
                      <a:lnTo>
                        <a:pt x="267" y="192"/>
                      </a:lnTo>
                      <a:lnTo>
                        <a:pt x="278" y="168"/>
                      </a:lnTo>
                      <a:lnTo>
                        <a:pt x="282" y="141"/>
                      </a:lnTo>
                      <a:lnTo>
                        <a:pt x="279" y="116"/>
                      </a:lnTo>
                      <a:lnTo>
                        <a:pt x="270" y="92"/>
                      </a:lnTo>
                      <a:lnTo>
                        <a:pt x="251" y="70"/>
                      </a:lnTo>
                      <a:lnTo>
                        <a:pt x="237" y="59"/>
                      </a:lnTo>
                      <a:lnTo>
                        <a:pt x="221" y="48"/>
                      </a:lnTo>
                      <a:lnTo>
                        <a:pt x="202" y="39"/>
                      </a:lnTo>
                      <a:lnTo>
                        <a:pt x="183" y="31"/>
                      </a:lnTo>
                      <a:lnTo>
                        <a:pt x="163" y="24"/>
                      </a:lnTo>
                      <a:lnTo>
                        <a:pt x="142" y="18"/>
                      </a:lnTo>
                      <a:lnTo>
                        <a:pt x="122" y="13"/>
                      </a:lnTo>
                      <a:lnTo>
                        <a:pt x="101" y="8"/>
                      </a:lnTo>
                      <a:lnTo>
                        <a:pt x="82" y="5"/>
                      </a:lnTo>
                      <a:lnTo>
                        <a:pt x="63" y="2"/>
                      </a:lnTo>
                      <a:lnTo>
                        <a:pt x="47" y="0"/>
                      </a:lnTo>
                      <a:lnTo>
                        <a:pt x="32" y="0"/>
                      </a:lnTo>
                      <a:lnTo>
                        <a:pt x="19" y="0"/>
                      </a:lnTo>
                      <a:lnTo>
                        <a:pt x="10" y="1"/>
                      </a:lnTo>
                      <a:lnTo>
                        <a:pt x="4" y="4"/>
                      </a:lnTo>
                      <a:lnTo>
                        <a:pt x="0" y="6"/>
                      </a:lnTo>
                      <a:lnTo>
                        <a:pt x="12" y="8"/>
                      </a:lnTo>
                      <a:lnTo>
                        <a:pt x="25" y="9"/>
                      </a:lnTo>
                      <a:lnTo>
                        <a:pt x="38" y="12"/>
                      </a:lnTo>
                      <a:lnTo>
                        <a:pt x="52" y="14"/>
                      </a:lnTo>
                      <a:lnTo>
                        <a:pt x="67" y="16"/>
                      </a:lnTo>
                      <a:lnTo>
                        <a:pt x="82" y="18"/>
                      </a:lnTo>
                      <a:lnTo>
                        <a:pt x="97" y="22"/>
                      </a:lnTo>
                      <a:lnTo>
                        <a:pt x="114" y="25"/>
                      </a:lnTo>
                      <a:lnTo>
                        <a:pt x="129" y="30"/>
                      </a:lnTo>
                      <a:lnTo>
                        <a:pt x="146" y="35"/>
                      </a:lnTo>
                      <a:lnTo>
                        <a:pt x="162" y="40"/>
                      </a:lnTo>
                      <a:lnTo>
                        <a:pt x="177" y="46"/>
                      </a:lnTo>
                      <a:lnTo>
                        <a:pt x="192" y="53"/>
                      </a:lnTo>
                      <a:lnTo>
                        <a:pt x="208" y="60"/>
                      </a:lnTo>
                      <a:lnTo>
                        <a:pt x="222" y="69"/>
                      </a:lnTo>
                      <a:lnTo>
                        <a:pt x="235" y="78"/>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65" name="Freeform 1091"/>
                <p:cNvSpPr>
                  <a:spLocks/>
                </p:cNvSpPr>
                <p:nvPr/>
              </p:nvSpPr>
              <p:spPr bwMode="auto">
                <a:xfrm>
                  <a:off x="5030" y="2680"/>
                  <a:ext cx="40" cy="54"/>
                </a:xfrm>
                <a:custGeom>
                  <a:avLst/>
                  <a:gdLst>
                    <a:gd name="T0" fmla="*/ 0 w 115"/>
                    <a:gd name="T1" fmla="*/ 0 h 236"/>
                    <a:gd name="T2" fmla="*/ 0 w 115"/>
                    <a:gd name="T3" fmla="*/ 0 h 236"/>
                    <a:gd name="T4" fmla="*/ 0 w 115"/>
                    <a:gd name="T5" fmla="*/ 0 h 236"/>
                    <a:gd name="T6" fmla="*/ 0 w 115"/>
                    <a:gd name="T7" fmla="*/ 0 h 236"/>
                    <a:gd name="T8" fmla="*/ 0 w 115"/>
                    <a:gd name="T9" fmla="*/ 0 h 236"/>
                    <a:gd name="T10" fmla="*/ 0 w 115"/>
                    <a:gd name="T11" fmla="*/ 0 h 236"/>
                    <a:gd name="T12" fmla="*/ 0 w 115"/>
                    <a:gd name="T13" fmla="*/ 0 h 236"/>
                    <a:gd name="T14" fmla="*/ 0 w 115"/>
                    <a:gd name="T15" fmla="*/ 0 h 236"/>
                    <a:gd name="T16" fmla="*/ 0 w 115"/>
                    <a:gd name="T17" fmla="*/ 0 h 236"/>
                    <a:gd name="T18" fmla="*/ 0 w 115"/>
                    <a:gd name="T19" fmla="*/ 0 h 236"/>
                    <a:gd name="T20" fmla="*/ 0 w 115"/>
                    <a:gd name="T21" fmla="*/ 0 h 236"/>
                    <a:gd name="T22" fmla="*/ 0 w 115"/>
                    <a:gd name="T23" fmla="*/ 0 h 236"/>
                    <a:gd name="T24" fmla="*/ 0 w 115"/>
                    <a:gd name="T25" fmla="*/ 0 h 236"/>
                    <a:gd name="T26" fmla="*/ 0 w 115"/>
                    <a:gd name="T27" fmla="*/ 0 h 236"/>
                    <a:gd name="T28" fmla="*/ 0 w 115"/>
                    <a:gd name="T29" fmla="*/ 0 h 236"/>
                    <a:gd name="T30" fmla="*/ 0 w 115"/>
                    <a:gd name="T31" fmla="*/ 0 h 236"/>
                    <a:gd name="T32" fmla="*/ 0 w 115"/>
                    <a:gd name="T33" fmla="*/ 0 h 236"/>
                    <a:gd name="T34" fmla="*/ 0 w 115"/>
                    <a:gd name="T35" fmla="*/ 0 h 236"/>
                    <a:gd name="T36" fmla="*/ 0 w 115"/>
                    <a:gd name="T37" fmla="*/ 0 h 236"/>
                    <a:gd name="T38" fmla="*/ 0 w 115"/>
                    <a:gd name="T39" fmla="*/ 0 h 236"/>
                    <a:gd name="T40" fmla="*/ 0 w 115"/>
                    <a:gd name="T41" fmla="*/ 0 h 236"/>
                    <a:gd name="T42" fmla="*/ 0 w 115"/>
                    <a:gd name="T43" fmla="*/ 0 h 236"/>
                    <a:gd name="T44" fmla="*/ 0 w 115"/>
                    <a:gd name="T45" fmla="*/ 0 h 236"/>
                    <a:gd name="T46" fmla="*/ 0 w 115"/>
                    <a:gd name="T47" fmla="*/ 0 h 236"/>
                    <a:gd name="T48" fmla="*/ 0 w 115"/>
                    <a:gd name="T49" fmla="*/ 0 h 236"/>
                    <a:gd name="T50" fmla="*/ 0 w 115"/>
                    <a:gd name="T51" fmla="*/ 0 h 236"/>
                    <a:gd name="T52" fmla="*/ 0 w 115"/>
                    <a:gd name="T53" fmla="*/ 0 h 236"/>
                    <a:gd name="T54" fmla="*/ 0 w 115"/>
                    <a:gd name="T55" fmla="*/ 0 h 236"/>
                    <a:gd name="T56" fmla="*/ 0 w 115"/>
                    <a:gd name="T57" fmla="*/ 0 h 236"/>
                    <a:gd name="T58" fmla="*/ 0 w 115"/>
                    <a:gd name="T59" fmla="*/ 0 h 236"/>
                    <a:gd name="T60" fmla="*/ 0 w 115"/>
                    <a:gd name="T61" fmla="*/ 0 h 236"/>
                    <a:gd name="T62" fmla="*/ 0 w 115"/>
                    <a:gd name="T63" fmla="*/ 0 h 236"/>
                    <a:gd name="T64" fmla="*/ 0 w 115"/>
                    <a:gd name="T65" fmla="*/ 0 h 236"/>
                    <a:gd name="T66" fmla="*/ 0 w 115"/>
                    <a:gd name="T67" fmla="*/ 0 h 236"/>
                    <a:gd name="T68" fmla="*/ 0 w 115"/>
                    <a:gd name="T69" fmla="*/ 0 h 236"/>
                    <a:gd name="T70" fmla="*/ 0 w 115"/>
                    <a:gd name="T71" fmla="*/ 0 h 236"/>
                    <a:gd name="T72" fmla="*/ 0 w 115"/>
                    <a:gd name="T73" fmla="*/ 0 h 236"/>
                    <a:gd name="T74" fmla="*/ 0 w 115"/>
                    <a:gd name="T75" fmla="*/ 0 h 236"/>
                    <a:gd name="T76" fmla="*/ 0 w 115"/>
                    <a:gd name="T77" fmla="*/ 0 h 236"/>
                    <a:gd name="T78" fmla="*/ 0 w 115"/>
                    <a:gd name="T79" fmla="*/ 0 h 236"/>
                    <a:gd name="T80" fmla="*/ 0 w 115"/>
                    <a:gd name="T81" fmla="*/ 0 h 2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15" h="236">
                      <a:moveTo>
                        <a:pt x="0" y="128"/>
                      </a:moveTo>
                      <a:lnTo>
                        <a:pt x="0" y="148"/>
                      </a:lnTo>
                      <a:lnTo>
                        <a:pt x="5" y="166"/>
                      </a:lnTo>
                      <a:lnTo>
                        <a:pt x="13" y="184"/>
                      </a:lnTo>
                      <a:lnTo>
                        <a:pt x="24" y="198"/>
                      </a:lnTo>
                      <a:lnTo>
                        <a:pt x="39" y="211"/>
                      </a:lnTo>
                      <a:lnTo>
                        <a:pt x="55" y="223"/>
                      </a:lnTo>
                      <a:lnTo>
                        <a:pt x="74" y="231"/>
                      </a:lnTo>
                      <a:lnTo>
                        <a:pt x="92" y="235"/>
                      </a:lnTo>
                      <a:lnTo>
                        <a:pt x="98" y="236"/>
                      </a:lnTo>
                      <a:lnTo>
                        <a:pt x="104" y="234"/>
                      </a:lnTo>
                      <a:lnTo>
                        <a:pt x="109" y="231"/>
                      </a:lnTo>
                      <a:lnTo>
                        <a:pt x="111" y="226"/>
                      </a:lnTo>
                      <a:lnTo>
                        <a:pt x="111" y="220"/>
                      </a:lnTo>
                      <a:lnTo>
                        <a:pt x="110" y="215"/>
                      </a:lnTo>
                      <a:lnTo>
                        <a:pt x="107" y="210"/>
                      </a:lnTo>
                      <a:lnTo>
                        <a:pt x="101" y="208"/>
                      </a:lnTo>
                      <a:lnTo>
                        <a:pt x="82" y="201"/>
                      </a:lnTo>
                      <a:lnTo>
                        <a:pt x="64" y="192"/>
                      </a:lnTo>
                      <a:lnTo>
                        <a:pt x="50" y="179"/>
                      </a:lnTo>
                      <a:lnTo>
                        <a:pt x="40" y="165"/>
                      </a:lnTo>
                      <a:lnTo>
                        <a:pt x="33" y="148"/>
                      </a:lnTo>
                      <a:lnTo>
                        <a:pt x="29" y="130"/>
                      </a:lnTo>
                      <a:lnTo>
                        <a:pt x="29" y="110"/>
                      </a:lnTo>
                      <a:lnTo>
                        <a:pt x="35" y="89"/>
                      </a:lnTo>
                      <a:lnTo>
                        <a:pt x="43" y="74"/>
                      </a:lnTo>
                      <a:lnTo>
                        <a:pt x="56" y="60"/>
                      </a:lnTo>
                      <a:lnTo>
                        <a:pt x="70" y="46"/>
                      </a:lnTo>
                      <a:lnTo>
                        <a:pt x="85" y="33"/>
                      </a:lnTo>
                      <a:lnTo>
                        <a:pt x="98" y="23"/>
                      </a:lnTo>
                      <a:lnTo>
                        <a:pt x="109" y="12"/>
                      </a:lnTo>
                      <a:lnTo>
                        <a:pt x="115" y="6"/>
                      </a:lnTo>
                      <a:lnTo>
                        <a:pt x="115" y="0"/>
                      </a:lnTo>
                      <a:lnTo>
                        <a:pt x="102" y="4"/>
                      </a:lnTo>
                      <a:lnTo>
                        <a:pt x="85" y="12"/>
                      </a:lnTo>
                      <a:lnTo>
                        <a:pt x="68" y="26"/>
                      </a:lnTo>
                      <a:lnTo>
                        <a:pt x="49" y="42"/>
                      </a:lnTo>
                      <a:lnTo>
                        <a:pt x="32" y="61"/>
                      </a:lnTo>
                      <a:lnTo>
                        <a:pt x="17" y="82"/>
                      </a:lnTo>
                      <a:lnTo>
                        <a:pt x="6" y="105"/>
                      </a:lnTo>
                      <a:lnTo>
                        <a:pt x="0" y="128"/>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sp>
              <p:nvSpPr>
                <p:cNvPr id="666" name="Freeform 1092"/>
                <p:cNvSpPr>
                  <a:spLocks/>
                </p:cNvSpPr>
                <p:nvPr/>
              </p:nvSpPr>
              <p:spPr bwMode="auto">
                <a:xfrm>
                  <a:off x="5311" y="2643"/>
                  <a:ext cx="87" cy="73"/>
                </a:xfrm>
                <a:custGeom>
                  <a:avLst/>
                  <a:gdLst>
                    <a:gd name="T0" fmla="*/ 0 w 245"/>
                    <a:gd name="T1" fmla="*/ 0 h 310"/>
                    <a:gd name="T2" fmla="*/ 0 w 245"/>
                    <a:gd name="T3" fmla="*/ 0 h 310"/>
                    <a:gd name="T4" fmla="*/ 0 w 245"/>
                    <a:gd name="T5" fmla="*/ 0 h 310"/>
                    <a:gd name="T6" fmla="*/ 0 w 245"/>
                    <a:gd name="T7" fmla="*/ 0 h 310"/>
                    <a:gd name="T8" fmla="*/ 0 w 245"/>
                    <a:gd name="T9" fmla="*/ 0 h 310"/>
                    <a:gd name="T10" fmla="*/ 0 w 245"/>
                    <a:gd name="T11" fmla="*/ 0 h 310"/>
                    <a:gd name="T12" fmla="*/ 0 w 245"/>
                    <a:gd name="T13" fmla="*/ 0 h 310"/>
                    <a:gd name="T14" fmla="*/ 0 w 245"/>
                    <a:gd name="T15" fmla="*/ 0 h 310"/>
                    <a:gd name="T16" fmla="*/ 0 w 245"/>
                    <a:gd name="T17" fmla="*/ 0 h 310"/>
                    <a:gd name="T18" fmla="*/ 0 w 245"/>
                    <a:gd name="T19" fmla="*/ 0 h 310"/>
                    <a:gd name="T20" fmla="*/ 0 w 245"/>
                    <a:gd name="T21" fmla="*/ 0 h 310"/>
                    <a:gd name="T22" fmla="*/ 0 w 245"/>
                    <a:gd name="T23" fmla="*/ 0 h 310"/>
                    <a:gd name="T24" fmla="*/ 0 w 245"/>
                    <a:gd name="T25" fmla="*/ 0 h 310"/>
                    <a:gd name="T26" fmla="*/ 0 w 245"/>
                    <a:gd name="T27" fmla="*/ 0 h 310"/>
                    <a:gd name="T28" fmla="*/ 0 w 245"/>
                    <a:gd name="T29" fmla="*/ 0 h 310"/>
                    <a:gd name="T30" fmla="*/ 0 w 245"/>
                    <a:gd name="T31" fmla="*/ 0 h 310"/>
                    <a:gd name="T32" fmla="*/ 0 w 245"/>
                    <a:gd name="T33" fmla="*/ 0 h 310"/>
                    <a:gd name="T34" fmla="*/ 0 w 245"/>
                    <a:gd name="T35" fmla="*/ 0 h 310"/>
                    <a:gd name="T36" fmla="*/ 0 w 245"/>
                    <a:gd name="T37" fmla="*/ 0 h 310"/>
                    <a:gd name="T38" fmla="*/ 0 w 245"/>
                    <a:gd name="T39" fmla="*/ 0 h 310"/>
                    <a:gd name="T40" fmla="*/ 0 w 245"/>
                    <a:gd name="T41" fmla="*/ 0 h 310"/>
                    <a:gd name="T42" fmla="*/ 0 w 245"/>
                    <a:gd name="T43" fmla="*/ 0 h 310"/>
                    <a:gd name="T44" fmla="*/ 0 w 245"/>
                    <a:gd name="T45" fmla="*/ 0 h 310"/>
                    <a:gd name="T46" fmla="*/ 0 w 245"/>
                    <a:gd name="T47" fmla="*/ 0 h 310"/>
                    <a:gd name="T48" fmla="*/ 0 w 245"/>
                    <a:gd name="T49" fmla="*/ 0 h 310"/>
                    <a:gd name="T50" fmla="*/ 0 w 245"/>
                    <a:gd name="T51" fmla="*/ 0 h 310"/>
                    <a:gd name="T52" fmla="*/ 0 w 245"/>
                    <a:gd name="T53" fmla="*/ 0 h 310"/>
                    <a:gd name="T54" fmla="*/ 0 w 245"/>
                    <a:gd name="T55" fmla="*/ 0 h 310"/>
                    <a:gd name="T56" fmla="*/ 0 w 245"/>
                    <a:gd name="T57" fmla="*/ 0 h 310"/>
                    <a:gd name="T58" fmla="*/ 0 w 245"/>
                    <a:gd name="T59" fmla="*/ 0 h 310"/>
                    <a:gd name="T60" fmla="*/ 0 w 245"/>
                    <a:gd name="T61" fmla="*/ 0 h 310"/>
                    <a:gd name="T62" fmla="*/ 0 w 245"/>
                    <a:gd name="T63" fmla="*/ 0 h 310"/>
                    <a:gd name="T64" fmla="*/ 0 w 245"/>
                    <a:gd name="T65" fmla="*/ 0 h 310"/>
                    <a:gd name="T66" fmla="*/ 0 w 245"/>
                    <a:gd name="T67" fmla="*/ 0 h 310"/>
                    <a:gd name="T68" fmla="*/ 0 w 245"/>
                    <a:gd name="T69" fmla="*/ 0 h 310"/>
                    <a:gd name="T70" fmla="*/ 0 w 245"/>
                    <a:gd name="T71" fmla="*/ 0 h 310"/>
                    <a:gd name="T72" fmla="*/ 0 w 245"/>
                    <a:gd name="T73" fmla="*/ 0 h 310"/>
                    <a:gd name="T74" fmla="*/ 0 w 245"/>
                    <a:gd name="T75" fmla="*/ 0 h 31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45" h="310">
                      <a:moveTo>
                        <a:pt x="200" y="116"/>
                      </a:moveTo>
                      <a:lnTo>
                        <a:pt x="208" y="124"/>
                      </a:lnTo>
                      <a:lnTo>
                        <a:pt x="214" y="133"/>
                      </a:lnTo>
                      <a:lnTo>
                        <a:pt x="220" y="144"/>
                      </a:lnTo>
                      <a:lnTo>
                        <a:pt x="223" y="154"/>
                      </a:lnTo>
                      <a:lnTo>
                        <a:pt x="226" y="164"/>
                      </a:lnTo>
                      <a:lnTo>
                        <a:pt x="224" y="176"/>
                      </a:lnTo>
                      <a:lnTo>
                        <a:pt x="222" y="187"/>
                      </a:lnTo>
                      <a:lnTo>
                        <a:pt x="216" y="198"/>
                      </a:lnTo>
                      <a:lnTo>
                        <a:pt x="208" y="209"/>
                      </a:lnTo>
                      <a:lnTo>
                        <a:pt x="199" y="219"/>
                      </a:lnTo>
                      <a:lnTo>
                        <a:pt x="188" y="229"/>
                      </a:lnTo>
                      <a:lnTo>
                        <a:pt x="177" y="238"/>
                      </a:lnTo>
                      <a:lnTo>
                        <a:pt x="166" y="246"/>
                      </a:lnTo>
                      <a:lnTo>
                        <a:pt x="154" y="255"/>
                      </a:lnTo>
                      <a:lnTo>
                        <a:pt x="142" y="264"/>
                      </a:lnTo>
                      <a:lnTo>
                        <a:pt x="132" y="275"/>
                      </a:lnTo>
                      <a:lnTo>
                        <a:pt x="128" y="278"/>
                      </a:lnTo>
                      <a:lnTo>
                        <a:pt x="126" y="283"/>
                      </a:lnTo>
                      <a:lnTo>
                        <a:pt x="124" y="287"/>
                      </a:lnTo>
                      <a:lnTo>
                        <a:pt x="121" y="292"/>
                      </a:lnTo>
                      <a:lnTo>
                        <a:pt x="120" y="296"/>
                      </a:lnTo>
                      <a:lnTo>
                        <a:pt x="120" y="301"/>
                      </a:lnTo>
                      <a:lnTo>
                        <a:pt x="122" y="306"/>
                      </a:lnTo>
                      <a:lnTo>
                        <a:pt x="126" y="309"/>
                      </a:lnTo>
                      <a:lnTo>
                        <a:pt x="131" y="310"/>
                      </a:lnTo>
                      <a:lnTo>
                        <a:pt x="135" y="310"/>
                      </a:lnTo>
                      <a:lnTo>
                        <a:pt x="139" y="309"/>
                      </a:lnTo>
                      <a:lnTo>
                        <a:pt x="142" y="306"/>
                      </a:lnTo>
                      <a:lnTo>
                        <a:pt x="154" y="292"/>
                      </a:lnTo>
                      <a:lnTo>
                        <a:pt x="167" y="280"/>
                      </a:lnTo>
                      <a:lnTo>
                        <a:pt x="180" y="269"/>
                      </a:lnTo>
                      <a:lnTo>
                        <a:pt x="194" y="257"/>
                      </a:lnTo>
                      <a:lnTo>
                        <a:pt x="207" y="246"/>
                      </a:lnTo>
                      <a:lnTo>
                        <a:pt x="220" y="233"/>
                      </a:lnTo>
                      <a:lnTo>
                        <a:pt x="230" y="219"/>
                      </a:lnTo>
                      <a:lnTo>
                        <a:pt x="238" y="204"/>
                      </a:lnTo>
                      <a:lnTo>
                        <a:pt x="244" y="186"/>
                      </a:lnTo>
                      <a:lnTo>
                        <a:pt x="245" y="169"/>
                      </a:lnTo>
                      <a:lnTo>
                        <a:pt x="243" y="152"/>
                      </a:lnTo>
                      <a:lnTo>
                        <a:pt x="237" y="134"/>
                      </a:lnTo>
                      <a:lnTo>
                        <a:pt x="228" y="119"/>
                      </a:lnTo>
                      <a:lnTo>
                        <a:pt x="217" y="105"/>
                      </a:lnTo>
                      <a:lnTo>
                        <a:pt x="203" y="93"/>
                      </a:lnTo>
                      <a:lnTo>
                        <a:pt x="188" y="83"/>
                      </a:lnTo>
                      <a:lnTo>
                        <a:pt x="176" y="76"/>
                      </a:lnTo>
                      <a:lnTo>
                        <a:pt x="163" y="69"/>
                      </a:lnTo>
                      <a:lnTo>
                        <a:pt x="151" y="61"/>
                      </a:lnTo>
                      <a:lnTo>
                        <a:pt x="136" y="54"/>
                      </a:lnTo>
                      <a:lnTo>
                        <a:pt x="122" y="46"/>
                      </a:lnTo>
                      <a:lnTo>
                        <a:pt x="107" y="39"/>
                      </a:lnTo>
                      <a:lnTo>
                        <a:pt x="93" y="31"/>
                      </a:lnTo>
                      <a:lnTo>
                        <a:pt x="79" y="24"/>
                      </a:lnTo>
                      <a:lnTo>
                        <a:pt x="66" y="18"/>
                      </a:lnTo>
                      <a:lnTo>
                        <a:pt x="53" y="13"/>
                      </a:lnTo>
                      <a:lnTo>
                        <a:pt x="40" y="8"/>
                      </a:lnTo>
                      <a:lnTo>
                        <a:pt x="30" y="5"/>
                      </a:lnTo>
                      <a:lnTo>
                        <a:pt x="20" y="1"/>
                      </a:lnTo>
                      <a:lnTo>
                        <a:pt x="12" y="0"/>
                      </a:lnTo>
                      <a:lnTo>
                        <a:pt x="5" y="0"/>
                      </a:lnTo>
                      <a:lnTo>
                        <a:pt x="0" y="2"/>
                      </a:lnTo>
                      <a:lnTo>
                        <a:pt x="11" y="8"/>
                      </a:lnTo>
                      <a:lnTo>
                        <a:pt x="23" y="14"/>
                      </a:lnTo>
                      <a:lnTo>
                        <a:pt x="36" y="20"/>
                      </a:lnTo>
                      <a:lnTo>
                        <a:pt x="47" y="25"/>
                      </a:lnTo>
                      <a:lnTo>
                        <a:pt x="60" y="31"/>
                      </a:lnTo>
                      <a:lnTo>
                        <a:pt x="73" y="37"/>
                      </a:lnTo>
                      <a:lnTo>
                        <a:pt x="86" y="44"/>
                      </a:lnTo>
                      <a:lnTo>
                        <a:pt x="99" y="51"/>
                      </a:lnTo>
                      <a:lnTo>
                        <a:pt x="113" y="57"/>
                      </a:lnTo>
                      <a:lnTo>
                        <a:pt x="126" y="64"/>
                      </a:lnTo>
                      <a:lnTo>
                        <a:pt x="139" y="71"/>
                      </a:lnTo>
                      <a:lnTo>
                        <a:pt x="152" y="79"/>
                      </a:lnTo>
                      <a:lnTo>
                        <a:pt x="165" y="88"/>
                      </a:lnTo>
                      <a:lnTo>
                        <a:pt x="176" y="96"/>
                      </a:lnTo>
                      <a:lnTo>
                        <a:pt x="188" y="106"/>
                      </a:lnTo>
                      <a:lnTo>
                        <a:pt x="200" y="116"/>
                      </a:lnTo>
                      <a:close/>
                    </a:path>
                  </a:pathLst>
                </a:custGeom>
                <a:solidFill>
                  <a:srgbClr val="000000"/>
                </a:solidFill>
                <a:ln w="9525">
                  <a:solidFill>
                    <a:srgbClr val="808080"/>
                  </a:solidFill>
                  <a:round/>
                  <a:headEnd/>
                  <a:tailEnd/>
                </a:ln>
              </p:spPr>
              <p:txBody>
                <a:bodyPr/>
                <a:lstStyle/>
                <a:p>
                  <a:pPr>
                    <a:defRPr/>
                  </a:pPr>
                  <a:endParaRPr lang="en-US" kern="0">
                    <a:solidFill>
                      <a:sysClr val="windowText" lastClr="000000"/>
                    </a:solidFill>
                  </a:endParaRPr>
                </a:p>
              </p:txBody>
            </p:sp>
          </p:grpSp>
          <p:pic>
            <p:nvPicPr>
              <p:cNvPr id="654" name="Picture 1093" descr="access_point_stylized_gray_small"/>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072" y="3642"/>
                <a:ext cx="430" cy="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71" name="Line 1094"/>
            <p:cNvSpPr>
              <a:spLocks noChangeShapeType="1"/>
            </p:cNvSpPr>
            <p:nvPr/>
          </p:nvSpPr>
          <p:spPr bwMode="auto">
            <a:xfrm rot="5400000" flipV="1">
              <a:off x="5034" y="3427"/>
              <a:ext cx="2" cy="54"/>
            </a:xfrm>
            <a:prstGeom prst="line">
              <a:avLst/>
            </a:prstGeom>
            <a:noFill/>
            <a:ln w="1270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472" name="Group 1095"/>
            <p:cNvGrpSpPr>
              <a:grpSpLocks/>
            </p:cNvGrpSpPr>
            <p:nvPr/>
          </p:nvGrpSpPr>
          <p:grpSpPr bwMode="auto">
            <a:xfrm flipH="1">
              <a:off x="3638" y="2856"/>
              <a:ext cx="261" cy="235"/>
              <a:chOff x="2839" y="3501"/>
              <a:chExt cx="755" cy="803"/>
            </a:xfrm>
          </p:grpSpPr>
          <p:pic>
            <p:nvPicPr>
              <p:cNvPr id="651" name="Picture 1096" descr="desktop_computer_stylized_medium"/>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2" name="Freeform 1097"/>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defRPr/>
                </a:pPr>
                <a:endParaRPr lang="en-US" kern="0">
                  <a:solidFill>
                    <a:sysClr val="windowText" lastClr="000000"/>
                  </a:solidFill>
                </a:endParaRPr>
              </a:p>
            </p:txBody>
          </p:sp>
        </p:grpSp>
        <p:grpSp>
          <p:nvGrpSpPr>
            <p:cNvPr id="473" name="Group 1098"/>
            <p:cNvGrpSpPr>
              <a:grpSpLocks/>
            </p:cNvGrpSpPr>
            <p:nvPr/>
          </p:nvGrpSpPr>
          <p:grpSpPr bwMode="auto">
            <a:xfrm flipH="1">
              <a:off x="3438" y="3121"/>
              <a:ext cx="304" cy="256"/>
              <a:chOff x="2839" y="3501"/>
              <a:chExt cx="755" cy="803"/>
            </a:xfrm>
          </p:grpSpPr>
          <p:pic>
            <p:nvPicPr>
              <p:cNvPr id="649" name="Picture 1099" descr="desktop_computer_stylized_medium"/>
              <p:cNvPicPr>
                <a:picLocks noChangeAspect="1" noChangeArrowheads="1"/>
              </p:cNvPicPr>
              <p:nvPr/>
            </p:nvPicPr>
            <p:blipFill>
              <a:blip r:embed="rId7" cstate="print">
                <a:extLst>
                  <a:ext uri="{28A0092B-C50C-407E-A947-70E740481C1C}">
                    <a14:useLocalDpi xmlns:a14="http://schemas.microsoft.com/office/drawing/2010/main"/>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0" name="Freeform 1100"/>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defRPr/>
                </a:pPr>
                <a:endParaRPr lang="en-US" kern="0">
                  <a:solidFill>
                    <a:sysClr val="windowText" lastClr="000000"/>
                  </a:solidFill>
                </a:endParaRPr>
              </a:p>
            </p:txBody>
          </p:sp>
        </p:grpSp>
        <p:grpSp>
          <p:nvGrpSpPr>
            <p:cNvPr id="474" name="Group 1101"/>
            <p:cNvGrpSpPr>
              <a:grpSpLocks/>
            </p:cNvGrpSpPr>
            <p:nvPr/>
          </p:nvGrpSpPr>
          <p:grpSpPr bwMode="auto">
            <a:xfrm flipH="1">
              <a:off x="3739" y="3311"/>
              <a:ext cx="269" cy="220"/>
              <a:chOff x="2839" y="3501"/>
              <a:chExt cx="755" cy="803"/>
            </a:xfrm>
          </p:grpSpPr>
          <p:pic>
            <p:nvPicPr>
              <p:cNvPr id="647" name="Picture 1102" descr="desktop_computer_stylized_medium"/>
              <p:cNvPicPr>
                <a:picLocks noChangeAspect="1" noChangeArrowheads="1"/>
              </p:cNvPicPr>
              <p:nvPr/>
            </p:nvPicPr>
            <p:blipFill>
              <a:blip r:embed="rId8" cstate="print">
                <a:extLst>
                  <a:ext uri="{28A0092B-C50C-407E-A947-70E740481C1C}">
                    <a14:useLocalDpi xmlns:a14="http://schemas.microsoft.com/office/drawing/2010/main"/>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8" name="Freeform 1103"/>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defRPr/>
                </a:pPr>
                <a:endParaRPr lang="en-US" kern="0">
                  <a:solidFill>
                    <a:sysClr val="windowText" lastClr="000000"/>
                  </a:solidFill>
                </a:endParaRPr>
              </a:p>
            </p:txBody>
          </p:sp>
        </p:grpSp>
        <p:grpSp>
          <p:nvGrpSpPr>
            <p:cNvPr id="475" name="Group 1104"/>
            <p:cNvGrpSpPr>
              <a:grpSpLocks/>
            </p:cNvGrpSpPr>
            <p:nvPr/>
          </p:nvGrpSpPr>
          <p:grpSpPr bwMode="auto">
            <a:xfrm>
              <a:off x="4126" y="3300"/>
              <a:ext cx="269" cy="221"/>
              <a:chOff x="2839" y="3501"/>
              <a:chExt cx="755" cy="803"/>
            </a:xfrm>
          </p:grpSpPr>
          <p:pic>
            <p:nvPicPr>
              <p:cNvPr id="645" name="Picture 1105" descr="desktop_computer_stylized_medium"/>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6" name="Freeform 1106"/>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defRPr/>
                </a:pPr>
                <a:endParaRPr lang="en-US" kern="0">
                  <a:solidFill>
                    <a:sysClr val="windowText" lastClr="000000"/>
                  </a:solidFill>
                </a:endParaRPr>
              </a:p>
            </p:txBody>
          </p:sp>
        </p:grpSp>
        <p:pic>
          <p:nvPicPr>
            <p:cNvPr id="476" name="Picture 1107" descr="car_icon_small"/>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95" y="1084"/>
              <a:ext cx="53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77" name="Group 1108"/>
            <p:cNvGrpSpPr>
              <a:grpSpLocks/>
            </p:cNvGrpSpPr>
            <p:nvPr/>
          </p:nvGrpSpPr>
          <p:grpSpPr bwMode="auto">
            <a:xfrm>
              <a:off x="3536" y="974"/>
              <a:ext cx="262" cy="243"/>
              <a:chOff x="2751" y="1851"/>
              <a:chExt cx="462" cy="478"/>
            </a:xfrm>
          </p:grpSpPr>
          <p:pic>
            <p:nvPicPr>
              <p:cNvPr id="643" name="Picture 1109" descr="iphone_stylized_small"/>
              <p:cNvPicPr>
                <a:picLocks noChangeAspect="1" noChangeArrowheads="1"/>
              </p:cNvPicPr>
              <p:nvPr/>
            </p:nvPicPr>
            <p:blipFill>
              <a:blip r:embed="rId11" cstate="print">
                <a:extLst>
                  <a:ext uri="{28A0092B-C50C-407E-A947-70E740481C1C}">
                    <a14:useLocalDpi xmlns:a14="http://schemas.microsoft.com/office/drawing/2010/main"/>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4" name="Picture 1110" descr="antenna_radiation_stylized"/>
              <p:cNvPicPr>
                <a:picLocks noChangeAspect="1" noChangeArrowheads="1"/>
              </p:cNvPicPr>
              <p:nvPr/>
            </p:nvPicPr>
            <p:blipFill>
              <a:blip r:embed="rId12">
                <a:extLst>
                  <a:ext uri="{28A0092B-C50C-407E-A947-70E740481C1C}">
                    <a14:useLocalDpi xmlns:a14="http://schemas.microsoft.com/office/drawing/2010/main"/>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78" name="Group 1111"/>
            <p:cNvGrpSpPr>
              <a:grpSpLocks/>
            </p:cNvGrpSpPr>
            <p:nvPr/>
          </p:nvGrpSpPr>
          <p:grpSpPr bwMode="auto">
            <a:xfrm>
              <a:off x="5191" y="3151"/>
              <a:ext cx="143" cy="303"/>
              <a:chOff x="4140" y="429"/>
              <a:chExt cx="1425" cy="2396"/>
            </a:xfrm>
          </p:grpSpPr>
          <p:sp>
            <p:nvSpPr>
              <p:cNvPr id="611" name="Freeform 1112"/>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12" name="Rectangle 1113"/>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13" name="Freeform 1114"/>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14" name="Freeform 1115"/>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15" name="Rectangle 1116"/>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616" name="Group 1117"/>
              <p:cNvGrpSpPr>
                <a:grpSpLocks/>
              </p:cNvGrpSpPr>
              <p:nvPr/>
            </p:nvGrpSpPr>
            <p:grpSpPr bwMode="auto">
              <a:xfrm>
                <a:off x="4749" y="668"/>
                <a:ext cx="581" cy="145"/>
                <a:chOff x="614" y="2568"/>
                <a:chExt cx="725" cy="139"/>
              </a:xfrm>
            </p:grpSpPr>
            <p:sp>
              <p:nvSpPr>
                <p:cNvPr id="641" name="AutoShape 1118"/>
                <p:cNvSpPr>
                  <a:spLocks noChangeArrowheads="1"/>
                </p:cNvSpPr>
                <p:nvPr/>
              </p:nvSpPr>
              <p:spPr bwMode="auto">
                <a:xfrm>
                  <a:off x="613" y="2566"/>
                  <a:ext cx="721" cy="14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42" name="AutoShape 1119"/>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617" name="Rectangle 1120"/>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618" name="Group 1121"/>
              <p:cNvGrpSpPr>
                <a:grpSpLocks/>
              </p:cNvGrpSpPr>
              <p:nvPr/>
            </p:nvGrpSpPr>
            <p:grpSpPr bwMode="auto">
              <a:xfrm>
                <a:off x="4747" y="994"/>
                <a:ext cx="581" cy="134"/>
                <a:chOff x="614" y="2568"/>
                <a:chExt cx="725" cy="139"/>
              </a:xfrm>
            </p:grpSpPr>
            <p:sp>
              <p:nvSpPr>
                <p:cNvPr id="639" name="AutoShape 1122"/>
                <p:cNvSpPr>
                  <a:spLocks noChangeArrowheads="1"/>
                </p:cNvSpPr>
                <p:nvPr/>
              </p:nvSpPr>
              <p:spPr bwMode="auto">
                <a:xfrm>
                  <a:off x="615" y="2564"/>
                  <a:ext cx="721" cy="139"/>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40" name="AutoShape 1123"/>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619" name="Rectangle 1124"/>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20" name="Rectangle 1125"/>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621" name="Group 1126"/>
              <p:cNvGrpSpPr>
                <a:grpSpLocks/>
              </p:cNvGrpSpPr>
              <p:nvPr/>
            </p:nvGrpSpPr>
            <p:grpSpPr bwMode="auto">
              <a:xfrm>
                <a:off x="4735" y="1627"/>
                <a:ext cx="582" cy="151"/>
                <a:chOff x="614" y="2568"/>
                <a:chExt cx="725" cy="139"/>
              </a:xfrm>
            </p:grpSpPr>
            <p:sp>
              <p:nvSpPr>
                <p:cNvPr id="637" name="AutoShape 1127"/>
                <p:cNvSpPr>
                  <a:spLocks noChangeArrowheads="1"/>
                </p:cNvSpPr>
                <p:nvPr/>
              </p:nvSpPr>
              <p:spPr bwMode="auto">
                <a:xfrm>
                  <a:off x="618" y="2586"/>
                  <a:ext cx="720" cy="12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8" name="AutoShape 1128"/>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622" name="Freeform 1129"/>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623" name="Group 1130"/>
              <p:cNvGrpSpPr>
                <a:grpSpLocks/>
              </p:cNvGrpSpPr>
              <p:nvPr/>
            </p:nvGrpSpPr>
            <p:grpSpPr bwMode="auto">
              <a:xfrm>
                <a:off x="4739" y="1327"/>
                <a:ext cx="582" cy="139"/>
                <a:chOff x="614" y="2568"/>
                <a:chExt cx="725" cy="139"/>
              </a:xfrm>
            </p:grpSpPr>
            <p:sp>
              <p:nvSpPr>
                <p:cNvPr id="635" name="AutoShape 1131"/>
                <p:cNvSpPr>
                  <a:spLocks noChangeArrowheads="1"/>
                </p:cNvSpPr>
                <p:nvPr/>
              </p:nvSpPr>
              <p:spPr bwMode="auto">
                <a:xfrm>
                  <a:off x="613" y="2571"/>
                  <a:ext cx="732" cy="13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6" name="AutoShape 1132"/>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624" name="Rectangle 1133"/>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25" name="Freeform 1134"/>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26" name="Freeform 1135"/>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27" name="Oval 1136"/>
              <p:cNvSpPr>
                <a:spLocks noChangeArrowheads="1"/>
              </p:cNvSpPr>
              <p:nvPr/>
            </p:nvSpPr>
            <p:spPr bwMode="auto">
              <a:xfrm>
                <a:off x="5515" y="2611"/>
                <a:ext cx="50" cy="95"/>
              </a:xfrm>
              <a:prstGeom prst="ellipse">
                <a:avLst/>
              </a:pr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28" name="Freeform 1137"/>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629" name="AutoShape 1138"/>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0" name="AutoShape 1139"/>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1" name="Oval 1140"/>
              <p:cNvSpPr>
                <a:spLocks noChangeArrowheads="1"/>
              </p:cNvSpPr>
              <p:nvPr/>
            </p:nvSpPr>
            <p:spPr bwMode="auto">
              <a:xfrm>
                <a:off x="4309" y="2382"/>
                <a:ext cx="159" cy="142"/>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2" name="Oval 1141"/>
              <p:cNvSpPr>
                <a:spLocks noChangeArrowheads="1"/>
              </p:cNvSpPr>
              <p:nvPr/>
            </p:nvSpPr>
            <p:spPr bwMode="auto">
              <a:xfrm>
                <a:off x="4489" y="2382"/>
                <a:ext cx="159" cy="142"/>
              </a:xfrm>
              <a:prstGeom prst="ellipse">
                <a:avLst/>
              </a:prstGeom>
              <a:solidFill>
                <a:srgbClr val="FF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rgbClr val="FF0000"/>
                  </a:solidFill>
                  <a:latin typeface="Arial" charset="0"/>
                  <a:ea typeface="ＭＳ Ｐゴシック" charset="0"/>
                  <a:cs typeface="Arial" charset="0"/>
                </a:endParaRPr>
              </a:p>
            </p:txBody>
          </p:sp>
          <p:sp>
            <p:nvSpPr>
              <p:cNvPr id="633" name="Oval 1142"/>
              <p:cNvSpPr>
                <a:spLocks noChangeArrowheads="1"/>
              </p:cNvSpPr>
              <p:nvPr/>
            </p:nvSpPr>
            <p:spPr bwMode="auto">
              <a:xfrm>
                <a:off x="4658" y="2382"/>
                <a:ext cx="159" cy="142"/>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34" name="Rectangle 1143"/>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grpSp>
          <p:nvGrpSpPr>
            <p:cNvPr id="479" name="Group 1144"/>
            <p:cNvGrpSpPr>
              <a:grpSpLocks/>
            </p:cNvGrpSpPr>
            <p:nvPr/>
          </p:nvGrpSpPr>
          <p:grpSpPr bwMode="auto">
            <a:xfrm>
              <a:off x="4992" y="3341"/>
              <a:ext cx="143" cy="303"/>
              <a:chOff x="4140" y="429"/>
              <a:chExt cx="1425" cy="2396"/>
            </a:xfrm>
          </p:grpSpPr>
          <p:sp>
            <p:nvSpPr>
              <p:cNvPr id="579" name="Freeform 1145"/>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80" name="Rectangle 1146"/>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81" name="Freeform 1147"/>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82" name="Freeform 1148"/>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83" name="Rectangle 1149"/>
              <p:cNvSpPr>
                <a:spLocks noChangeArrowheads="1"/>
              </p:cNvSpPr>
              <p:nvPr/>
            </p:nvSpPr>
            <p:spPr bwMode="auto">
              <a:xfrm>
                <a:off x="4210" y="690"/>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584" name="Group 1150"/>
              <p:cNvGrpSpPr>
                <a:grpSpLocks/>
              </p:cNvGrpSpPr>
              <p:nvPr/>
            </p:nvGrpSpPr>
            <p:grpSpPr bwMode="auto">
              <a:xfrm>
                <a:off x="4749" y="668"/>
                <a:ext cx="581" cy="145"/>
                <a:chOff x="614" y="2568"/>
                <a:chExt cx="725" cy="139"/>
              </a:xfrm>
            </p:grpSpPr>
            <p:sp>
              <p:nvSpPr>
                <p:cNvPr id="609" name="AutoShape 1151"/>
                <p:cNvSpPr>
                  <a:spLocks noChangeArrowheads="1"/>
                </p:cNvSpPr>
                <p:nvPr/>
              </p:nvSpPr>
              <p:spPr bwMode="auto">
                <a:xfrm>
                  <a:off x="613" y="2566"/>
                  <a:ext cx="721" cy="14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10" name="AutoShape 1152"/>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585" name="Rectangle 1153"/>
              <p:cNvSpPr>
                <a:spLocks noChangeArrowheads="1"/>
              </p:cNvSpPr>
              <p:nvPr/>
            </p:nvSpPr>
            <p:spPr bwMode="auto">
              <a:xfrm>
                <a:off x="4220" y="1022"/>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586" name="Group 1154"/>
              <p:cNvGrpSpPr>
                <a:grpSpLocks/>
              </p:cNvGrpSpPr>
              <p:nvPr/>
            </p:nvGrpSpPr>
            <p:grpSpPr bwMode="auto">
              <a:xfrm>
                <a:off x="4747" y="994"/>
                <a:ext cx="581" cy="134"/>
                <a:chOff x="614" y="2568"/>
                <a:chExt cx="725" cy="139"/>
              </a:xfrm>
            </p:grpSpPr>
            <p:sp>
              <p:nvSpPr>
                <p:cNvPr id="607" name="AutoShape 1155"/>
                <p:cNvSpPr>
                  <a:spLocks noChangeArrowheads="1"/>
                </p:cNvSpPr>
                <p:nvPr/>
              </p:nvSpPr>
              <p:spPr bwMode="auto">
                <a:xfrm>
                  <a:off x="615" y="2564"/>
                  <a:ext cx="721" cy="139"/>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08" name="AutoShape 1156"/>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587" name="Rectangle 1157"/>
              <p:cNvSpPr>
                <a:spLocks noChangeArrowheads="1"/>
              </p:cNvSpPr>
              <p:nvPr/>
            </p:nvSpPr>
            <p:spPr bwMode="auto">
              <a:xfrm>
                <a:off x="4220" y="1354"/>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88" name="Rectangle 1158"/>
              <p:cNvSpPr>
                <a:spLocks noChangeArrowheads="1"/>
              </p:cNvSpPr>
              <p:nvPr/>
            </p:nvSpPr>
            <p:spPr bwMode="auto">
              <a:xfrm>
                <a:off x="4230" y="1655"/>
                <a:ext cx="598" cy="47"/>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nvGrpSpPr>
              <p:cNvPr id="589" name="Group 1159"/>
              <p:cNvGrpSpPr>
                <a:grpSpLocks/>
              </p:cNvGrpSpPr>
              <p:nvPr/>
            </p:nvGrpSpPr>
            <p:grpSpPr bwMode="auto">
              <a:xfrm>
                <a:off x="4735" y="1627"/>
                <a:ext cx="582" cy="151"/>
                <a:chOff x="614" y="2568"/>
                <a:chExt cx="725" cy="139"/>
              </a:xfrm>
            </p:grpSpPr>
            <p:sp>
              <p:nvSpPr>
                <p:cNvPr id="605" name="AutoShape 1160"/>
                <p:cNvSpPr>
                  <a:spLocks noChangeArrowheads="1"/>
                </p:cNvSpPr>
                <p:nvPr/>
              </p:nvSpPr>
              <p:spPr bwMode="auto">
                <a:xfrm>
                  <a:off x="618" y="2586"/>
                  <a:ext cx="720" cy="12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06" name="AutoShape 1161"/>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590" name="Freeform 1162"/>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591" name="Group 1163"/>
              <p:cNvGrpSpPr>
                <a:grpSpLocks/>
              </p:cNvGrpSpPr>
              <p:nvPr/>
            </p:nvGrpSpPr>
            <p:grpSpPr bwMode="auto">
              <a:xfrm>
                <a:off x="4739" y="1327"/>
                <a:ext cx="582" cy="139"/>
                <a:chOff x="614" y="2568"/>
                <a:chExt cx="725" cy="139"/>
              </a:xfrm>
            </p:grpSpPr>
            <p:sp>
              <p:nvSpPr>
                <p:cNvPr id="603" name="AutoShape 1164"/>
                <p:cNvSpPr>
                  <a:spLocks noChangeArrowheads="1"/>
                </p:cNvSpPr>
                <p:nvPr/>
              </p:nvSpPr>
              <p:spPr bwMode="auto">
                <a:xfrm>
                  <a:off x="613" y="2571"/>
                  <a:ext cx="732" cy="134"/>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04" name="AutoShape 1165"/>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592" name="Rectangle 1166"/>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93" name="Freeform 1167"/>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94" name="Freeform 1168"/>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95" name="Oval 1169"/>
              <p:cNvSpPr>
                <a:spLocks noChangeArrowheads="1"/>
              </p:cNvSpPr>
              <p:nvPr/>
            </p:nvSpPr>
            <p:spPr bwMode="auto">
              <a:xfrm>
                <a:off x="5515" y="2611"/>
                <a:ext cx="50" cy="95"/>
              </a:xfrm>
              <a:prstGeom prst="ellipse">
                <a:avLst/>
              </a:pr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96" name="Freeform 1170"/>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97" name="AutoShape 1171"/>
              <p:cNvSpPr>
                <a:spLocks noChangeArrowheads="1"/>
              </p:cNvSpPr>
              <p:nvPr/>
            </p:nvSpPr>
            <p:spPr bwMode="auto">
              <a:xfrm>
                <a:off x="4140" y="2675"/>
                <a:ext cx="1196" cy="150"/>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98" name="AutoShape 1172"/>
              <p:cNvSpPr>
                <a:spLocks noChangeArrowheads="1"/>
              </p:cNvSpPr>
              <p:nvPr/>
            </p:nvSpPr>
            <p:spPr bwMode="auto">
              <a:xfrm>
                <a:off x="4210" y="2714"/>
                <a:ext cx="1066" cy="79"/>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599" name="Oval 1173"/>
              <p:cNvSpPr>
                <a:spLocks noChangeArrowheads="1"/>
              </p:cNvSpPr>
              <p:nvPr/>
            </p:nvSpPr>
            <p:spPr bwMode="auto">
              <a:xfrm>
                <a:off x="4309" y="2382"/>
                <a:ext cx="159" cy="142"/>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00" name="Oval 1174"/>
              <p:cNvSpPr>
                <a:spLocks noChangeArrowheads="1"/>
              </p:cNvSpPr>
              <p:nvPr/>
            </p:nvSpPr>
            <p:spPr bwMode="auto">
              <a:xfrm>
                <a:off x="4489" y="2382"/>
                <a:ext cx="159" cy="142"/>
              </a:xfrm>
              <a:prstGeom prst="ellipse">
                <a:avLst/>
              </a:prstGeom>
              <a:solidFill>
                <a:srgbClr val="FF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rgbClr val="FF0000"/>
                  </a:solidFill>
                  <a:latin typeface="Arial" charset="0"/>
                  <a:ea typeface="ＭＳ Ｐゴシック" charset="0"/>
                  <a:cs typeface="Arial" charset="0"/>
                </a:endParaRPr>
              </a:p>
            </p:txBody>
          </p:sp>
          <p:sp>
            <p:nvSpPr>
              <p:cNvPr id="601" name="Oval 1175"/>
              <p:cNvSpPr>
                <a:spLocks noChangeArrowheads="1"/>
              </p:cNvSpPr>
              <p:nvPr/>
            </p:nvSpPr>
            <p:spPr bwMode="auto">
              <a:xfrm>
                <a:off x="4658" y="2382"/>
                <a:ext cx="159" cy="142"/>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602" name="Rectangle 1176"/>
              <p:cNvSpPr>
                <a:spLocks noChangeArrowheads="1"/>
              </p:cNvSpPr>
              <p:nvPr/>
            </p:nvSpPr>
            <p:spPr bwMode="auto">
              <a:xfrm>
                <a:off x="5067" y="1837"/>
                <a:ext cx="80" cy="759"/>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grpSp>
          <p:nvGrpSpPr>
            <p:cNvPr id="480" name="Group 1177"/>
            <p:cNvGrpSpPr>
              <a:grpSpLocks/>
            </p:cNvGrpSpPr>
            <p:nvPr/>
          </p:nvGrpSpPr>
          <p:grpSpPr bwMode="auto">
            <a:xfrm>
              <a:off x="3340" y="1287"/>
              <a:ext cx="337" cy="257"/>
              <a:chOff x="877" y="1008"/>
              <a:chExt cx="2747" cy="2591"/>
            </a:xfrm>
          </p:grpSpPr>
          <p:pic>
            <p:nvPicPr>
              <p:cNvPr id="556" name="Picture 1178" descr="antenna_stylized"/>
              <p:cNvPicPr>
                <a:picLocks noChangeAspect="1" noChangeArrowheads="1"/>
              </p:cNvPicPr>
              <p:nvPr/>
            </p:nvPicPr>
            <p:blipFill>
              <a:blip r:embed="rId13" cstate="print">
                <a:extLst>
                  <a:ext uri="{28A0092B-C50C-407E-A947-70E740481C1C}">
                    <a14:useLocalDpi xmlns:a14="http://schemas.microsoft.com/office/drawing/2010/main"/>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7" name="Picture 1179" descr="laptop_keyboard"/>
              <p:cNvPicPr>
                <a:picLocks noChangeAspect="1" noChangeArrowheads="1"/>
              </p:cNvPicPr>
              <p:nvPr/>
            </p:nvPicPr>
            <p:blipFill>
              <a:blip r:embed="rId14">
                <a:extLst>
                  <a:ext uri="{28A0092B-C50C-407E-A947-70E740481C1C}">
                    <a14:useLocalDpi xmlns:a14="http://schemas.microsoft.com/office/drawing/2010/main"/>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8" name="Freeform 1180"/>
              <p:cNvSpPr>
                <a:spLocks/>
              </p:cNvSpPr>
              <p:nvPr/>
            </p:nvSpPr>
            <p:spPr bwMode="auto">
              <a:xfrm>
                <a:off x="1753" y="1603"/>
                <a:ext cx="1807" cy="1322"/>
              </a:xfrm>
              <a:custGeom>
                <a:avLst/>
                <a:gdLst>
                  <a:gd name="T0" fmla="*/ 27 w 2982"/>
                  <a:gd name="T1" fmla="*/ 0 h 2442"/>
                  <a:gd name="T2" fmla="*/ 0 w 2982"/>
                  <a:gd name="T3" fmla="*/ 44 h 2442"/>
                  <a:gd name="T4" fmla="*/ 119 w 2982"/>
                  <a:gd name="T5" fmla="*/ 62 h 2442"/>
                  <a:gd name="T6" fmla="*/ 148 w 2982"/>
                  <a:gd name="T7" fmla="*/ 8 h 2442"/>
                  <a:gd name="T8" fmla="*/ 27 w 2982"/>
                  <a:gd name="T9" fmla="*/ 0 h 24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pic>
            <p:nvPicPr>
              <p:cNvPr id="559" name="Picture 1181" descr="screen"/>
              <p:cNvPicPr>
                <a:picLocks noChangeAspect="1" noChangeArrowheads="1"/>
              </p:cNvPicPr>
              <p:nvPr/>
            </p:nvPicPr>
            <p:blipFill>
              <a:blip r:embed="rId15" cstate="print">
                <a:extLst>
                  <a:ext uri="{28A0092B-C50C-407E-A947-70E740481C1C}">
                    <a14:useLocalDpi xmlns:a14="http://schemas.microsoft.com/office/drawing/2010/main"/>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0" name="Freeform 1182"/>
              <p:cNvSpPr>
                <a:spLocks/>
              </p:cNvSpPr>
              <p:nvPr/>
            </p:nvSpPr>
            <p:spPr bwMode="auto">
              <a:xfrm>
                <a:off x="2082" y="1564"/>
                <a:ext cx="1531" cy="246"/>
              </a:xfrm>
              <a:custGeom>
                <a:avLst/>
                <a:gdLst>
                  <a:gd name="T0" fmla="*/ 1 w 2528"/>
                  <a:gd name="T1" fmla="*/ 0 h 455"/>
                  <a:gd name="T2" fmla="*/ 125 w 2528"/>
                  <a:gd name="T3" fmla="*/ 9 h 455"/>
                  <a:gd name="T4" fmla="*/ 122 w 2528"/>
                  <a:gd name="T5" fmla="*/ 11 h 455"/>
                  <a:gd name="T6" fmla="*/ 0 w 2528"/>
                  <a:gd name="T7" fmla="*/ 2 h 455"/>
                  <a:gd name="T8" fmla="*/ 1 w 2528"/>
                  <a:gd name="T9" fmla="*/ 0 h 4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1" name="Freeform 1183"/>
              <p:cNvSpPr>
                <a:spLocks/>
              </p:cNvSpPr>
              <p:nvPr/>
            </p:nvSpPr>
            <p:spPr bwMode="auto">
              <a:xfrm>
                <a:off x="1737" y="1562"/>
                <a:ext cx="425" cy="1024"/>
              </a:xfrm>
              <a:custGeom>
                <a:avLst/>
                <a:gdLst>
                  <a:gd name="T0" fmla="*/ 28 w 702"/>
                  <a:gd name="T1" fmla="*/ 0 h 1893"/>
                  <a:gd name="T2" fmla="*/ 0 w 702"/>
                  <a:gd name="T3" fmla="*/ 47 h 1893"/>
                  <a:gd name="T4" fmla="*/ 5 w 702"/>
                  <a:gd name="T5" fmla="*/ 48 h 1893"/>
                  <a:gd name="T6" fmla="*/ 35 w 702"/>
                  <a:gd name="T7" fmla="*/ 1 h 1893"/>
                  <a:gd name="T8" fmla="*/ 28 w 702"/>
                  <a:gd name="T9" fmla="*/ 0 h 18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02" h="1893">
                    <a:moveTo>
                      <a:pt x="579" y="0"/>
                    </a:moveTo>
                    <a:lnTo>
                      <a:pt x="0" y="1869"/>
                    </a:lnTo>
                    <a:lnTo>
                      <a:pt x="114" y="1893"/>
                    </a:lnTo>
                    <a:lnTo>
                      <a:pt x="702" y="51"/>
                    </a:lnTo>
                    <a:lnTo>
                      <a:pt x="579"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2" name="Freeform 1184"/>
              <p:cNvSpPr>
                <a:spLocks/>
              </p:cNvSpPr>
              <p:nvPr/>
            </p:nvSpPr>
            <p:spPr bwMode="auto">
              <a:xfrm>
                <a:off x="3144" y="1745"/>
                <a:ext cx="458" cy="1182"/>
              </a:xfrm>
              <a:custGeom>
                <a:avLst/>
                <a:gdLst>
                  <a:gd name="T0" fmla="*/ 38 w 756"/>
                  <a:gd name="T1" fmla="*/ 0 h 2184"/>
                  <a:gd name="T2" fmla="*/ 7 w 756"/>
                  <a:gd name="T3" fmla="*/ 55 h 2184"/>
                  <a:gd name="T4" fmla="*/ 0 w 756"/>
                  <a:gd name="T5" fmla="*/ 54 h 2184"/>
                  <a:gd name="T6" fmla="*/ 30 w 756"/>
                  <a:gd name="T7" fmla="*/ 2 h 2184"/>
                  <a:gd name="T8" fmla="*/ 38 w 756"/>
                  <a:gd name="T9" fmla="*/ 0 h 21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3" name="Freeform 1185"/>
              <p:cNvSpPr>
                <a:spLocks/>
              </p:cNvSpPr>
              <p:nvPr/>
            </p:nvSpPr>
            <p:spPr bwMode="auto">
              <a:xfrm>
                <a:off x="1732" y="2534"/>
                <a:ext cx="1680" cy="399"/>
              </a:xfrm>
              <a:custGeom>
                <a:avLst/>
                <a:gdLst>
                  <a:gd name="T0" fmla="*/ 1 w 2773"/>
                  <a:gd name="T1" fmla="*/ 0 h 738"/>
                  <a:gd name="T2" fmla="*/ 0 w 2773"/>
                  <a:gd name="T3" fmla="*/ 3 h 738"/>
                  <a:gd name="T4" fmla="*/ 121 w 2773"/>
                  <a:gd name="T5" fmla="*/ 18 h 738"/>
                  <a:gd name="T6" fmla="*/ 118 w 2773"/>
                  <a:gd name="T7" fmla="*/ 15 h 738"/>
                  <a:gd name="T8" fmla="*/ 1 w 2773"/>
                  <a:gd name="T9" fmla="*/ 0 h 7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4" name="Freeform 1186"/>
              <p:cNvSpPr>
                <a:spLocks/>
              </p:cNvSpPr>
              <p:nvPr/>
            </p:nvSpPr>
            <p:spPr bwMode="auto">
              <a:xfrm>
                <a:off x="3195" y="1755"/>
                <a:ext cx="429" cy="1187"/>
              </a:xfrm>
              <a:custGeom>
                <a:avLst/>
                <a:gdLst>
                  <a:gd name="T0" fmla="*/ 58 w 637"/>
                  <a:gd name="T1" fmla="*/ 0 h 1659"/>
                  <a:gd name="T2" fmla="*/ 59 w 637"/>
                  <a:gd name="T3" fmla="*/ 0 h 1659"/>
                  <a:gd name="T4" fmla="*/ 6 w 637"/>
                  <a:gd name="T5" fmla="*/ 223 h 1659"/>
                  <a:gd name="T6" fmla="*/ 0 w 637"/>
                  <a:gd name="T7" fmla="*/ 220 h 1659"/>
                  <a:gd name="T8" fmla="*/ 58 w 637"/>
                  <a:gd name="T9" fmla="*/ 0 h 16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7" h="1659">
                    <a:moveTo>
                      <a:pt x="615" y="0"/>
                    </a:moveTo>
                    <a:lnTo>
                      <a:pt x="637" y="0"/>
                    </a:lnTo>
                    <a:lnTo>
                      <a:pt x="68" y="1659"/>
                    </a:lnTo>
                    <a:lnTo>
                      <a:pt x="0" y="1647"/>
                    </a:lnTo>
                    <a:lnTo>
                      <a:pt x="615" y="0"/>
                    </a:lnTo>
                    <a:close/>
                  </a:path>
                </a:pathLst>
              </a:custGeom>
              <a:solidFill>
                <a:srgbClr val="4D4D4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5" name="Freeform 1187"/>
              <p:cNvSpPr>
                <a:spLocks/>
              </p:cNvSpPr>
              <p:nvPr/>
            </p:nvSpPr>
            <p:spPr bwMode="auto">
              <a:xfrm>
                <a:off x="1734" y="2587"/>
                <a:ext cx="1494" cy="394"/>
              </a:xfrm>
              <a:custGeom>
                <a:avLst/>
                <a:gdLst>
                  <a:gd name="T0" fmla="*/ 0 w 2216"/>
                  <a:gd name="T1" fmla="*/ 0 h 550"/>
                  <a:gd name="T2" fmla="*/ 1 w 2216"/>
                  <a:gd name="T3" fmla="*/ 8 h 550"/>
                  <a:gd name="T4" fmla="*/ 203 w 2216"/>
                  <a:gd name="T5" fmla="*/ 75 h 550"/>
                  <a:gd name="T6" fmla="*/ 208 w 2216"/>
                  <a:gd name="T7" fmla="*/ 67 h 550"/>
                  <a:gd name="T8" fmla="*/ 0 w 2216"/>
                  <a:gd name="T9" fmla="*/ 0 h 55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566" name="Group 1188"/>
              <p:cNvGrpSpPr>
                <a:grpSpLocks/>
              </p:cNvGrpSpPr>
              <p:nvPr/>
            </p:nvGrpSpPr>
            <p:grpSpPr bwMode="auto">
              <a:xfrm>
                <a:off x="1709" y="3008"/>
                <a:ext cx="507" cy="234"/>
                <a:chOff x="1740" y="2642"/>
                <a:chExt cx="752" cy="327"/>
              </a:xfrm>
            </p:grpSpPr>
            <p:sp>
              <p:nvSpPr>
                <p:cNvPr id="573" name="Freeform 1189"/>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2" h="327">
                      <a:moveTo>
                        <a:pt x="293" y="0"/>
                      </a:moveTo>
                      <a:lnTo>
                        <a:pt x="752" y="124"/>
                      </a:lnTo>
                      <a:lnTo>
                        <a:pt x="470" y="327"/>
                      </a:lnTo>
                      <a:lnTo>
                        <a:pt x="0" y="183"/>
                      </a:lnTo>
                      <a:lnTo>
                        <a:pt x="293"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4" name="Freeform 1190"/>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5" name="Freeform 1191"/>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0">
                      <a:moveTo>
                        <a:pt x="0" y="44"/>
                      </a:moveTo>
                      <a:lnTo>
                        <a:pt x="75" y="0"/>
                      </a:lnTo>
                      <a:lnTo>
                        <a:pt x="258" y="50"/>
                      </a:lnTo>
                      <a:lnTo>
                        <a:pt x="183" y="100"/>
                      </a:lnTo>
                      <a:lnTo>
                        <a:pt x="0" y="44"/>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6" name="Freeform 1192"/>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7" name="Freeform 1193"/>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2">
                      <a:moveTo>
                        <a:pt x="0" y="46"/>
                      </a:moveTo>
                      <a:lnTo>
                        <a:pt x="71" y="0"/>
                      </a:lnTo>
                      <a:lnTo>
                        <a:pt x="258" y="52"/>
                      </a:lnTo>
                      <a:lnTo>
                        <a:pt x="183" y="102"/>
                      </a:lnTo>
                      <a:lnTo>
                        <a:pt x="0" y="46"/>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8" name="Freeform 1194"/>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567" name="Freeform 1195"/>
              <p:cNvSpPr>
                <a:spLocks/>
              </p:cNvSpPr>
              <p:nvPr/>
            </p:nvSpPr>
            <p:spPr bwMode="auto">
              <a:xfrm>
                <a:off x="2577" y="3043"/>
                <a:ext cx="614" cy="514"/>
              </a:xfrm>
              <a:custGeom>
                <a:avLst/>
                <a:gdLst>
                  <a:gd name="T0" fmla="*/ 1 w 990"/>
                  <a:gd name="T1" fmla="*/ 55 h 792"/>
                  <a:gd name="T2" fmla="*/ 56 w 990"/>
                  <a:gd name="T3" fmla="*/ 0 h 792"/>
                  <a:gd name="T4" fmla="*/ 56 w 990"/>
                  <a:gd name="T5" fmla="*/ 4 h 792"/>
                  <a:gd name="T6" fmla="*/ 0 w 990"/>
                  <a:gd name="T7" fmla="*/ 60 h 792"/>
                  <a:gd name="T8" fmla="*/ 1 w 990"/>
                  <a:gd name="T9" fmla="*/ 55 h 7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90" h="792">
                    <a:moveTo>
                      <a:pt x="3" y="738"/>
                    </a:moveTo>
                    <a:lnTo>
                      <a:pt x="990" y="0"/>
                    </a:lnTo>
                    <a:lnTo>
                      <a:pt x="987" y="60"/>
                    </a:lnTo>
                    <a:lnTo>
                      <a:pt x="0" y="792"/>
                    </a:lnTo>
                    <a:lnTo>
                      <a:pt x="3" y="738"/>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8" name="Freeform 1196"/>
              <p:cNvSpPr>
                <a:spLocks/>
              </p:cNvSpPr>
              <p:nvPr/>
            </p:nvSpPr>
            <p:spPr bwMode="auto">
              <a:xfrm>
                <a:off x="1010" y="3084"/>
                <a:ext cx="1571" cy="469"/>
              </a:xfrm>
              <a:custGeom>
                <a:avLst/>
                <a:gdLst>
                  <a:gd name="T0" fmla="*/ 1 w 2532"/>
                  <a:gd name="T1" fmla="*/ 0 h 723"/>
                  <a:gd name="T2" fmla="*/ 2 w 2532"/>
                  <a:gd name="T3" fmla="*/ 0 h 723"/>
                  <a:gd name="T4" fmla="*/ 145 w 2532"/>
                  <a:gd name="T5" fmla="*/ 51 h 723"/>
                  <a:gd name="T6" fmla="*/ 145 w 2532"/>
                  <a:gd name="T7" fmla="*/ 54 h 723"/>
                  <a:gd name="T8" fmla="*/ 0 w 2532"/>
                  <a:gd name="T9" fmla="*/ 2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69" name="Freeform 1197"/>
              <p:cNvSpPr>
                <a:spLocks/>
              </p:cNvSpPr>
              <p:nvPr/>
            </p:nvSpPr>
            <p:spPr bwMode="auto">
              <a:xfrm>
                <a:off x="1011" y="2998"/>
                <a:ext cx="17" cy="95"/>
              </a:xfrm>
              <a:custGeom>
                <a:avLst/>
                <a:gdLst>
                  <a:gd name="T0" fmla="*/ 2 w 26"/>
                  <a:gd name="T1" fmla="*/ 1 h 147"/>
                  <a:gd name="T2" fmla="*/ 2 w 26"/>
                  <a:gd name="T3" fmla="*/ 10 h 147"/>
                  <a:gd name="T4" fmla="*/ 0 w 26"/>
                  <a:gd name="T5" fmla="*/ 10 h 147"/>
                  <a:gd name="T6" fmla="*/ 1 w 26"/>
                  <a:gd name="T7" fmla="*/ 0 h 147"/>
                  <a:gd name="T8" fmla="*/ 2 w 26"/>
                  <a:gd name="T9" fmla="*/ 1 h 14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47">
                    <a:moveTo>
                      <a:pt x="26" y="10"/>
                    </a:moveTo>
                    <a:lnTo>
                      <a:pt x="23" y="147"/>
                    </a:lnTo>
                    <a:lnTo>
                      <a:pt x="0" y="144"/>
                    </a:lnTo>
                    <a:lnTo>
                      <a:pt x="3" y="0"/>
                    </a:lnTo>
                    <a:lnTo>
                      <a:pt x="26" y="1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0" name="Freeform 1198"/>
              <p:cNvSpPr>
                <a:spLocks/>
              </p:cNvSpPr>
              <p:nvPr/>
            </p:nvSpPr>
            <p:spPr bwMode="auto">
              <a:xfrm>
                <a:off x="1012" y="2611"/>
                <a:ext cx="730" cy="393"/>
              </a:xfrm>
              <a:custGeom>
                <a:avLst/>
                <a:gdLst>
                  <a:gd name="T0" fmla="*/ 67 w 1176"/>
                  <a:gd name="T1" fmla="*/ 0 h 606"/>
                  <a:gd name="T2" fmla="*/ 0 w 1176"/>
                  <a:gd name="T3" fmla="*/ 45 h 606"/>
                  <a:gd name="T4" fmla="*/ 1 w 1176"/>
                  <a:gd name="T5" fmla="*/ 45 h 606"/>
                  <a:gd name="T6" fmla="*/ 67 w 1176"/>
                  <a:gd name="T7" fmla="*/ 1 h 606"/>
                  <a:gd name="T8" fmla="*/ 67 w 1176"/>
                  <a:gd name="T9" fmla="*/ 0 h 6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6" h="606">
                    <a:moveTo>
                      <a:pt x="1170" y="0"/>
                    </a:moveTo>
                    <a:lnTo>
                      <a:pt x="0" y="597"/>
                    </a:lnTo>
                    <a:lnTo>
                      <a:pt x="30" y="606"/>
                    </a:lnTo>
                    <a:lnTo>
                      <a:pt x="1176" y="18"/>
                    </a:lnTo>
                    <a:lnTo>
                      <a:pt x="1170"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1" name="Freeform 1199"/>
              <p:cNvSpPr>
                <a:spLocks/>
              </p:cNvSpPr>
              <p:nvPr/>
            </p:nvSpPr>
            <p:spPr bwMode="auto">
              <a:xfrm>
                <a:off x="1061" y="3018"/>
                <a:ext cx="1490" cy="451"/>
              </a:xfrm>
              <a:custGeom>
                <a:avLst/>
                <a:gdLst>
                  <a:gd name="T0" fmla="*/ 1 w 2532"/>
                  <a:gd name="T1" fmla="*/ 0 h 723"/>
                  <a:gd name="T2" fmla="*/ 1 w 2532"/>
                  <a:gd name="T3" fmla="*/ 0 h 723"/>
                  <a:gd name="T4" fmla="*/ 105 w 2532"/>
                  <a:gd name="T5" fmla="*/ 40 h 723"/>
                  <a:gd name="T6" fmla="*/ 105 w 2532"/>
                  <a:gd name="T7" fmla="*/ 4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72" name="Freeform 1200"/>
              <p:cNvSpPr>
                <a:spLocks/>
              </p:cNvSpPr>
              <p:nvPr/>
            </p:nvSpPr>
            <p:spPr bwMode="auto">
              <a:xfrm flipV="1">
                <a:off x="2549" y="2986"/>
                <a:ext cx="608" cy="467"/>
              </a:xfrm>
              <a:custGeom>
                <a:avLst/>
                <a:gdLst>
                  <a:gd name="T0" fmla="*/ 0 w 2532"/>
                  <a:gd name="T1" fmla="*/ 0 h 723"/>
                  <a:gd name="T2" fmla="*/ 0 w 2532"/>
                  <a:gd name="T3" fmla="*/ 0 h 723"/>
                  <a:gd name="T4" fmla="*/ 0 w 2532"/>
                  <a:gd name="T5" fmla="*/ 49 h 723"/>
                  <a:gd name="T6" fmla="*/ 0 w 2532"/>
                  <a:gd name="T7" fmla="*/ 52 h 723"/>
                  <a:gd name="T8" fmla="*/ 0 w 2532"/>
                  <a:gd name="T9" fmla="*/ 2 h 723"/>
                  <a:gd name="T10" fmla="*/ 0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grpSp>
          <p:nvGrpSpPr>
            <p:cNvPr id="481" name="Group 1201"/>
            <p:cNvGrpSpPr>
              <a:grpSpLocks/>
            </p:cNvGrpSpPr>
            <p:nvPr/>
          </p:nvGrpSpPr>
          <p:grpSpPr bwMode="auto">
            <a:xfrm>
              <a:off x="4329" y="3456"/>
              <a:ext cx="299" cy="257"/>
              <a:chOff x="877" y="1008"/>
              <a:chExt cx="2747" cy="2591"/>
            </a:xfrm>
          </p:grpSpPr>
          <p:pic>
            <p:nvPicPr>
              <p:cNvPr id="533" name="Picture 1202" descr="antenna_stylized"/>
              <p:cNvPicPr>
                <a:picLocks noChangeAspect="1" noChangeArrowheads="1"/>
              </p:cNvPicPr>
              <p:nvPr/>
            </p:nvPicPr>
            <p:blipFill>
              <a:blip r:embed="rId16">
                <a:extLst>
                  <a:ext uri="{28A0092B-C50C-407E-A947-70E740481C1C}">
                    <a14:useLocalDpi xmlns:a14="http://schemas.microsoft.com/office/drawing/2010/main"/>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4" name="Picture 1203" descr="laptop_keyboard"/>
              <p:cNvPicPr>
                <a:picLocks noChangeAspect="1" noChangeArrowheads="1"/>
              </p:cNvPicPr>
              <p:nvPr/>
            </p:nvPicPr>
            <p:blipFill>
              <a:blip r:embed="rId17">
                <a:extLst>
                  <a:ext uri="{28A0092B-C50C-407E-A947-70E740481C1C}">
                    <a14:useLocalDpi xmlns:a14="http://schemas.microsoft.com/office/drawing/2010/main"/>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5" name="Freeform 1204"/>
              <p:cNvSpPr>
                <a:spLocks/>
              </p:cNvSpPr>
              <p:nvPr/>
            </p:nvSpPr>
            <p:spPr bwMode="auto">
              <a:xfrm>
                <a:off x="1753" y="1603"/>
                <a:ext cx="1807" cy="1322"/>
              </a:xfrm>
              <a:custGeom>
                <a:avLst/>
                <a:gdLst>
                  <a:gd name="T0" fmla="*/ 27 w 2982"/>
                  <a:gd name="T1" fmla="*/ 0 h 2442"/>
                  <a:gd name="T2" fmla="*/ 0 w 2982"/>
                  <a:gd name="T3" fmla="*/ 44 h 2442"/>
                  <a:gd name="T4" fmla="*/ 119 w 2982"/>
                  <a:gd name="T5" fmla="*/ 62 h 2442"/>
                  <a:gd name="T6" fmla="*/ 148 w 2982"/>
                  <a:gd name="T7" fmla="*/ 8 h 2442"/>
                  <a:gd name="T8" fmla="*/ 27 w 2982"/>
                  <a:gd name="T9" fmla="*/ 0 h 24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pic>
            <p:nvPicPr>
              <p:cNvPr id="536" name="Picture 1205" descr="screen"/>
              <p:cNvPicPr>
                <a:picLocks noChangeAspect="1" noChangeArrowheads="1"/>
              </p:cNvPicPr>
              <p:nvPr/>
            </p:nvPicPr>
            <p:blipFill>
              <a:blip r:embed="rId18">
                <a:extLst>
                  <a:ext uri="{28A0092B-C50C-407E-A947-70E740481C1C}">
                    <a14:useLocalDpi xmlns:a14="http://schemas.microsoft.com/office/drawing/2010/main"/>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7" name="Freeform 1206"/>
              <p:cNvSpPr>
                <a:spLocks/>
              </p:cNvSpPr>
              <p:nvPr/>
            </p:nvSpPr>
            <p:spPr bwMode="auto">
              <a:xfrm>
                <a:off x="2082" y="1564"/>
                <a:ext cx="1531" cy="246"/>
              </a:xfrm>
              <a:custGeom>
                <a:avLst/>
                <a:gdLst>
                  <a:gd name="T0" fmla="*/ 1 w 2528"/>
                  <a:gd name="T1" fmla="*/ 0 h 455"/>
                  <a:gd name="T2" fmla="*/ 125 w 2528"/>
                  <a:gd name="T3" fmla="*/ 9 h 455"/>
                  <a:gd name="T4" fmla="*/ 122 w 2528"/>
                  <a:gd name="T5" fmla="*/ 11 h 455"/>
                  <a:gd name="T6" fmla="*/ 0 w 2528"/>
                  <a:gd name="T7" fmla="*/ 2 h 455"/>
                  <a:gd name="T8" fmla="*/ 1 w 2528"/>
                  <a:gd name="T9" fmla="*/ 0 h 4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38" name="Freeform 1207"/>
              <p:cNvSpPr>
                <a:spLocks/>
              </p:cNvSpPr>
              <p:nvPr/>
            </p:nvSpPr>
            <p:spPr bwMode="auto">
              <a:xfrm>
                <a:off x="1737" y="1562"/>
                <a:ext cx="425" cy="1024"/>
              </a:xfrm>
              <a:custGeom>
                <a:avLst/>
                <a:gdLst>
                  <a:gd name="T0" fmla="*/ 28 w 702"/>
                  <a:gd name="T1" fmla="*/ 0 h 1893"/>
                  <a:gd name="T2" fmla="*/ 0 w 702"/>
                  <a:gd name="T3" fmla="*/ 47 h 1893"/>
                  <a:gd name="T4" fmla="*/ 5 w 702"/>
                  <a:gd name="T5" fmla="*/ 48 h 1893"/>
                  <a:gd name="T6" fmla="*/ 35 w 702"/>
                  <a:gd name="T7" fmla="*/ 1 h 1893"/>
                  <a:gd name="T8" fmla="*/ 28 w 702"/>
                  <a:gd name="T9" fmla="*/ 0 h 18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02" h="1893">
                    <a:moveTo>
                      <a:pt x="579" y="0"/>
                    </a:moveTo>
                    <a:lnTo>
                      <a:pt x="0" y="1869"/>
                    </a:lnTo>
                    <a:lnTo>
                      <a:pt x="114" y="1893"/>
                    </a:lnTo>
                    <a:lnTo>
                      <a:pt x="702" y="51"/>
                    </a:lnTo>
                    <a:lnTo>
                      <a:pt x="579"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39" name="Freeform 1208"/>
              <p:cNvSpPr>
                <a:spLocks/>
              </p:cNvSpPr>
              <p:nvPr/>
            </p:nvSpPr>
            <p:spPr bwMode="auto">
              <a:xfrm>
                <a:off x="3144" y="1745"/>
                <a:ext cx="458" cy="1182"/>
              </a:xfrm>
              <a:custGeom>
                <a:avLst/>
                <a:gdLst>
                  <a:gd name="T0" fmla="*/ 38 w 756"/>
                  <a:gd name="T1" fmla="*/ 0 h 2184"/>
                  <a:gd name="T2" fmla="*/ 7 w 756"/>
                  <a:gd name="T3" fmla="*/ 55 h 2184"/>
                  <a:gd name="T4" fmla="*/ 0 w 756"/>
                  <a:gd name="T5" fmla="*/ 54 h 2184"/>
                  <a:gd name="T6" fmla="*/ 30 w 756"/>
                  <a:gd name="T7" fmla="*/ 2 h 2184"/>
                  <a:gd name="T8" fmla="*/ 38 w 756"/>
                  <a:gd name="T9" fmla="*/ 0 h 21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0" name="Freeform 1209"/>
              <p:cNvSpPr>
                <a:spLocks/>
              </p:cNvSpPr>
              <p:nvPr/>
            </p:nvSpPr>
            <p:spPr bwMode="auto">
              <a:xfrm>
                <a:off x="1732" y="2534"/>
                <a:ext cx="1680" cy="399"/>
              </a:xfrm>
              <a:custGeom>
                <a:avLst/>
                <a:gdLst>
                  <a:gd name="T0" fmla="*/ 1 w 2773"/>
                  <a:gd name="T1" fmla="*/ 0 h 738"/>
                  <a:gd name="T2" fmla="*/ 0 w 2773"/>
                  <a:gd name="T3" fmla="*/ 3 h 738"/>
                  <a:gd name="T4" fmla="*/ 121 w 2773"/>
                  <a:gd name="T5" fmla="*/ 18 h 738"/>
                  <a:gd name="T6" fmla="*/ 118 w 2773"/>
                  <a:gd name="T7" fmla="*/ 15 h 738"/>
                  <a:gd name="T8" fmla="*/ 1 w 2773"/>
                  <a:gd name="T9" fmla="*/ 0 h 7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1" name="Freeform 1210"/>
              <p:cNvSpPr>
                <a:spLocks/>
              </p:cNvSpPr>
              <p:nvPr/>
            </p:nvSpPr>
            <p:spPr bwMode="auto">
              <a:xfrm>
                <a:off x="3195" y="1755"/>
                <a:ext cx="429" cy="1187"/>
              </a:xfrm>
              <a:custGeom>
                <a:avLst/>
                <a:gdLst>
                  <a:gd name="T0" fmla="*/ 58 w 637"/>
                  <a:gd name="T1" fmla="*/ 0 h 1659"/>
                  <a:gd name="T2" fmla="*/ 59 w 637"/>
                  <a:gd name="T3" fmla="*/ 0 h 1659"/>
                  <a:gd name="T4" fmla="*/ 6 w 637"/>
                  <a:gd name="T5" fmla="*/ 223 h 1659"/>
                  <a:gd name="T6" fmla="*/ 0 w 637"/>
                  <a:gd name="T7" fmla="*/ 220 h 1659"/>
                  <a:gd name="T8" fmla="*/ 58 w 637"/>
                  <a:gd name="T9" fmla="*/ 0 h 16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7" h="1659">
                    <a:moveTo>
                      <a:pt x="615" y="0"/>
                    </a:moveTo>
                    <a:lnTo>
                      <a:pt x="637" y="0"/>
                    </a:lnTo>
                    <a:lnTo>
                      <a:pt x="68" y="1659"/>
                    </a:lnTo>
                    <a:lnTo>
                      <a:pt x="0" y="1647"/>
                    </a:lnTo>
                    <a:lnTo>
                      <a:pt x="615" y="0"/>
                    </a:lnTo>
                    <a:close/>
                  </a:path>
                </a:pathLst>
              </a:custGeom>
              <a:solidFill>
                <a:srgbClr val="4D4D4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2" name="Freeform 1211"/>
              <p:cNvSpPr>
                <a:spLocks/>
              </p:cNvSpPr>
              <p:nvPr/>
            </p:nvSpPr>
            <p:spPr bwMode="auto">
              <a:xfrm>
                <a:off x="1734" y="2587"/>
                <a:ext cx="1494" cy="394"/>
              </a:xfrm>
              <a:custGeom>
                <a:avLst/>
                <a:gdLst>
                  <a:gd name="T0" fmla="*/ 0 w 2216"/>
                  <a:gd name="T1" fmla="*/ 0 h 550"/>
                  <a:gd name="T2" fmla="*/ 1 w 2216"/>
                  <a:gd name="T3" fmla="*/ 8 h 550"/>
                  <a:gd name="T4" fmla="*/ 203 w 2216"/>
                  <a:gd name="T5" fmla="*/ 75 h 550"/>
                  <a:gd name="T6" fmla="*/ 208 w 2216"/>
                  <a:gd name="T7" fmla="*/ 67 h 550"/>
                  <a:gd name="T8" fmla="*/ 0 w 2216"/>
                  <a:gd name="T9" fmla="*/ 0 h 55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543" name="Group 1212"/>
              <p:cNvGrpSpPr>
                <a:grpSpLocks/>
              </p:cNvGrpSpPr>
              <p:nvPr/>
            </p:nvGrpSpPr>
            <p:grpSpPr bwMode="auto">
              <a:xfrm>
                <a:off x="1709" y="3008"/>
                <a:ext cx="507" cy="234"/>
                <a:chOff x="1740" y="2642"/>
                <a:chExt cx="752" cy="327"/>
              </a:xfrm>
            </p:grpSpPr>
            <p:sp>
              <p:nvSpPr>
                <p:cNvPr id="550" name="Freeform 1213"/>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2" h="327">
                      <a:moveTo>
                        <a:pt x="293" y="0"/>
                      </a:moveTo>
                      <a:lnTo>
                        <a:pt x="752" y="124"/>
                      </a:lnTo>
                      <a:lnTo>
                        <a:pt x="470" y="327"/>
                      </a:lnTo>
                      <a:lnTo>
                        <a:pt x="0" y="183"/>
                      </a:lnTo>
                      <a:lnTo>
                        <a:pt x="293"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51" name="Freeform 1214"/>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52" name="Freeform 1215"/>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0">
                      <a:moveTo>
                        <a:pt x="0" y="44"/>
                      </a:moveTo>
                      <a:lnTo>
                        <a:pt x="75" y="0"/>
                      </a:lnTo>
                      <a:lnTo>
                        <a:pt x="258" y="50"/>
                      </a:lnTo>
                      <a:lnTo>
                        <a:pt x="183" y="100"/>
                      </a:lnTo>
                      <a:lnTo>
                        <a:pt x="0" y="44"/>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53" name="Freeform 1216"/>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54" name="Freeform 1217"/>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2">
                      <a:moveTo>
                        <a:pt x="0" y="46"/>
                      </a:moveTo>
                      <a:lnTo>
                        <a:pt x="71" y="0"/>
                      </a:lnTo>
                      <a:lnTo>
                        <a:pt x="258" y="52"/>
                      </a:lnTo>
                      <a:lnTo>
                        <a:pt x="183" y="102"/>
                      </a:lnTo>
                      <a:lnTo>
                        <a:pt x="0" y="46"/>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55" name="Freeform 1218"/>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544" name="Freeform 1219"/>
              <p:cNvSpPr>
                <a:spLocks/>
              </p:cNvSpPr>
              <p:nvPr/>
            </p:nvSpPr>
            <p:spPr bwMode="auto">
              <a:xfrm>
                <a:off x="2577" y="3043"/>
                <a:ext cx="614" cy="514"/>
              </a:xfrm>
              <a:custGeom>
                <a:avLst/>
                <a:gdLst>
                  <a:gd name="T0" fmla="*/ 1 w 990"/>
                  <a:gd name="T1" fmla="*/ 55 h 792"/>
                  <a:gd name="T2" fmla="*/ 56 w 990"/>
                  <a:gd name="T3" fmla="*/ 0 h 792"/>
                  <a:gd name="T4" fmla="*/ 56 w 990"/>
                  <a:gd name="T5" fmla="*/ 4 h 792"/>
                  <a:gd name="T6" fmla="*/ 0 w 990"/>
                  <a:gd name="T7" fmla="*/ 60 h 792"/>
                  <a:gd name="T8" fmla="*/ 1 w 990"/>
                  <a:gd name="T9" fmla="*/ 55 h 7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90" h="792">
                    <a:moveTo>
                      <a:pt x="3" y="738"/>
                    </a:moveTo>
                    <a:lnTo>
                      <a:pt x="990" y="0"/>
                    </a:lnTo>
                    <a:lnTo>
                      <a:pt x="987" y="60"/>
                    </a:lnTo>
                    <a:lnTo>
                      <a:pt x="0" y="792"/>
                    </a:lnTo>
                    <a:lnTo>
                      <a:pt x="3" y="738"/>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5" name="Freeform 1220"/>
              <p:cNvSpPr>
                <a:spLocks/>
              </p:cNvSpPr>
              <p:nvPr/>
            </p:nvSpPr>
            <p:spPr bwMode="auto">
              <a:xfrm>
                <a:off x="1010" y="3084"/>
                <a:ext cx="1571" cy="469"/>
              </a:xfrm>
              <a:custGeom>
                <a:avLst/>
                <a:gdLst>
                  <a:gd name="T0" fmla="*/ 1 w 2532"/>
                  <a:gd name="T1" fmla="*/ 0 h 723"/>
                  <a:gd name="T2" fmla="*/ 2 w 2532"/>
                  <a:gd name="T3" fmla="*/ 0 h 723"/>
                  <a:gd name="T4" fmla="*/ 145 w 2532"/>
                  <a:gd name="T5" fmla="*/ 51 h 723"/>
                  <a:gd name="T6" fmla="*/ 145 w 2532"/>
                  <a:gd name="T7" fmla="*/ 54 h 723"/>
                  <a:gd name="T8" fmla="*/ 0 w 2532"/>
                  <a:gd name="T9" fmla="*/ 2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6" name="Freeform 1221"/>
              <p:cNvSpPr>
                <a:spLocks/>
              </p:cNvSpPr>
              <p:nvPr/>
            </p:nvSpPr>
            <p:spPr bwMode="auto">
              <a:xfrm>
                <a:off x="1011" y="2998"/>
                <a:ext cx="17" cy="95"/>
              </a:xfrm>
              <a:custGeom>
                <a:avLst/>
                <a:gdLst>
                  <a:gd name="T0" fmla="*/ 2 w 26"/>
                  <a:gd name="T1" fmla="*/ 1 h 147"/>
                  <a:gd name="T2" fmla="*/ 2 w 26"/>
                  <a:gd name="T3" fmla="*/ 10 h 147"/>
                  <a:gd name="T4" fmla="*/ 0 w 26"/>
                  <a:gd name="T5" fmla="*/ 10 h 147"/>
                  <a:gd name="T6" fmla="*/ 1 w 26"/>
                  <a:gd name="T7" fmla="*/ 0 h 147"/>
                  <a:gd name="T8" fmla="*/ 2 w 26"/>
                  <a:gd name="T9" fmla="*/ 1 h 14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47">
                    <a:moveTo>
                      <a:pt x="26" y="10"/>
                    </a:moveTo>
                    <a:lnTo>
                      <a:pt x="23" y="147"/>
                    </a:lnTo>
                    <a:lnTo>
                      <a:pt x="0" y="144"/>
                    </a:lnTo>
                    <a:lnTo>
                      <a:pt x="3" y="0"/>
                    </a:lnTo>
                    <a:lnTo>
                      <a:pt x="26" y="1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7" name="Freeform 1222"/>
              <p:cNvSpPr>
                <a:spLocks/>
              </p:cNvSpPr>
              <p:nvPr/>
            </p:nvSpPr>
            <p:spPr bwMode="auto">
              <a:xfrm>
                <a:off x="1012" y="2611"/>
                <a:ext cx="730" cy="393"/>
              </a:xfrm>
              <a:custGeom>
                <a:avLst/>
                <a:gdLst>
                  <a:gd name="T0" fmla="*/ 67 w 1176"/>
                  <a:gd name="T1" fmla="*/ 0 h 606"/>
                  <a:gd name="T2" fmla="*/ 0 w 1176"/>
                  <a:gd name="T3" fmla="*/ 45 h 606"/>
                  <a:gd name="T4" fmla="*/ 1 w 1176"/>
                  <a:gd name="T5" fmla="*/ 45 h 606"/>
                  <a:gd name="T6" fmla="*/ 67 w 1176"/>
                  <a:gd name="T7" fmla="*/ 1 h 606"/>
                  <a:gd name="T8" fmla="*/ 67 w 1176"/>
                  <a:gd name="T9" fmla="*/ 0 h 6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6" h="606">
                    <a:moveTo>
                      <a:pt x="1170" y="0"/>
                    </a:moveTo>
                    <a:lnTo>
                      <a:pt x="0" y="597"/>
                    </a:lnTo>
                    <a:lnTo>
                      <a:pt x="30" y="606"/>
                    </a:lnTo>
                    <a:lnTo>
                      <a:pt x="1176" y="18"/>
                    </a:lnTo>
                    <a:lnTo>
                      <a:pt x="1170"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8" name="Freeform 1223"/>
              <p:cNvSpPr>
                <a:spLocks/>
              </p:cNvSpPr>
              <p:nvPr/>
            </p:nvSpPr>
            <p:spPr bwMode="auto">
              <a:xfrm>
                <a:off x="1061" y="3018"/>
                <a:ext cx="1490" cy="451"/>
              </a:xfrm>
              <a:custGeom>
                <a:avLst/>
                <a:gdLst>
                  <a:gd name="T0" fmla="*/ 1 w 2532"/>
                  <a:gd name="T1" fmla="*/ 0 h 723"/>
                  <a:gd name="T2" fmla="*/ 1 w 2532"/>
                  <a:gd name="T3" fmla="*/ 0 h 723"/>
                  <a:gd name="T4" fmla="*/ 105 w 2532"/>
                  <a:gd name="T5" fmla="*/ 40 h 723"/>
                  <a:gd name="T6" fmla="*/ 105 w 2532"/>
                  <a:gd name="T7" fmla="*/ 4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49" name="Freeform 1224"/>
              <p:cNvSpPr>
                <a:spLocks/>
              </p:cNvSpPr>
              <p:nvPr/>
            </p:nvSpPr>
            <p:spPr bwMode="auto">
              <a:xfrm flipV="1">
                <a:off x="2549" y="2986"/>
                <a:ext cx="608" cy="467"/>
              </a:xfrm>
              <a:custGeom>
                <a:avLst/>
                <a:gdLst>
                  <a:gd name="T0" fmla="*/ 0 w 2532"/>
                  <a:gd name="T1" fmla="*/ 0 h 723"/>
                  <a:gd name="T2" fmla="*/ 0 w 2532"/>
                  <a:gd name="T3" fmla="*/ 0 h 723"/>
                  <a:gd name="T4" fmla="*/ 0 w 2532"/>
                  <a:gd name="T5" fmla="*/ 49 h 723"/>
                  <a:gd name="T6" fmla="*/ 0 w 2532"/>
                  <a:gd name="T7" fmla="*/ 52 h 723"/>
                  <a:gd name="T8" fmla="*/ 0 w 2532"/>
                  <a:gd name="T9" fmla="*/ 2 h 723"/>
                  <a:gd name="T10" fmla="*/ 0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grpSp>
          <p:nvGrpSpPr>
            <p:cNvPr id="482" name="Group 1225"/>
            <p:cNvGrpSpPr>
              <a:grpSpLocks/>
            </p:cNvGrpSpPr>
            <p:nvPr/>
          </p:nvGrpSpPr>
          <p:grpSpPr bwMode="auto">
            <a:xfrm>
              <a:off x="3503" y="1916"/>
              <a:ext cx="280" cy="257"/>
              <a:chOff x="877" y="1008"/>
              <a:chExt cx="2747" cy="2591"/>
            </a:xfrm>
          </p:grpSpPr>
          <p:pic>
            <p:nvPicPr>
              <p:cNvPr id="510" name="Picture 1226" descr="antenna_stylized"/>
              <p:cNvPicPr>
                <a:picLocks noChangeAspect="1" noChangeArrowheads="1"/>
              </p:cNvPicPr>
              <p:nvPr/>
            </p:nvPicPr>
            <p:blipFill>
              <a:blip r:embed="rId19" cstate="print">
                <a:extLst>
                  <a:ext uri="{28A0092B-C50C-407E-A947-70E740481C1C}">
                    <a14:useLocalDpi xmlns:a14="http://schemas.microsoft.com/office/drawing/2010/main"/>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1" name="Picture 1227" descr="laptop_keyboard"/>
              <p:cNvPicPr>
                <a:picLocks noChangeAspect="1" noChangeArrowheads="1"/>
              </p:cNvPicPr>
              <p:nvPr/>
            </p:nvPicPr>
            <p:blipFill>
              <a:blip r:embed="rId20">
                <a:extLst>
                  <a:ext uri="{28A0092B-C50C-407E-A947-70E740481C1C}">
                    <a14:useLocalDpi xmlns:a14="http://schemas.microsoft.com/office/drawing/2010/main"/>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 name="Freeform 1228"/>
              <p:cNvSpPr>
                <a:spLocks/>
              </p:cNvSpPr>
              <p:nvPr/>
            </p:nvSpPr>
            <p:spPr bwMode="auto">
              <a:xfrm>
                <a:off x="1753" y="1603"/>
                <a:ext cx="1807" cy="1322"/>
              </a:xfrm>
              <a:custGeom>
                <a:avLst/>
                <a:gdLst>
                  <a:gd name="T0" fmla="*/ 27 w 2982"/>
                  <a:gd name="T1" fmla="*/ 0 h 2442"/>
                  <a:gd name="T2" fmla="*/ 0 w 2982"/>
                  <a:gd name="T3" fmla="*/ 44 h 2442"/>
                  <a:gd name="T4" fmla="*/ 119 w 2982"/>
                  <a:gd name="T5" fmla="*/ 62 h 2442"/>
                  <a:gd name="T6" fmla="*/ 148 w 2982"/>
                  <a:gd name="T7" fmla="*/ 8 h 2442"/>
                  <a:gd name="T8" fmla="*/ 27 w 2982"/>
                  <a:gd name="T9" fmla="*/ 0 h 24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pic>
            <p:nvPicPr>
              <p:cNvPr id="513" name="Picture 1229" descr="screen"/>
              <p:cNvPicPr>
                <a:picLocks noChangeAspect="1" noChangeArrowheads="1"/>
              </p:cNvPicPr>
              <p:nvPr/>
            </p:nvPicPr>
            <p:blipFill>
              <a:blip r:embed="rId21" cstate="print">
                <a:extLst>
                  <a:ext uri="{28A0092B-C50C-407E-A947-70E740481C1C}">
                    <a14:useLocalDpi xmlns:a14="http://schemas.microsoft.com/office/drawing/2010/main"/>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4" name="Freeform 1230"/>
              <p:cNvSpPr>
                <a:spLocks/>
              </p:cNvSpPr>
              <p:nvPr/>
            </p:nvSpPr>
            <p:spPr bwMode="auto">
              <a:xfrm>
                <a:off x="2082" y="1564"/>
                <a:ext cx="1531" cy="246"/>
              </a:xfrm>
              <a:custGeom>
                <a:avLst/>
                <a:gdLst>
                  <a:gd name="T0" fmla="*/ 1 w 2528"/>
                  <a:gd name="T1" fmla="*/ 0 h 455"/>
                  <a:gd name="T2" fmla="*/ 125 w 2528"/>
                  <a:gd name="T3" fmla="*/ 9 h 455"/>
                  <a:gd name="T4" fmla="*/ 122 w 2528"/>
                  <a:gd name="T5" fmla="*/ 11 h 455"/>
                  <a:gd name="T6" fmla="*/ 0 w 2528"/>
                  <a:gd name="T7" fmla="*/ 2 h 455"/>
                  <a:gd name="T8" fmla="*/ 1 w 2528"/>
                  <a:gd name="T9" fmla="*/ 0 h 4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15" name="Freeform 1231"/>
              <p:cNvSpPr>
                <a:spLocks/>
              </p:cNvSpPr>
              <p:nvPr/>
            </p:nvSpPr>
            <p:spPr bwMode="auto">
              <a:xfrm>
                <a:off x="1737" y="1562"/>
                <a:ext cx="425" cy="1024"/>
              </a:xfrm>
              <a:custGeom>
                <a:avLst/>
                <a:gdLst>
                  <a:gd name="T0" fmla="*/ 28 w 702"/>
                  <a:gd name="T1" fmla="*/ 0 h 1893"/>
                  <a:gd name="T2" fmla="*/ 0 w 702"/>
                  <a:gd name="T3" fmla="*/ 47 h 1893"/>
                  <a:gd name="T4" fmla="*/ 5 w 702"/>
                  <a:gd name="T5" fmla="*/ 48 h 1893"/>
                  <a:gd name="T6" fmla="*/ 35 w 702"/>
                  <a:gd name="T7" fmla="*/ 1 h 1893"/>
                  <a:gd name="T8" fmla="*/ 28 w 702"/>
                  <a:gd name="T9" fmla="*/ 0 h 18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02" h="1893">
                    <a:moveTo>
                      <a:pt x="579" y="0"/>
                    </a:moveTo>
                    <a:lnTo>
                      <a:pt x="0" y="1869"/>
                    </a:lnTo>
                    <a:lnTo>
                      <a:pt x="114" y="1893"/>
                    </a:lnTo>
                    <a:lnTo>
                      <a:pt x="702" y="51"/>
                    </a:lnTo>
                    <a:lnTo>
                      <a:pt x="579"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16" name="Freeform 1232"/>
              <p:cNvSpPr>
                <a:spLocks/>
              </p:cNvSpPr>
              <p:nvPr/>
            </p:nvSpPr>
            <p:spPr bwMode="auto">
              <a:xfrm>
                <a:off x="3144" y="1745"/>
                <a:ext cx="458" cy="1182"/>
              </a:xfrm>
              <a:custGeom>
                <a:avLst/>
                <a:gdLst>
                  <a:gd name="T0" fmla="*/ 38 w 756"/>
                  <a:gd name="T1" fmla="*/ 0 h 2184"/>
                  <a:gd name="T2" fmla="*/ 7 w 756"/>
                  <a:gd name="T3" fmla="*/ 55 h 2184"/>
                  <a:gd name="T4" fmla="*/ 0 w 756"/>
                  <a:gd name="T5" fmla="*/ 54 h 2184"/>
                  <a:gd name="T6" fmla="*/ 30 w 756"/>
                  <a:gd name="T7" fmla="*/ 2 h 2184"/>
                  <a:gd name="T8" fmla="*/ 38 w 756"/>
                  <a:gd name="T9" fmla="*/ 0 h 21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17" name="Freeform 1233"/>
              <p:cNvSpPr>
                <a:spLocks/>
              </p:cNvSpPr>
              <p:nvPr/>
            </p:nvSpPr>
            <p:spPr bwMode="auto">
              <a:xfrm>
                <a:off x="1732" y="2534"/>
                <a:ext cx="1680" cy="399"/>
              </a:xfrm>
              <a:custGeom>
                <a:avLst/>
                <a:gdLst>
                  <a:gd name="T0" fmla="*/ 1 w 2773"/>
                  <a:gd name="T1" fmla="*/ 0 h 738"/>
                  <a:gd name="T2" fmla="*/ 0 w 2773"/>
                  <a:gd name="T3" fmla="*/ 3 h 738"/>
                  <a:gd name="T4" fmla="*/ 121 w 2773"/>
                  <a:gd name="T5" fmla="*/ 18 h 738"/>
                  <a:gd name="T6" fmla="*/ 118 w 2773"/>
                  <a:gd name="T7" fmla="*/ 15 h 738"/>
                  <a:gd name="T8" fmla="*/ 1 w 2773"/>
                  <a:gd name="T9" fmla="*/ 0 h 7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18" name="Freeform 1234"/>
              <p:cNvSpPr>
                <a:spLocks/>
              </p:cNvSpPr>
              <p:nvPr/>
            </p:nvSpPr>
            <p:spPr bwMode="auto">
              <a:xfrm>
                <a:off x="3195" y="1755"/>
                <a:ext cx="429" cy="1187"/>
              </a:xfrm>
              <a:custGeom>
                <a:avLst/>
                <a:gdLst>
                  <a:gd name="T0" fmla="*/ 58 w 637"/>
                  <a:gd name="T1" fmla="*/ 0 h 1659"/>
                  <a:gd name="T2" fmla="*/ 59 w 637"/>
                  <a:gd name="T3" fmla="*/ 0 h 1659"/>
                  <a:gd name="T4" fmla="*/ 6 w 637"/>
                  <a:gd name="T5" fmla="*/ 223 h 1659"/>
                  <a:gd name="T6" fmla="*/ 0 w 637"/>
                  <a:gd name="T7" fmla="*/ 220 h 1659"/>
                  <a:gd name="T8" fmla="*/ 58 w 637"/>
                  <a:gd name="T9" fmla="*/ 0 h 16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7" h="1659">
                    <a:moveTo>
                      <a:pt x="615" y="0"/>
                    </a:moveTo>
                    <a:lnTo>
                      <a:pt x="637" y="0"/>
                    </a:lnTo>
                    <a:lnTo>
                      <a:pt x="68" y="1659"/>
                    </a:lnTo>
                    <a:lnTo>
                      <a:pt x="0" y="1647"/>
                    </a:lnTo>
                    <a:lnTo>
                      <a:pt x="615" y="0"/>
                    </a:lnTo>
                    <a:close/>
                  </a:path>
                </a:pathLst>
              </a:custGeom>
              <a:solidFill>
                <a:srgbClr val="4D4D4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19" name="Freeform 1235"/>
              <p:cNvSpPr>
                <a:spLocks/>
              </p:cNvSpPr>
              <p:nvPr/>
            </p:nvSpPr>
            <p:spPr bwMode="auto">
              <a:xfrm>
                <a:off x="1734" y="2587"/>
                <a:ext cx="1494" cy="394"/>
              </a:xfrm>
              <a:custGeom>
                <a:avLst/>
                <a:gdLst>
                  <a:gd name="T0" fmla="*/ 0 w 2216"/>
                  <a:gd name="T1" fmla="*/ 0 h 550"/>
                  <a:gd name="T2" fmla="*/ 1 w 2216"/>
                  <a:gd name="T3" fmla="*/ 8 h 550"/>
                  <a:gd name="T4" fmla="*/ 203 w 2216"/>
                  <a:gd name="T5" fmla="*/ 75 h 550"/>
                  <a:gd name="T6" fmla="*/ 208 w 2216"/>
                  <a:gd name="T7" fmla="*/ 67 h 550"/>
                  <a:gd name="T8" fmla="*/ 0 w 2216"/>
                  <a:gd name="T9" fmla="*/ 0 h 55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520" name="Group 1236"/>
              <p:cNvGrpSpPr>
                <a:grpSpLocks/>
              </p:cNvGrpSpPr>
              <p:nvPr/>
            </p:nvGrpSpPr>
            <p:grpSpPr bwMode="auto">
              <a:xfrm>
                <a:off x="1709" y="3008"/>
                <a:ext cx="507" cy="234"/>
                <a:chOff x="1740" y="2642"/>
                <a:chExt cx="752" cy="327"/>
              </a:xfrm>
            </p:grpSpPr>
            <p:sp>
              <p:nvSpPr>
                <p:cNvPr id="527" name="Freeform 1237"/>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2" h="327">
                      <a:moveTo>
                        <a:pt x="293" y="0"/>
                      </a:moveTo>
                      <a:lnTo>
                        <a:pt x="752" y="124"/>
                      </a:lnTo>
                      <a:lnTo>
                        <a:pt x="470" y="327"/>
                      </a:lnTo>
                      <a:lnTo>
                        <a:pt x="0" y="183"/>
                      </a:lnTo>
                      <a:lnTo>
                        <a:pt x="293"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8" name="Freeform 1238"/>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9" name="Freeform 1239"/>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0">
                      <a:moveTo>
                        <a:pt x="0" y="44"/>
                      </a:moveTo>
                      <a:lnTo>
                        <a:pt x="75" y="0"/>
                      </a:lnTo>
                      <a:lnTo>
                        <a:pt x="258" y="50"/>
                      </a:lnTo>
                      <a:lnTo>
                        <a:pt x="183" y="100"/>
                      </a:lnTo>
                      <a:lnTo>
                        <a:pt x="0" y="44"/>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30" name="Freeform 1240"/>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31" name="Freeform 1241"/>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2">
                      <a:moveTo>
                        <a:pt x="0" y="46"/>
                      </a:moveTo>
                      <a:lnTo>
                        <a:pt x="71" y="0"/>
                      </a:lnTo>
                      <a:lnTo>
                        <a:pt x="258" y="52"/>
                      </a:lnTo>
                      <a:lnTo>
                        <a:pt x="183" y="102"/>
                      </a:lnTo>
                      <a:lnTo>
                        <a:pt x="0" y="46"/>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32" name="Freeform 1242"/>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521" name="Freeform 1243"/>
              <p:cNvSpPr>
                <a:spLocks/>
              </p:cNvSpPr>
              <p:nvPr/>
            </p:nvSpPr>
            <p:spPr bwMode="auto">
              <a:xfrm>
                <a:off x="2577" y="3043"/>
                <a:ext cx="614" cy="514"/>
              </a:xfrm>
              <a:custGeom>
                <a:avLst/>
                <a:gdLst>
                  <a:gd name="T0" fmla="*/ 1 w 990"/>
                  <a:gd name="T1" fmla="*/ 55 h 792"/>
                  <a:gd name="T2" fmla="*/ 56 w 990"/>
                  <a:gd name="T3" fmla="*/ 0 h 792"/>
                  <a:gd name="T4" fmla="*/ 56 w 990"/>
                  <a:gd name="T5" fmla="*/ 4 h 792"/>
                  <a:gd name="T6" fmla="*/ 0 w 990"/>
                  <a:gd name="T7" fmla="*/ 60 h 792"/>
                  <a:gd name="T8" fmla="*/ 1 w 990"/>
                  <a:gd name="T9" fmla="*/ 55 h 7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90" h="792">
                    <a:moveTo>
                      <a:pt x="3" y="738"/>
                    </a:moveTo>
                    <a:lnTo>
                      <a:pt x="990" y="0"/>
                    </a:lnTo>
                    <a:lnTo>
                      <a:pt x="987" y="60"/>
                    </a:lnTo>
                    <a:lnTo>
                      <a:pt x="0" y="792"/>
                    </a:lnTo>
                    <a:lnTo>
                      <a:pt x="3" y="738"/>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2" name="Freeform 1244"/>
              <p:cNvSpPr>
                <a:spLocks/>
              </p:cNvSpPr>
              <p:nvPr/>
            </p:nvSpPr>
            <p:spPr bwMode="auto">
              <a:xfrm>
                <a:off x="1010" y="3084"/>
                <a:ext cx="1571" cy="469"/>
              </a:xfrm>
              <a:custGeom>
                <a:avLst/>
                <a:gdLst>
                  <a:gd name="T0" fmla="*/ 1 w 2532"/>
                  <a:gd name="T1" fmla="*/ 0 h 723"/>
                  <a:gd name="T2" fmla="*/ 2 w 2532"/>
                  <a:gd name="T3" fmla="*/ 0 h 723"/>
                  <a:gd name="T4" fmla="*/ 145 w 2532"/>
                  <a:gd name="T5" fmla="*/ 51 h 723"/>
                  <a:gd name="T6" fmla="*/ 145 w 2532"/>
                  <a:gd name="T7" fmla="*/ 54 h 723"/>
                  <a:gd name="T8" fmla="*/ 0 w 2532"/>
                  <a:gd name="T9" fmla="*/ 2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3" name="Freeform 1245"/>
              <p:cNvSpPr>
                <a:spLocks/>
              </p:cNvSpPr>
              <p:nvPr/>
            </p:nvSpPr>
            <p:spPr bwMode="auto">
              <a:xfrm>
                <a:off x="1011" y="2998"/>
                <a:ext cx="17" cy="95"/>
              </a:xfrm>
              <a:custGeom>
                <a:avLst/>
                <a:gdLst>
                  <a:gd name="T0" fmla="*/ 2 w 26"/>
                  <a:gd name="T1" fmla="*/ 1 h 147"/>
                  <a:gd name="T2" fmla="*/ 2 w 26"/>
                  <a:gd name="T3" fmla="*/ 10 h 147"/>
                  <a:gd name="T4" fmla="*/ 0 w 26"/>
                  <a:gd name="T5" fmla="*/ 10 h 147"/>
                  <a:gd name="T6" fmla="*/ 1 w 26"/>
                  <a:gd name="T7" fmla="*/ 0 h 147"/>
                  <a:gd name="T8" fmla="*/ 2 w 26"/>
                  <a:gd name="T9" fmla="*/ 1 h 14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47">
                    <a:moveTo>
                      <a:pt x="26" y="10"/>
                    </a:moveTo>
                    <a:lnTo>
                      <a:pt x="23" y="147"/>
                    </a:lnTo>
                    <a:lnTo>
                      <a:pt x="0" y="144"/>
                    </a:lnTo>
                    <a:lnTo>
                      <a:pt x="3" y="0"/>
                    </a:lnTo>
                    <a:lnTo>
                      <a:pt x="26" y="1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4" name="Freeform 1246"/>
              <p:cNvSpPr>
                <a:spLocks/>
              </p:cNvSpPr>
              <p:nvPr/>
            </p:nvSpPr>
            <p:spPr bwMode="auto">
              <a:xfrm>
                <a:off x="1012" y="2611"/>
                <a:ext cx="730" cy="393"/>
              </a:xfrm>
              <a:custGeom>
                <a:avLst/>
                <a:gdLst>
                  <a:gd name="T0" fmla="*/ 67 w 1176"/>
                  <a:gd name="T1" fmla="*/ 0 h 606"/>
                  <a:gd name="T2" fmla="*/ 0 w 1176"/>
                  <a:gd name="T3" fmla="*/ 45 h 606"/>
                  <a:gd name="T4" fmla="*/ 1 w 1176"/>
                  <a:gd name="T5" fmla="*/ 45 h 606"/>
                  <a:gd name="T6" fmla="*/ 67 w 1176"/>
                  <a:gd name="T7" fmla="*/ 1 h 606"/>
                  <a:gd name="T8" fmla="*/ 67 w 1176"/>
                  <a:gd name="T9" fmla="*/ 0 h 6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6" h="606">
                    <a:moveTo>
                      <a:pt x="1170" y="0"/>
                    </a:moveTo>
                    <a:lnTo>
                      <a:pt x="0" y="597"/>
                    </a:lnTo>
                    <a:lnTo>
                      <a:pt x="30" y="606"/>
                    </a:lnTo>
                    <a:lnTo>
                      <a:pt x="1176" y="18"/>
                    </a:lnTo>
                    <a:lnTo>
                      <a:pt x="1170"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5" name="Freeform 1247"/>
              <p:cNvSpPr>
                <a:spLocks/>
              </p:cNvSpPr>
              <p:nvPr/>
            </p:nvSpPr>
            <p:spPr bwMode="auto">
              <a:xfrm>
                <a:off x="1061" y="3018"/>
                <a:ext cx="1490" cy="451"/>
              </a:xfrm>
              <a:custGeom>
                <a:avLst/>
                <a:gdLst>
                  <a:gd name="T0" fmla="*/ 1 w 2532"/>
                  <a:gd name="T1" fmla="*/ 0 h 723"/>
                  <a:gd name="T2" fmla="*/ 1 w 2532"/>
                  <a:gd name="T3" fmla="*/ 0 h 723"/>
                  <a:gd name="T4" fmla="*/ 105 w 2532"/>
                  <a:gd name="T5" fmla="*/ 40 h 723"/>
                  <a:gd name="T6" fmla="*/ 105 w 2532"/>
                  <a:gd name="T7" fmla="*/ 4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26" name="Freeform 1248"/>
              <p:cNvSpPr>
                <a:spLocks/>
              </p:cNvSpPr>
              <p:nvPr/>
            </p:nvSpPr>
            <p:spPr bwMode="auto">
              <a:xfrm flipV="1">
                <a:off x="2549" y="2986"/>
                <a:ext cx="608" cy="467"/>
              </a:xfrm>
              <a:custGeom>
                <a:avLst/>
                <a:gdLst>
                  <a:gd name="T0" fmla="*/ 0 w 2532"/>
                  <a:gd name="T1" fmla="*/ 0 h 723"/>
                  <a:gd name="T2" fmla="*/ 0 w 2532"/>
                  <a:gd name="T3" fmla="*/ 0 h 723"/>
                  <a:gd name="T4" fmla="*/ 0 w 2532"/>
                  <a:gd name="T5" fmla="*/ 49 h 723"/>
                  <a:gd name="T6" fmla="*/ 0 w 2532"/>
                  <a:gd name="T7" fmla="*/ 52 h 723"/>
                  <a:gd name="T8" fmla="*/ 0 w 2532"/>
                  <a:gd name="T9" fmla="*/ 2 h 723"/>
                  <a:gd name="T10" fmla="*/ 0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grpSp>
          <p:nvGrpSpPr>
            <p:cNvPr id="483" name="Group 1249"/>
            <p:cNvGrpSpPr>
              <a:grpSpLocks/>
            </p:cNvGrpSpPr>
            <p:nvPr/>
          </p:nvGrpSpPr>
          <p:grpSpPr bwMode="auto">
            <a:xfrm flipH="1">
              <a:off x="3742" y="2030"/>
              <a:ext cx="261" cy="235"/>
              <a:chOff x="2839" y="3501"/>
              <a:chExt cx="755" cy="803"/>
            </a:xfrm>
          </p:grpSpPr>
          <p:pic>
            <p:nvPicPr>
              <p:cNvPr id="508" name="Picture 1250" descr="desktop_computer_stylized_medium"/>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9" name="Freeform 1251"/>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defRPr/>
                </a:pPr>
                <a:endParaRPr lang="en-US" kern="0">
                  <a:solidFill>
                    <a:sysClr val="windowText" lastClr="000000"/>
                  </a:solidFill>
                </a:endParaRPr>
              </a:p>
            </p:txBody>
          </p:sp>
        </p:grpSp>
        <p:grpSp>
          <p:nvGrpSpPr>
            <p:cNvPr id="484" name="Group 1252"/>
            <p:cNvGrpSpPr>
              <a:grpSpLocks/>
            </p:cNvGrpSpPr>
            <p:nvPr/>
          </p:nvGrpSpPr>
          <p:grpSpPr bwMode="auto">
            <a:xfrm>
              <a:off x="4603" y="3416"/>
              <a:ext cx="299" cy="257"/>
              <a:chOff x="877" y="1008"/>
              <a:chExt cx="2747" cy="2591"/>
            </a:xfrm>
          </p:grpSpPr>
          <p:pic>
            <p:nvPicPr>
              <p:cNvPr id="485" name="Picture 1253" descr="antenna_stylized"/>
              <p:cNvPicPr>
                <a:picLocks noChangeAspect="1" noChangeArrowheads="1"/>
              </p:cNvPicPr>
              <p:nvPr/>
            </p:nvPicPr>
            <p:blipFill>
              <a:blip r:embed="rId16">
                <a:extLst>
                  <a:ext uri="{28A0092B-C50C-407E-A947-70E740481C1C}">
                    <a14:useLocalDpi xmlns:a14="http://schemas.microsoft.com/office/drawing/2010/main"/>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6" name="Picture 1254" descr="laptop_keyboard"/>
              <p:cNvPicPr>
                <a:picLocks noChangeAspect="1" noChangeArrowheads="1"/>
              </p:cNvPicPr>
              <p:nvPr/>
            </p:nvPicPr>
            <p:blipFill>
              <a:blip r:embed="rId17">
                <a:extLst>
                  <a:ext uri="{28A0092B-C50C-407E-A947-70E740481C1C}">
                    <a14:useLocalDpi xmlns:a14="http://schemas.microsoft.com/office/drawing/2010/main"/>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7" name="Freeform 1255"/>
              <p:cNvSpPr>
                <a:spLocks/>
              </p:cNvSpPr>
              <p:nvPr/>
            </p:nvSpPr>
            <p:spPr bwMode="auto">
              <a:xfrm>
                <a:off x="1753" y="1603"/>
                <a:ext cx="1807" cy="1322"/>
              </a:xfrm>
              <a:custGeom>
                <a:avLst/>
                <a:gdLst>
                  <a:gd name="T0" fmla="*/ 27 w 2982"/>
                  <a:gd name="T1" fmla="*/ 0 h 2442"/>
                  <a:gd name="T2" fmla="*/ 0 w 2982"/>
                  <a:gd name="T3" fmla="*/ 44 h 2442"/>
                  <a:gd name="T4" fmla="*/ 119 w 2982"/>
                  <a:gd name="T5" fmla="*/ 62 h 2442"/>
                  <a:gd name="T6" fmla="*/ 148 w 2982"/>
                  <a:gd name="T7" fmla="*/ 8 h 2442"/>
                  <a:gd name="T8" fmla="*/ 27 w 2982"/>
                  <a:gd name="T9" fmla="*/ 0 h 24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82" h="2442">
                    <a:moveTo>
                      <a:pt x="540" y="0"/>
                    </a:moveTo>
                    <a:lnTo>
                      <a:pt x="0" y="1734"/>
                    </a:lnTo>
                    <a:lnTo>
                      <a:pt x="2394" y="2442"/>
                    </a:lnTo>
                    <a:lnTo>
                      <a:pt x="2982" y="318"/>
                    </a:lnTo>
                    <a:lnTo>
                      <a:pt x="540" y="0"/>
                    </a:lnTo>
                    <a:close/>
                  </a:path>
                </a:pathLst>
              </a:custGeom>
              <a:solidFill>
                <a:srgbClr val="000000"/>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pic>
            <p:nvPicPr>
              <p:cNvPr id="488" name="Picture 1256" descr="screen"/>
              <p:cNvPicPr>
                <a:picLocks noChangeAspect="1" noChangeArrowheads="1"/>
              </p:cNvPicPr>
              <p:nvPr/>
            </p:nvPicPr>
            <p:blipFill>
              <a:blip r:embed="rId18">
                <a:extLst>
                  <a:ext uri="{28A0092B-C50C-407E-A947-70E740481C1C}">
                    <a14:useLocalDpi xmlns:a14="http://schemas.microsoft.com/office/drawing/2010/main"/>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 name="Freeform 1257"/>
              <p:cNvSpPr>
                <a:spLocks/>
              </p:cNvSpPr>
              <p:nvPr/>
            </p:nvSpPr>
            <p:spPr bwMode="auto">
              <a:xfrm>
                <a:off x="2082" y="1564"/>
                <a:ext cx="1531" cy="246"/>
              </a:xfrm>
              <a:custGeom>
                <a:avLst/>
                <a:gdLst>
                  <a:gd name="T0" fmla="*/ 1 w 2528"/>
                  <a:gd name="T1" fmla="*/ 0 h 455"/>
                  <a:gd name="T2" fmla="*/ 125 w 2528"/>
                  <a:gd name="T3" fmla="*/ 9 h 455"/>
                  <a:gd name="T4" fmla="*/ 122 w 2528"/>
                  <a:gd name="T5" fmla="*/ 11 h 455"/>
                  <a:gd name="T6" fmla="*/ 0 w 2528"/>
                  <a:gd name="T7" fmla="*/ 2 h 455"/>
                  <a:gd name="T8" fmla="*/ 1 w 2528"/>
                  <a:gd name="T9" fmla="*/ 0 h 4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0" name="Freeform 1258"/>
              <p:cNvSpPr>
                <a:spLocks/>
              </p:cNvSpPr>
              <p:nvPr/>
            </p:nvSpPr>
            <p:spPr bwMode="auto">
              <a:xfrm>
                <a:off x="1737" y="1562"/>
                <a:ext cx="425" cy="1024"/>
              </a:xfrm>
              <a:custGeom>
                <a:avLst/>
                <a:gdLst>
                  <a:gd name="T0" fmla="*/ 28 w 702"/>
                  <a:gd name="T1" fmla="*/ 0 h 1893"/>
                  <a:gd name="T2" fmla="*/ 0 w 702"/>
                  <a:gd name="T3" fmla="*/ 47 h 1893"/>
                  <a:gd name="T4" fmla="*/ 5 w 702"/>
                  <a:gd name="T5" fmla="*/ 48 h 1893"/>
                  <a:gd name="T6" fmla="*/ 35 w 702"/>
                  <a:gd name="T7" fmla="*/ 1 h 1893"/>
                  <a:gd name="T8" fmla="*/ 28 w 702"/>
                  <a:gd name="T9" fmla="*/ 0 h 18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02" h="1893">
                    <a:moveTo>
                      <a:pt x="579" y="0"/>
                    </a:moveTo>
                    <a:lnTo>
                      <a:pt x="0" y="1869"/>
                    </a:lnTo>
                    <a:lnTo>
                      <a:pt x="114" y="1893"/>
                    </a:lnTo>
                    <a:lnTo>
                      <a:pt x="702" y="51"/>
                    </a:lnTo>
                    <a:lnTo>
                      <a:pt x="579"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1" name="Freeform 1259"/>
              <p:cNvSpPr>
                <a:spLocks/>
              </p:cNvSpPr>
              <p:nvPr/>
            </p:nvSpPr>
            <p:spPr bwMode="auto">
              <a:xfrm>
                <a:off x="3144" y="1745"/>
                <a:ext cx="458" cy="1182"/>
              </a:xfrm>
              <a:custGeom>
                <a:avLst/>
                <a:gdLst>
                  <a:gd name="T0" fmla="*/ 38 w 756"/>
                  <a:gd name="T1" fmla="*/ 0 h 2184"/>
                  <a:gd name="T2" fmla="*/ 7 w 756"/>
                  <a:gd name="T3" fmla="*/ 55 h 2184"/>
                  <a:gd name="T4" fmla="*/ 0 w 756"/>
                  <a:gd name="T5" fmla="*/ 54 h 2184"/>
                  <a:gd name="T6" fmla="*/ 30 w 756"/>
                  <a:gd name="T7" fmla="*/ 2 h 2184"/>
                  <a:gd name="T8" fmla="*/ 38 w 756"/>
                  <a:gd name="T9" fmla="*/ 0 h 21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6" h="2184">
                    <a:moveTo>
                      <a:pt x="756" y="0"/>
                    </a:moveTo>
                    <a:lnTo>
                      <a:pt x="138" y="2184"/>
                    </a:lnTo>
                    <a:lnTo>
                      <a:pt x="0" y="2148"/>
                    </a:lnTo>
                    <a:lnTo>
                      <a:pt x="606" y="78"/>
                    </a:lnTo>
                    <a:lnTo>
                      <a:pt x="756" y="0"/>
                    </a:lnTo>
                    <a:close/>
                  </a:path>
                </a:pathLst>
              </a:custGeom>
              <a:gradFill rotWithShape="1">
                <a:gsLst>
                  <a:gs pos="0">
                    <a:srgbClr val="DDDDDD"/>
                  </a:gs>
                  <a:gs pos="100000">
                    <a:srgbClr val="FFFFFF"/>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2" name="Freeform 1260"/>
              <p:cNvSpPr>
                <a:spLocks/>
              </p:cNvSpPr>
              <p:nvPr/>
            </p:nvSpPr>
            <p:spPr bwMode="auto">
              <a:xfrm>
                <a:off x="1732" y="2534"/>
                <a:ext cx="1680" cy="399"/>
              </a:xfrm>
              <a:custGeom>
                <a:avLst/>
                <a:gdLst>
                  <a:gd name="T0" fmla="*/ 1 w 2773"/>
                  <a:gd name="T1" fmla="*/ 0 h 738"/>
                  <a:gd name="T2" fmla="*/ 0 w 2773"/>
                  <a:gd name="T3" fmla="*/ 3 h 738"/>
                  <a:gd name="T4" fmla="*/ 121 w 2773"/>
                  <a:gd name="T5" fmla="*/ 18 h 738"/>
                  <a:gd name="T6" fmla="*/ 118 w 2773"/>
                  <a:gd name="T7" fmla="*/ 15 h 738"/>
                  <a:gd name="T8" fmla="*/ 1 w 2773"/>
                  <a:gd name="T9" fmla="*/ 0 h 7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rgbClr val="FFFF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3" name="Freeform 1261"/>
              <p:cNvSpPr>
                <a:spLocks/>
              </p:cNvSpPr>
              <p:nvPr/>
            </p:nvSpPr>
            <p:spPr bwMode="auto">
              <a:xfrm>
                <a:off x="3195" y="1755"/>
                <a:ext cx="429" cy="1187"/>
              </a:xfrm>
              <a:custGeom>
                <a:avLst/>
                <a:gdLst>
                  <a:gd name="T0" fmla="*/ 58 w 637"/>
                  <a:gd name="T1" fmla="*/ 0 h 1659"/>
                  <a:gd name="T2" fmla="*/ 59 w 637"/>
                  <a:gd name="T3" fmla="*/ 0 h 1659"/>
                  <a:gd name="T4" fmla="*/ 6 w 637"/>
                  <a:gd name="T5" fmla="*/ 223 h 1659"/>
                  <a:gd name="T6" fmla="*/ 0 w 637"/>
                  <a:gd name="T7" fmla="*/ 220 h 1659"/>
                  <a:gd name="T8" fmla="*/ 58 w 637"/>
                  <a:gd name="T9" fmla="*/ 0 h 16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7" h="1659">
                    <a:moveTo>
                      <a:pt x="615" y="0"/>
                    </a:moveTo>
                    <a:lnTo>
                      <a:pt x="637" y="0"/>
                    </a:lnTo>
                    <a:lnTo>
                      <a:pt x="68" y="1659"/>
                    </a:lnTo>
                    <a:lnTo>
                      <a:pt x="0" y="1647"/>
                    </a:lnTo>
                    <a:lnTo>
                      <a:pt x="615" y="0"/>
                    </a:lnTo>
                    <a:close/>
                  </a:path>
                </a:pathLst>
              </a:custGeom>
              <a:solidFill>
                <a:srgbClr val="4D4D4D"/>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4" name="Freeform 1262"/>
              <p:cNvSpPr>
                <a:spLocks/>
              </p:cNvSpPr>
              <p:nvPr/>
            </p:nvSpPr>
            <p:spPr bwMode="auto">
              <a:xfrm>
                <a:off x="1734" y="2587"/>
                <a:ext cx="1494" cy="394"/>
              </a:xfrm>
              <a:custGeom>
                <a:avLst/>
                <a:gdLst>
                  <a:gd name="T0" fmla="*/ 0 w 2216"/>
                  <a:gd name="T1" fmla="*/ 0 h 550"/>
                  <a:gd name="T2" fmla="*/ 1 w 2216"/>
                  <a:gd name="T3" fmla="*/ 8 h 550"/>
                  <a:gd name="T4" fmla="*/ 203 w 2216"/>
                  <a:gd name="T5" fmla="*/ 75 h 550"/>
                  <a:gd name="T6" fmla="*/ 208 w 2216"/>
                  <a:gd name="T7" fmla="*/ 67 h 550"/>
                  <a:gd name="T8" fmla="*/ 0 w 2216"/>
                  <a:gd name="T9" fmla="*/ 0 h 55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nvGrpSpPr>
              <p:cNvPr id="495" name="Group 1263"/>
              <p:cNvGrpSpPr>
                <a:grpSpLocks/>
              </p:cNvGrpSpPr>
              <p:nvPr/>
            </p:nvGrpSpPr>
            <p:grpSpPr bwMode="auto">
              <a:xfrm>
                <a:off x="1709" y="3008"/>
                <a:ext cx="507" cy="234"/>
                <a:chOff x="1740" y="2642"/>
                <a:chExt cx="752" cy="327"/>
              </a:xfrm>
            </p:grpSpPr>
            <p:sp>
              <p:nvSpPr>
                <p:cNvPr id="502" name="Freeform 1264"/>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2" h="327">
                      <a:moveTo>
                        <a:pt x="293" y="0"/>
                      </a:moveTo>
                      <a:lnTo>
                        <a:pt x="752" y="124"/>
                      </a:lnTo>
                      <a:lnTo>
                        <a:pt x="470" y="327"/>
                      </a:lnTo>
                      <a:lnTo>
                        <a:pt x="0" y="183"/>
                      </a:lnTo>
                      <a:lnTo>
                        <a:pt x="293"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3" name="Freeform 1265"/>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4" name="Freeform 1266"/>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0">
                      <a:moveTo>
                        <a:pt x="0" y="44"/>
                      </a:moveTo>
                      <a:lnTo>
                        <a:pt x="75" y="0"/>
                      </a:lnTo>
                      <a:lnTo>
                        <a:pt x="258" y="50"/>
                      </a:lnTo>
                      <a:lnTo>
                        <a:pt x="183" y="100"/>
                      </a:lnTo>
                      <a:lnTo>
                        <a:pt x="0" y="44"/>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5" name="Freeform 1267"/>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6" name="Freeform 1268"/>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8" h="102">
                      <a:moveTo>
                        <a:pt x="0" y="46"/>
                      </a:moveTo>
                      <a:lnTo>
                        <a:pt x="71" y="0"/>
                      </a:lnTo>
                      <a:lnTo>
                        <a:pt x="258" y="52"/>
                      </a:lnTo>
                      <a:lnTo>
                        <a:pt x="183" y="102"/>
                      </a:lnTo>
                      <a:lnTo>
                        <a:pt x="0" y="46"/>
                      </a:lnTo>
                      <a:close/>
                    </a:path>
                  </a:pathLst>
                </a:custGeom>
                <a:solidFill>
                  <a:srgbClr val="00CC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7" name="Freeform 1269"/>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4" h="63">
                      <a:moveTo>
                        <a:pt x="12" y="0"/>
                      </a:moveTo>
                      <a:lnTo>
                        <a:pt x="194" y="53"/>
                      </a:lnTo>
                      <a:lnTo>
                        <a:pt x="180" y="63"/>
                      </a:lnTo>
                      <a:lnTo>
                        <a:pt x="0" y="9"/>
                      </a:lnTo>
                      <a:lnTo>
                        <a:pt x="12"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
            <p:nvSpPr>
              <p:cNvPr id="496" name="Freeform 1270"/>
              <p:cNvSpPr>
                <a:spLocks/>
              </p:cNvSpPr>
              <p:nvPr/>
            </p:nvSpPr>
            <p:spPr bwMode="auto">
              <a:xfrm>
                <a:off x="2577" y="3043"/>
                <a:ext cx="614" cy="514"/>
              </a:xfrm>
              <a:custGeom>
                <a:avLst/>
                <a:gdLst>
                  <a:gd name="T0" fmla="*/ 1 w 990"/>
                  <a:gd name="T1" fmla="*/ 55 h 792"/>
                  <a:gd name="T2" fmla="*/ 56 w 990"/>
                  <a:gd name="T3" fmla="*/ 0 h 792"/>
                  <a:gd name="T4" fmla="*/ 56 w 990"/>
                  <a:gd name="T5" fmla="*/ 4 h 792"/>
                  <a:gd name="T6" fmla="*/ 0 w 990"/>
                  <a:gd name="T7" fmla="*/ 60 h 792"/>
                  <a:gd name="T8" fmla="*/ 1 w 990"/>
                  <a:gd name="T9" fmla="*/ 55 h 7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90" h="792">
                    <a:moveTo>
                      <a:pt x="3" y="738"/>
                    </a:moveTo>
                    <a:lnTo>
                      <a:pt x="990" y="0"/>
                    </a:lnTo>
                    <a:lnTo>
                      <a:pt x="987" y="60"/>
                    </a:lnTo>
                    <a:lnTo>
                      <a:pt x="0" y="792"/>
                    </a:lnTo>
                    <a:lnTo>
                      <a:pt x="3" y="738"/>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7" name="Freeform 1271"/>
              <p:cNvSpPr>
                <a:spLocks/>
              </p:cNvSpPr>
              <p:nvPr/>
            </p:nvSpPr>
            <p:spPr bwMode="auto">
              <a:xfrm>
                <a:off x="1010" y="3084"/>
                <a:ext cx="1571" cy="469"/>
              </a:xfrm>
              <a:custGeom>
                <a:avLst/>
                <a:gdLst>
                  <a:gd name="T0" fmla="*/ 1 w 2532"/>
                  <a:gd name="T1" fmla="*/ 0 h 723"/>
                  <a:gd name="T2" fmla="*/ 2 w 2532"/>
                  <a:gd name="T3" fmla="*/ 0 h 723"/>
                  <a:gd name="T4" fmla="*/ 145 w 2532"/>
                  <a:gd name="T5" fmla="*/ 51 h 723"/>
                  <a:gd name="T6" fmla="*/ 145 w 2532"/>
                  <a:gd name="T7" fmla="*/ 54 h 723"/>
                  <a:gd name="T8" fmla="*/ 0 w 2532"/>
                  <a:gd name="T9" fmla="*/ 2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8" name="Freeform 1272"/>
              <p:cNvSpPr>
                <a:spLocks/>
              </p:cNvSpPr>
              <p:nvPr/>
            </p:nvSpPr>
            <p:spPr bwMode="auto">
              <a:xfrm>
                <a:off x="1011" y="2998"/>
                <a:ext cx="17" cy="95"/>
              </a:xfrm>
              <a:custGeom>
                <a:avLst/>
                <a:gdLst>
                  <a:gd name="T0" fmla="*/ 2 w 26"/>
                  <a:gd name="T1" fmla="*/ 1 h 147"/>
                  <a:gd name="T2" fmla="*/ 2 w 26"/>
                  <a:gd name="T3" fmla="*/ 10 h 147"/>
                  <a:gd name="T4" fmla="*/ 0 w 26"/>
                  <a:gd name="T5" fmla="*/ 10 h 147"/>
                  <a:gd name="T6" fmla="*/ 1 w 26"/>
                  <a:gd name="T7" fmla="*/ 0 h 147"/>
                  <a:gd name="T8" fmla="*/ 2 w 26"/>
                  <a:gd name="T9" fmla="*/ 1 h 14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147">
                    <a:moveTo>
                      <a:pt x="26" y="10"/>
                    </a:moveTo>
                    <a:lnTo>
                      <a:pt x="23" y="147"/>
                    </a:lnTo>
                    <a:lnTo>
                      <a:pt x="0" y="144"/>
                    </a:lnTo>
                    <a:lnTo>
                      <a:pt x="3" y="0"/>
                    </a:lnTo>
                    <a:lnTo>
                      <a:pt x="26" y="1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499" name="Freeform 1273"/>
              <p:cNvSpPr>
                <a:spLocks/>
              </p:cNvSpPr>
              <p:nvPr/>
            </p:nvSpPr>
            <p:spPr bwMode="auto">
              <a:xfrm>
                <a:off x="1012" y="2611"/>
                <a:ext cx="730" cy="393"/>
              </a:xfrm>
              <a:custGeom>
                <a:avLst/>
                <a:gdLst>
                  <a:gd name="T0" fmla="*/ 67 w 1176"/>
                  <a:gd name="T1" fmla="*/ 0 h 606"/>
                  <a:gd name="T2" fmla="*/ 0 w 1176"/>
                  <a:gd name="T3" fmla="*/ 45 h 606"/>
                  <a:gd name="T4" fmla="*/ 1 w 1176"/>
                  <a:gd name="T5" fmla="*/ 45 h 606"/>
                  <a:gd name="T6" fmla="*/ 67 w 1176"/>
                  <a:gd name="T7" fmla="*/ 1 h 606"/>
                  <a:gd name="T8" fmla="*/ 67 w 1176"/>
                  <a:gd name="T9" fmla="*/ 0 h 6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6" h="606">
                    <a:moveTo>
                      <a:pt x="1170" y="0"/>
                    </a:moveTo>
                    <a:lnTo>
                      <a:pt x="0" y="597"/>
                    </a:lnTo>
                    <a:lnTo>
                      <a:pt x="30" y="606"/>
                    </a:lnTo>
                    <a:lnTo>
                      <a:pt x="1176" y="18"/>
                    </a:lnTo>
                    <a:lnTo>
                      <a:pt x="1170"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0" name="Freeform 1274"/>
              <p:cNvSpPr>
                <a:spLocks/>
              </p:cNvSpPr>
              <p:nvPr/>
            </p:nvSpPr>
            <p:spPr bwMode="auto">
              <a:xfrm>
                <a:off x="1061" y="3018"/>
                <a:ext cx="1490" cy="451"/>
              </a:xfrm>
              <a:custGeom>
                <a:avLst/>
                <a:gdLst>
                  <a:gd name="T0" fmla="*/ 1 w 2532"/>
                  <a:gd name="T1" fmla="*/ 0 h 723"/>
                  <a:gd name="T2" fmla="*/ 1 w 2532"/>
                  <a:gd name="T3" fmla="*/ 0 h 723"/>
                  <a:gd name="T4" fmla="*/ 105 w 2532"/>
                  <a:gd name="T5" fmla="*/ 40 h 723"/>
                  <a:gd name="T6" fmla="*/ 105 w 2532"/>
                  <a:gd name="T7" fmla="*/ 4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sp>
            <p:nvSpPr>
              <p:cNvPr id="501" name="Freeform 1275"/>
              <p:cNvSpPr>
                <a:spLocks/>
              </p:cNvSpPr>
              <p:nvPr/>
            </p:nvSpPr>
            <p:spPr bwMode="auto">
              <a:xfrm flipV="1">
                <a:off x="2549" y="2986"/>
                <a:ext cx="608" cy="467"/>
              </a:xfrm>
              <a:custGeom>
                <a:avLst/>
                <a:gdLst>
                  <a:gd name="T0" fmla="*/ 0 w 2532"/>
                  <a:gd name="T1" fmla="*/ 0 h 723"/>
                  <a:gd name="T2" fmla="*/ 0 w 2532"/>
                  <a:gd name="T3" fmla="*/ 0 h 723"/>
                  <a:gd name="T4" fmla="*/ 0 w 2532"/>
                  <a:gd name="T5" fmla="*/ 49 h 723"/>
                  <a:gd name="T6" fmla="*/ 0 w 2532"/>
                  <a:gd name="T7" fmla="*/ 52 h 723"/>
                  <a:gd name="T8" fmla="*/ 0 w 2532"/>
                  <a:gd name="T9" fmla="*/ 2 h 723"/>
                  <a:gd name="T10" fmla="*/ 0 w 2532"/>
                  <a:gd name="T11" fmla="*/ 0 h 72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grpSp>
      <p:grpSp>
        <p:nvGrpSpPr>
          <p:cNvPr id="799" name="Group 669"/>
          <p:cNvGrpSpPr>
            <a:grpSpLocks/>
          </p:cNvGrpSpPr>
          <p:nvPr/>
        </p:nvGrpSpPr>
        <p:grpSpPr bwMode="auto">
          <a:xfrm>
            <a:off x="10779682" y="4009232"/>
            <a:ext cx="1057275" cy="957263"/>
            <a:chOff x="-153" y="1680"/>
            <a:chExt cx="666" cy="603"/>
          </a:xfrm>
        </p:grpSpPr>
        <p:grpSp>
          <p:nvGrpSpPr>
            <p:cNvPr id="800" name="Group 670"/>
            <p:cNvGrpSpPr>
              <a:grpSpLocks/>
            </p:cNvGrpSpPr>
            <p:nvPr/>
          </p:nvGrpSpPr>
          <p:grpSpPr bwMode="auto">
            <a:xfrm>
              <a:off x="0" y="1680"/>
              <a:ext cx="513" cy="538"/>
              <a:chOff x="4180" y="744"/>
              <a:chExt cx="513" cy="538"/>
            </a:xfrm>
          </p:grpSpPr>
          <p:sp>
            <p:nvSpPr>
              <p:cNvPr id="802" name="Rectangle 671"/>
              <p:cNvSpPr>
                <a:spLocks noChangeArrowheads="1"/>
              </p:cNvSpPr>
              <p:nvPr/>
            </p:nvSpPr>
            <p:spPr bwMode="auto">
              <a:xfrm>
                <a:off x="4242" y="747"/>
                <a:ext cx="426" cy="489"/>
              </a:xfrm>
              <a:prstGeom prst="rect">
                <a:avLst/>
              </a:prstGeom>
              <a:solidFill>
                <a:srgbClr val="3333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03" name="Rectangle 672"/>
              <p:cNvSpPr>
                <a:spLocks noChangeArrowheads="1"/>
              </p:cNvSpPr>
              <p:nvPr/>
            </p:nvSpPr>
            <p:spPr bwMode="auto">
              <a:xfrm>
                <a:off x="4221" y="762"/>
                <a:ext cx="435" cy="504"/>
              </a:xfrm>
              <a:prstGeom prst="rect">
                <a:avLst/>
              </a:prstGeom>
              <a:solidFill>
                <a:srgbClr val="FFFFFF"/>
              </a:solidFill>
              <a:ln w="12700">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04" name="Rectangle 673"/>
              <p:cNvSpPr>
                <a:spLocks noChangeArrowheads="1"/>
              </p:cNvSpPr>
              <p:nvPr/>
            </p:nvSpPr>
            <p:spPr bwMode="auto">
              <a:xfrm>
                <a:off x="4224" y="873"/>
                <a:ext cx="426" cy="108"/>
              </a:xfrm>
              <a:prstGeom prst="rect">
                <a:avLst/>
              </a:prstGeom>
              <a:solidFill>
                <a:srgbClr val="FF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05" name="Text Box 674"/>
              <p:cNvSpPr txBox="1">
                <a:spLocks noChangeArrowheads="1"/>
              </p:cNvSpPr>
              <p:nvPr/>
            </p:nvSpPr>
            <p:spPr bwMode="auto">
              <a:xfrm>
                <a:off x="4180" y="744"/>
                <a:ext cx="513" cy="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1000" kern="0">
                    <a:solidFill>
                      <a:srgbClr val="000000"/>
                    </a:solidFill>
                  </a:rPr>
                  <a:t>application</a:t>
                </a:r>
              </a:p>
              <a:p>
                <a:pPr>
                  <a:defRPr/>
                </a:pPr>
                <a:r>
                  <a:rPr lang="en-US" sz="1000" kern="0">
                    <a:solidFill>
                      <a:srgbClr val="FFFFFF"/>
                    </a:solidFill>
                  </a:rPr>
                  <a:t>transport</a:t>
                </a:r>
                <a:endParaRPr lang="en-US" sz="1000" kern="0">
                  <a:solidFill>
                    <a:srgbClr val="000000"/>
                  </a:solidFill>
                </a:endParaRPr>
              </a:p>
              <a:p>
                <a:pPr>
                  <a:defRPr/>
                </a:pPr>
                <a:r>
                  <a:rPr lang="en-US" sz="1000" kern="0">
                    <a:solidFill>
                      <a:srgbClr val="000000"/>
                    </a:solidFill>
                  </a:rPr>
                  <a:t>network</a:t>
                </a:r>
              </a:p>
              <a:p>
                <a:pPr>
                  <a:defRPr/>
                </a:pPr>
                <a:r>
                  <a:rPr lang="en-US" sz="1000" kern="0">
                    <a:solidFill>
                      <a:srgbClr val="000000"/>
                    </a:solidFill>
                  </a:rPr>
                  <a:t>data link</a:t>
                </a:r>
              </a:p>
              <a:p>
                <a:pPr>
                  <a:defRPr/>
                </a:pPr>
                <a:r>
                  <a:rPr lang="en-US" sz="1000" kern="0">
                    <a:solidFill>
                      <a:srgbClr val="000000"/>
                    </a:solidFill>
                  </a:rPr>
                  <a:t>physical</a:t>
                </a:r>
                <a:endParaRPr lang="en-US" sz="2400" kern="0">
                  <a:solidFill>
                    <a:srgbClr val="000000"/>
                  </a:solidFill>
                </a:endParaRPr>
              </a:p>
            </p:txBody>
          </p:sp>
          <p:sp>
            <p:nvSpPr>
              <p:cNvPr id="806" name="Line 675"/>
              <p:cNvSpPr>
                <a:spLocks noChangeShapeType="1"/>
              </p:cNvSpPr>
              <p:nvPr/>
            </p:nvSpPr>
            <p:spPr bwMode="auto">
              <a:xfrm>
                <a:off x="4221" y="978"/>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07" name="Line 676"/>
              <p:cNvSpPr>
                <a:spLocks noChangeShapeType="1"/>
              </p:cNvSpPr>
              <p:nvPr/>
            </p:nvSpPr>
            <p:spPr bwMode="auto">
              <a:xfrm>
                <a:off x="4227" y="1065"/>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08" name="Line 677"/>
              <p:cNvSpPr>
                <a:spLocks noChangeShapeType="1"/>
              </p:cNvSpPr>
              <p:nvPr/>
            </p:nvSpPr>
            <p:spPr bwMode="auto">
              <a:xfrm>
                <a:off x="4227" y="1152"/>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801" name="Freeform 678"/>
            <p:cNvSpPr>
              <a:spLocks/>
            </p:cNvSpPr>
            <p:nvPr/>
          </p:nvSpPr>
          <p:spPr bwMode="auto">
            <a:xfrm>
              <a:off x="-153" y="1689"/>
              <a:ext cx="192" cy="59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2" h="594">
                  <a:moveTo>
                    <a:pt x="0" y="594"/>
                  </a:moveTo>
                  <a:lnTo>
                    <a:pt x="192" y="0"/>
                  </a:lnTo>
                  <a:lnTo>
                    <a:pt x="192" y="515"/>
                  </a:lnTo>
                  <a:lnTo>
                    <a:pt x="0" y="594"/>
                  </a:lnTo>
                  <a:close/>
                </a:path>
              </a:pathLst>
            </a:custGeom>
            <a:gradFill rotWithShape="1">
              <a:gsLst>
                <a:gs pos="0">
                  <a:srgbClr val="FFFFFF"/>
                </a:gs>
                <a:gs pos="100000">
                  <a:srgbClr val="FF0000"/>
                </a:gs>
              </a:gsLst>
              <a:lin ang="0" scaled="1"/>
            </a:gradFill>
            <a:ln w="9525" cap="flat" cmpd="sng">
              <a:solidFill>
                <a:srgbClr val="FF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grpSp>
        <p:nvGrpSpPr>
          <p:cNvPr id="809" name="Group 298"/>
          <p:cNvGrpSpPr>
            <a:grpSpLocks/>
          </p:cNvGrpSpPr>
          <p:nvPr/>
        </p:nvGrpSpPr>
        <p:grpSpPr bwMode="auto">
          <a:xfrm rot="2937887">
            <a:off x="8312707" y="2577307"/>
            <a:ext cx="3781425" cy="434975"/>
            <a:chOff x="2937" y="3579"/>
            <a:chExt cx="2382" cy="274"/>
          </a:xfrm>
        </p:grpSpPr>
        <p:sp>
          <p:nvSpPr>
            <p:cNvPr id="810" name="Rectangle 295"/>
            <p:cNvSpPr>
              <a:spLocks noChangeArrowheads="1"/>
            </p:cNvSpPr>
            <p:nvPr/>
          </p:nvSpPr>
          <p:spPr bwMode="auto">
            <a:xfrm>
              <a:off x="3165" y="3631"/>
              <a:ext cx="1920" cy="174"/>
            </a:xfrm>
            <a:prstGeom prst="rect">
              <a:avLst/>
            </a:prstGeom>
            <a:solidFill>
              <a:srgbClr val="FF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11" name="Text Box 293"/>
            <p:cNvSpPr txBox="1">
              <a:spLocks noChangeArrowheads="1"/>
            </p:cNvSpPr>
            <p:nvPr/>
          </p:nvSpPr>
          <p:spPr bwMode="auto">
            <a:xfrm>
              <a:off x="3384" y="3612"/>
              <a:ext cx="1529" cy="2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kern="0">
                  <a:solidFill>
                    <a:srgbClr val="FFFFFF"/>
                  </a:solidFill>
                </a:rPr>
                <a:t>logical end-end transport</a:t>
              </a:r>
              <a:endParaRPr lang="en-US" kern="0">
                <a:solidFill>
                  <a:srgbClr val="000000"/>
                </a:solidFill>
              </a:endParaRPr>
            </a:p>
          </p:txBody>
        </p:sp>
        <p:sp>
          <p:nvSpPr>
            <p:cNvPr id="812" name="Freeform 296"/>
            <p:cNvSpPr>
              <a:spLocks/>
            </p:cNvSpPr>
            <p:nvPr/>
          </p:nvSpPr>
          <p:spPr bwMode="auto">
            <a:xfrm>
              <a:off x="2937" y="3579"/>
              <a:ext cx="282" cy="264"/>
            </a:xfrm>
            <a:custGeom>
              <a:avLst/>
              <a:gdLst>
                <a:gd name="T0" fmla="*/ 282 w 282"/>
                <a:gd name="T1" fmla="*/ 0 h 264"/>
                <a:gd name="T2" fmla="*/ 282 w 282"/>
                <a:gd name="T3" fmla="*/ 264 h 264"/>
                <a:gd name="T4" fmla="*/ 0 w 282"/>
                <a:gd name="T5" fmla="*/ 129 h 264"/>
                <a:gd name="T6" fmla="*/ 282 w 282"/>
                <a:gd name="T7" fmla="*/ 0 h 26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264">
                  <a:moveTo>
                    <a:pt x="282" y="0"/>
                  </a:moveTo>
                  <a:cubicBezTo>
                    <a:pt x="282" y="132"/>
                    <a:pt x="282" y="264"/>
                    <a:pt x="282" y="264"/>
                  </a:cubicBezTo>
                  <a:cubicBezTo>
                    <a:pt x="159" y="150"/>
                    <a:pt x="0" y="153"/>
                    <a:pt x="0" y="129"/>
                  </a:cubicBezTo>
                  <a:cubicBezTo>
                    <a:pt x="0" y="108"/>
                    <a:pt x="153" y="108"/>
                    <a:pt x="282" y="0"/>
                  </a:cubicBezTo>
                  <a:close/>
                </a:path>
              </a:pathLst>
            </a:custGeom>
            <a:solidFill>
              <a:srgbClr val="FF0000"/>
            </a:solidFill>
            <a:ln>
              <a:noFill/>
            </a:ln>
            <a:effectLst/>
            <a:extLst>
              <a:ext uri="{91240B29-F687-4F45-9708-019B960494DF}">
                <a14:hiddenLine xmlns:a14="http://schemas.microsoft.com/office/drawing/2010/main" w="9525" cap="flat" cmpd="sng">
                  <a:solidFill>
                    <a:srgbClr val="FF0000"/>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kern="0">
                <a:solidFill>
                  <a:sysClr val="windowText" lastClr="000000"/>
                </a:solidFill>
              </a:endParaRPr>
            </a:p>
          </p:txBody>
        </p:sp>
        <p:sp>
          <p:nvSpPr>
            <p:cNvPr id="813" name="Freeform 297"/>
            <p:cNvSpPr>
              <a:spLocks/>
            </p:cNvSpPr>
            <p:nvPr/>
          </p:nvSpPr>
          <p:spPr bwMode="auto">
            <a:xfrm flipH="1">
              <a:off x="5037" y="3589"/>
              <a:ext cx="282" cy="264"/>
            </a:xfrm>
            <a:custGeom>
              <a:avLst/>
              <a:gdLst>
                <a:gd name="T0" fmla="*/ 282 w 282"/>
                <a:gd name="T1" fmla="*/ 0 h 264"/>
                <a:gd name="T2" fmla="*/ 282 w 282"/>
                <a:gd name="T3" fmla="*/ 264 h 264"/>
                <a:gd name="T4" fmla="*/ 0 w 282"/>
                <a:gd name="T5" fmla="*/ 129 h 264"/>
                <a:gd name="T6" fmla="*/ 282 w 282"/>
                <a:gd name="T7" fmla="*/ 0 h 26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2" h="264">
                  <a:moveTo>
                    <a:pt x="282" y="0"/>
                  </a:moveTo>
                  <a:cubicBezTo>
                    <a:pt x="282" y="132"/>
                    <a:pt x="282" y="264"/>
                    <a:pt x="282" y="264"/>
                  </a:cubicBezTo>
                  <a:cubicBezTo>
                    <a:pt x="159" y="150"/>
                    <a:pt x="0" y="153"/>
                    <a:pt x="0" y="129"/>
                  </a:cubicBezTo>
                  <a:cubicBezTo>
                    <a:pt x="0" y="108"/>
                    <a:pt x="153" y="108"/>
                    <a:pt x="282" y="0"/>
                  </a:cubicBezTo>
                  <a:close/>
                </a:path>
              </a:pathLst>
            </a:custGeom>
            <a:solidFill>
              <a:srgbClr val="FF0000"/>
            </a:solidFill>
            <a:ln>
              <a:noFill/>
            </a:ln>
            <a:effectLst/>
            <a:extLst>
              <a:ext uri="{91240B29-F687-4F45-9708-019B960494DF}">
                <a14:hiddenLine xmlns:a14="http://schemas.microsoft.com/office/drawing/2010/main" w="9525" cap="flat" cmpd="sng">
                  <a:solidFill>
                    <a:srgbClr val="FF0000"/>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kern="0">
                <a:solidFill>
                  <a:sysClr val="windowText" lastClr="000000"/>
                </a:solidFill>
              </a:endParaRPr>
            </a:p>
          </p:txBody>
        </p:sp>
      </p:grpSp>
      <p:grpSp>
        <p:nvGrpSpPr>
          <p:cNvPr id="814" name="Group 865"/>
          <p:cNvGrpSpPr>
            <a:grpSpLocks/>
          </p:cNvGrpSpPr>
          <p:nvPr/>
        </p:nvGrpSpPr>
        <p:grpSpPr bwMode="auto">
          <a:xfrm>
            <a:off x="8385732" y="851694"/>
            <a:ext cx="1057275" cy="957262"/>
            <a:chOff x="-153" y="1680"/>
            <a:chExt cx="666" cy="603"/>
          </a:xfrm>
        </p:grpSpPr>
        <p:grpSp>
          <p:nvGrpSpPr>
            <p:cNvPr id="815" name="Group 866"/>
            <p:cNvGrpSpPr>
              <a:grpSpLocks/>
            </p:cNvGrpSpPr>
            <p:nvPr/>
          </p:nvGrpSpPr>
          <p:grpSpPr bwMode="auto">
            <a:xfrm>
              <a:off x="0" y="1680"/>
              <a:ext cx="513" cy="538"/>
              <a:chOff x="4180" y="744"/>
              <a:chExt cx="513" cy="538"/>
            </a:xfrm>
          </p:grpSpPr>
          <p:sp>
            <p:nvSpPr>
              <p:cNvPr id="817" name="Rectangle 867"/>
              <p:cNvSpPr>
                <a:spLocks noChangeArrowheads="1"/>
              </p:cNvSpPr>
              <p:nvPr/>
            </p:nvSpPr>
            <p:spPr bwMode="auto">
              <a:xfrm>
                <a:off x="4242" y="747"/>
                <a:ext cx="426" cy="489"/>
              </a:xfrm>
              <a:prstGeom prst="rect">
                <a:avLst/>
              </a:prstGeom>
              <a:solidFill>
                <a:srgbClr val="3333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18" name="Rectangle 868"/>
              <p:cNvSpPr>
                <a:spLocks noChangeArrowheads="1"/>
              </p:cNvSpPr>
              <p:nvPr/>
            </p:nvSpPr>
            <p:spPr bwMode="auto">
              <a:xfrm>
                <a:off x="4221" y="762"/>
                <a:ext cx="435" cy="504"/>
              </a:xfrm>
              <a:prstGeom prst="rect">
                <a:avLst/>
              </a:prstGeom>
              <a:solidFill>
                <a:srgbClr val="FFFFFF"/>
              </a:solidFill>
              <a:ln w="12700">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19" name="Rectangle 869"/>
              <p:cNvSpPr>
                <a:spLocks noChangeArrowheads="1"/>
              </p:cNvSpPr>
              <p:nvPr/>
            </p:nvSpPr>
            <p:spPr bwMode="auto">
              <a:xfrm>
                <a:off x="4224" y="873"/>
                <a:ext cx="426" cy="108"/>
              </a:xfrm>
              <a:prstGeom prst="rect">
                <a:avLst/>
              </a:prstGeom>
              <a:solidFill>
                <a:srgbClr val="FF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20" name="Text Box 870"/>
              <p:cNvSpPr txBox="1">
                <a:spLocks noChangeArrowheads="1"/>
              </p:cNvSpPr>
              <p:nvPr/>
            </p:nvSpPr>
            <p:spPr bwMode="auto">
              <a:xfrm>
                <a:off x="4180" y="744"/>
                <a:ext cx="513" cy="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1000" kern="0">
                    <a:solidFill>
                      <a:srgbClr val="000000"/>
                    </a:solidFill>
                  </a:rPr>
                  <a:t>application</a:t>
                </a:r>
              </a:p>
              <a:p>
                <a:pPr>
                  <a:defRPr/>
                </a:pPr>
                <a:r>
                  <a:rPr lang="en-US" sz="1000" kern="0">
                    <a:solidFill>
                      <a:srgbClr val="FFFFFF"/>
                    </a:solidFill>
                  </a:rPr>
                  <a:t>transport</a:t>
                </a:r>
                <a:endParaRPr lang="en-US" sz="1000" kern="0">
                  <a:solidFill>
                    <a:srgbClr val="000000"/>
                  </a:solidFill>
                </a:endParaRPr>
              </a:p>
              <a:p>
                <a:pPr>
                  <a:defRPr/>
                </a:pPr>
                <a:r>
                  <a:rPr lang="en-US" sz="1000" kern="0">
                    <a:solidFill>
                      <a:srgbClr val="000000"/>
                    </a:solidFill>
                  </a:rPr>
                  <a:t>network</a:t>
                </a:r>
              </a:p>
              <a:p>
                <a:pPr>
                  <a:defRPr/>
                </a:pPr>
                <a:r>
                  <a:rPr lang="en-US" sz="1000" kern="0">
                    <a:solidFill>
                      <a:srgbClr val="000000"/>
                    </a:solidFill>
                  </a:rPr>
                  <a:t>data link</a:t>
                </a:r>
              </a:p>
              <a:p>
                <a:pPr>
                  <a:defRPr/>
                </a:pPr>
                <a:r>
                  <a:rPr lang="en-US" sz="1000" kern="0">
                    <a:solidFill>
                      <a:srgbClr val="000000"/>
                    </a:solidFill>
                  </a:rPr>
                  <a:t>physical</a:t>
                </a:r>
                <a:endParaRPr lang="en-US" sz="2400" kern="0">
                  <a:solidFill>
                    <a:srgbClr val="000000"/>
                  </a:solidFill>
                </a:endParaRPr>
              </a:p>
            </p:txBody>
          </p:sp>
          <p:sp>
            <p:nvSpPr>
              <p:cNvPr id="821" name="Line 871"/>
              <p:cNvSpPr>
                <a:spLocks noChangeShapeType="1"/>
              </p:cNvSpPr>
              <p:nvPr/>
            </p:nvSpPr>
            <p:spPr bwMode="auto">
              <a:xfrm>
                <a:off x="4221" y="978"/>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22" name="Line 872"/>
              <p:cNvSpPr>
                <a:spLocks noChangeShapeType="1"/>
              </p:cNvSpPr>
              <p:nvPr/>
            </p:nvSpPr>
            <p:spPr bwMode="auto">
              <a:xfrm>
                <a:off x="4227" y="1065"/>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823" name="Line 873"/>
              <p:cNvSpPr>
                <a:spLocks noChangeShapeType="1"/>
              </p:cNvSpPr>
              <p:nvPr/>
            </p:nvSpPr>
            <p:spPr bwMode="auto">
              <a:xfrm>
                <a:off x="4227" y="1152"/>
                <a:ext cx="435" cy="3"/>
              </a:xfrm>
              <a:prstGeom prst="line">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grpSp>
        <p:sp>
          <p:nvSpPr>
            <p:cNvPr id="816" name="Freeform 874"/>
            <p:cNvSpPr>
              <a:spLocks/>
            </p:cNvSpPr>
            <p:nvPr/>
          </p:nvSpPr>
          <p:spPr bwMode="auto">
            <a:xfrm>
              <a:off x="-153" y="1689"/>
              <a:ext cx="192" cy="594"/>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2" h="594">
                  <a:moveTo>
                    <a:pt x="0" y="594"/>
                  </a:moveTo>
                  <a:lnTo>
                    <a:pt x="192" y="0"/>
                  </a:lnTo>
                  <a:lnTo>
                    <a:pt x="192" y="515"/>
                  </a:lnTo>
                  <a:lnTo>
                    <a:pt x="0" y="594"/>
                  </a:lnTo>
                  <a:close/>
                </a:path>
              </a:pathLst>
            </a:custGeom>
            <a:gradFill rotWithShape="1">
              <a:gsLst>
                <a:gs pos="0">
                  <a:srgbClr val="FFFFFF"/>
                </a:gs>
                <a:gs pos="100000">
                  <a:srgbClr val="FF0000"/>
                </a:gs>
              </a:gsLst>
              <a:lin ang="0" scaled="1"/>
            </a:gradFill>
            <a:ln w="9525" cap="flat" cmpd="sng">
              <a:solidFill>
                <a:srgbClr val="FF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en-US" kern="0">
                <a:solidFill>
                  <a:sysClr val="windowText" lastClr="000000"/>
                </a:solidFill>
              </a:endParaRPr>
            </a:p>
          </p:txBody>
        </p:sp>
      </p:grpSp>
    </p:spTree>
    <p:extLst>
      <p:ext uri="{BB962C8B-B14F-4D97-AF65-F5344CB8AC3E}">
        <p14:creationId xmlns:p14="http://schemas.microsoft.com/office/powerpoint/2010/main" val="1613685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17"/>
                                        </p:tgtEl>
                                        <p:attrNameLst>
                                          <p:attrName>style.visibility</p:attrName>
                                        </p:attrNameLst>
                                      </p:cBhvr>
                                      <p:to>
                                        <p:strVal val="visible"/>
                                      </p:to>
                                    </p:set>
                                  </p:childTnLst>
                                </p:cTn>
                              </p:par>
                              <p:par>
                                <p:cTn id="27" presetID="22" presetClass="entr" presetSubtype="8" fill="hold" nodeType="withEffect">
                                  <p:stCondLst>
                                    <p:cond delay="0"/>
                                  </p:stCondLst>
                                  <p:childTnLst>
                                    <p:set>
                                      <p:cBhvr>
                                        <p:cTn id="28" dur="1" fill="hold">
                                          <p:stCondLst>
                                            <p:cond delay="0"/>
                                          </p:stCondLst>
                                        </p:cTn>
                                        <p:tgtEl>
                                          <p:spTgt spid="799"/>
                                        </p:tgtEl>
                                        <p:attrNameLst>
                                          <p:attrName>style.visibility</p:attrName>
                                        </p:attrNameLst>
                                      </p:cBhvr>
                                      <p:to>
                                        <p:strVal val="visible"/>
                                      </p:to>
                                    </p:set>
                                    <p:animEffect transition="in" filter="wipe(left)">
                                      <p:cBhvr>
                                        <p:cTn id="29" dur="500"/>
                                        <p:tgtEl>
                                          <p:spTgt spid="799"/>
                                        </p:tgtEl>
                                      </p:cBhvr>
                                    </p:animEffect>
                                  </p:childTnLst>
                                </p:cTn>
                              </p:par>
                            </p:childTnLst>
                          </p:cTn>
                        </p:par>
                        <p:par>
                          <p:cTn id="30" fill="hold">
                            <p:stCondLst>
                              <p:cond delay="500"/>
                            </p:stCondLst>
                            <p:childTnLst>
                              <p:par>
                                <p:cTn id="31" presetID="9" presetClass="entr" presetSubtype="0" fill="hold" nodeType="afterEffect">
                                  <p:stCondLst>
                                    <p:cond delay="1000"/>
                                  </p:stCondLst>
                                  <p:childTnLst>
                                    <p:set>
                                      <p:cBhvr>
                                        <p:cTn id="32" dur="1" fill="hold">
                                          <p:stCondLst>
                                            <p:cond delay="0"/>
                                          </p:stCondLst>
                                        </p:cTn>
                                        <p:tgtEl>
                                          <p:spTgt spid="809"/>
                                        </p:tgtEl>
                                        <p:attrNameLst>
                                          <p:attrName>style.visibility</p:attrName>
                                        </p:attrNameLst>
                                      </p:cBhvr>
                                      <p:to>
                                        <p:strVal val="visible"/>
                                      </p:to>
                                    </p:set>
                                    <p:animEffect transition="in" filter="dissolve">
                                      <p:cBhvr>
                                        <p:cTn id="33" dur="500"/>
                                        <p:tgtEl>
                                          <p:spTgt spid="809"/>
                                        </p:tgtEl>
                                      </p:cBhvr>
                                    </p:animEffect>
                                  </p:childTnLst>
                                </p:cTn>
                              </p:par>
                              <p:par>
                                <p:cTn id="34" presetID="22" presetClass="entr" presetSubtype="8" fill="hold" nodeType="withEffect">
                                  <p:stCondLst>
                                    <p:cond delay="0"/>
                                  </p:stCondLst>
                                  <p:childTnLst>
                                    <p:set>
                                      <p:cBhvr>
                                        <p:cTn id="35" dur="1" fill="hold">
                                          <p:stCondLst>
                                            <p:cond delay="0"/>
                                          </p:stCondLst>
                                        </p:cTn>
                                        <p:tgtEl>
                                          <p:spTgt spid="814"/>
                                        </p:tgtEl>
                                        <p:attrNameLst>
                                          <p:attrName>style.visibility</p:attrName>
                                        </p:attrNameLst>
                                      </p:cBhvr>
                                      <p:to>
                                        <p:strVal val="visible"/>
                                      </p:to>
                                    </p:set>
                                    <p:animEffect transition="in" filter="wipe(left)">
                                      <p:cBhvr>
                                        <p:cTn id="36" dur="500"/>
                                        <p:tgtEl>
                                          <p:spTgt spid="8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Go-back-N Protocol </a:t>
            </a:r>
            <a:r>
              <a:rPr lang="en-US" dirty="0" err="1"/>
              <a:t>Cont</a:t>
            </a:r>
            <a:r>
              <a:rPr lang="mr-IN" dirty="0"/>
              <a:t>…</a:t>
            </a:r>
            <a:endParaRPr lang="en-US" dirty="0"/>
          </a:p>
        </p:txBody>
      </p:sp>
      <p:sp>
        <p:nvSpPr>
          <p:cNvPr id="3" name="Content Placeholder 2"/>
          <p:cNvSpPr>
            <a:spLocks noGrp="1"/>
          </p:cNvSpPr>
          <p:nvPr>
            <p:ph idx="1"/>
          </p:nvPr>
        </p:nvSpPr>
        <p:spPr/>
        <p:txBody>
          <a:bodyPr>
            <a:noAutofit/>
          </a:bodyPr>
          <a:lstStyle/>
          <a:p>
            <a:pPr algn="just">
              <a:spcBef>
                <a:spcPts val="600"/>
              </a:spcBef>
              <a:spcAft>
                <a:spcPts val="600"/>
              </a:spcAft>
            </a:pPr>
            <a:r>
              <a:rPr lang="en-IN" sz="2100" dirty="0"/>
              <a:t>Receiver keeps track of the </a:t>
            </a:r>
            <a:r>
              <a:rPr lang="en-IN" sz="2100" dirty="0">
                <a:solidFill>
                  <a:schemeClr val="accent6"/>
                </a:solidFill>
              </a:rPr>
              <a:t>sequence no. </a:t>
            </a:r>
            <a:r>
              <a:rPr lang="en-IN" sz="2100" dirty="0"/>
              <a:t>of the next frame it expects to receive, and sends that number with every ACK it sends. </a:t>
            </a:r>
            <a:endParaRPr lang="en-US" sz="2100" dirty="0"/>
          </a:p>
          <a:p>
            <a:pPr algn="just">
              <a:spcBef>
                <a:spcPts val="600"/>
              </a:spcBef>
              <a:spcAft>
                <a:spcPts val="600"/>
              </a:spcAft>
            </a:pPr>
            <a:r>
              <a:rPr lang="en-IN" sz="2100" dirty="0"/>
              <a:t>Receiver will discard any frame that does not have the exact sequence number it expects.</a:t>
            </a:r>
          </a:p>
          <a:p>
            <a:pPr lvl="1" algn="just">
              <a:spcBef>
                <a:spcPts val="600"/>
              </a:spcBef>
              <a:spcAft>
                <a:spcPts val="600"/>
              </a:spcAft>
            </a:pPr>
            <a:r>
              <a:rPr lang="en-IN" sz="2100" dirty="0"/>
              <a:t>Either a </a:t>
            </a:r>
            <a:r>
              <a:rPr lang="en-IN" sz="2100" dirty="0">
                <a:solidFill>
                  <a:schemeClr val="accent6"/>
                </a:solidFill>
              </a:rPr>
              <a:t>duplicate</a:t>
            </a:r>
            <a:r>
              <a:rPr lang="en-IN" sz="2100" dirty="0"/>
              <a:t> frame it already </a:t>
            </a:r>
            <a:r>
              <a:rPr lang="en-IN" sz="2100" dirty="0" err="1"/>
              <a:t>ACKed</a:t>
            </a:r>
            <a:r>
              <a:rPr lang="en-IN" sz="2100" dirty="0"/>
              <a:t> </a:t>
            </a:r>
            <a:r>
              <a:rPr lang="en-IN" sz="2100" b="1" dirty="0"/>
              <a:t>OR</a:t>
            </a:r>
          </a:p>
          <a:p>
            <a:pPr lvl="1" algn="just">
              <a:spcBef>
                <a:spcPts val="600"/>
              </a:spcBef>
              <a:spcAft>
                <a:spcPts val="600"/>
              </a:spcAft>
            </a:pPr>
            <a:r>
              <a:rPr lang="en-IN" sz="2100" dirty="0"/>
              <a:t>An </a:t>
            </a:r>
            <a:r>
              <a:rPr lang="en-IN" sz="2100" dirty="0">
                <a:solidFill>
                  <a:schemeClr val="accent6"/>
                </a:solidFill>
              </a:rPr>
              <a:t>out-of-order</a:t>
            </a:r>
            <a:r>
              <a:rPr lang="en-IN" sz="2100" dirty="0"/>
              <a:t> frame it expects to receive later</a:t>
            </a:r>
          </a:p>
          <a:p>
            <a:pPr algn="just">
              <a:spcBef>
                <a:spcPts val="600"/>
              </a:spcBef>
              <a:spcAft>
                <a:spcPts val="600"/>
              </a:spcAft>
            </a:pPr>
            <a:r>
              <a:rPr lang="en-IN" sz="2100" dirty="0"/>
              <a:t>Receiver will resend an ACK for the last correct in-order frame.</a:t>
            </a:r>
            <a:endParaRPr lang="en-US" sz="2100" dirty="0"/>
          </a:p>
          <a:p>
            <a:pPr algn="just">
              <a:spcBef>
                <a:spcPts val="600"/>
              </a:spcBef>
              <a:spcAft>
                <a:spcPts val="600"/>
              </a:spcAft>
            </a:pPr>
            <a:r>
              <a:rPr lang="en-IN" sz="2100" dirty="0"/>
              <a:t>Once the sender has sent all of the frames in its window. It will detect that all of the frames since the first lost frame are outstanding. </a:t>
            </a:r>
          </a:p>
          <a:p>
            <a:pPr algn="just">
              <a:spcBef>
                <a:spcPts val="600"/>
              </a:spcBef>
              <a:spcAft>
                <a:spcPts val="600"/>
              </a:spcAft>
            </a:pPr>
            <a:r>
              <a:rPr lang="en-IN" sz="2100" dirty="0"/>
              <a:t>Then go back to the sequence number of the last ACK it received from receiver. </a:t>
            </a:r>
          </a:p>
          <a:p>
            <a:pPr algn="just">
              <a:spcBef>
                <a:spcPts val="600"/>
              </a:spcBef>
              <a:spcAft>
                <a:spcPts val="600"/>
              </a:spcAft>
            </a:pPr>
            <a:r>
              <a:rPr lang="en-IN" sz="2100" dirty="0"/>
              <a:t>Go-back-N protocol also known as </a:t>
            </a:r>
            <a:r>
              <a:rPr lang="en-IN" sz="2100" dirty="0">
                <a:solidFill>
                  <a:schemeClr val="accent6"/>
                </a:solidFill>
              </a:rPr>
              <a:t>sliding window protocol</a:t>
            </a:r>
            <a:r>
              <a:rPr lang="en-IN" sz="2100" dirty="0"/>
              <a:t>. </a:t>
            </a:r>
            <a:endParaRPr lang="en-US" sz="2100" dirty="0"/>
          </a:p>
        </p:txBody>
      </p:sp>
    </p:spTree>
    <p:extLst>
      <p:ext uri="{BB962C8B-B14F-4D97-AF65-F5344CB8AC3E}">
        <p14:creationId xmlns:p14="http://schemas.microsoft.com/office/powerpoint/2010/main" val="67804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Go-back-N Protocol works</a:t>
            </a:r>
          </a:p>
        </p:txBody>
      </p:sp>
      <p:sp>
        <p:nvSpPr>
          <p:cNvPr id="4" name="Content Placeholder 3">
            <a:extLst>
              <a:ext uri="{FF2B5EF4-FFF2-40B4-BE49-F238E27FC236}">
                <a16:creationId xmlns:a16="http://schemas.microsoft.com/office/drawing/2014/main" xmlns="" id="{438AC31A-FD9A-E14D-97E8-BB5C41DAE5CC}"/>
              </a:ext>
            </a:extLst>
          </p:cNvPr>
          <p:cNvSpPr>
            <a:spLocks noGrp="1"/>
          </p:cNvSpPr>
          <p:nvPr>
            <p:ph idx="1"/>
          </p:nvPr>
        </p:nvSpPr>
        <p:spPr/>
        <p:txBody>
          <a:bodyPr/>
          <a:lstStyle/>
          <a:p>
            <a:endParaRPr lang="en-US"/>
          </a:p>
        </p:txBody>
      </p:sp>
      <p:sp>
        <p:nvSpPr>
          <p:cNvPr id="279" name="Text Box 4"/>
          <p:cNvSpPr txBox="1">
            <a:spLocks noChangeArrowheads="1"/>
          </p:cNvSpPr>
          <p:nvPr/>
        </p:nvSpPr>
        <p:spPr bwMode="auto">
          <a:xfrm>
            <a:off x="4156075" y="1412876"/>
            <a:ext cx="1246188"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send  pkt0</a:t>
            </a:r>
          </a:p>
          <a:p>
            <a:pPr algn="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send  pkt1</a:t>
            </a:r>
          </a:p>
          <a:p>
            <a:pPr algn="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send  pkt2</a:t>
            </a:r>
          </a:p>
          <a:p>
            <a:pPr algn="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send  pkt3</a:t>
            </a:r>
          </a:p>
          <a:p>
            <a:pPr algn="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(wait)</a:t>
            </a:r>
          </a:p>
        </p:txBody>
      </p:sp>
      <p:sp>
        <p:nvSpPr>
          <p:cNvPr id="280" name="Line 14"/>
          <p:cNvSpPr>
            <a:spLocks noChangeShapeType="1"/>
          </p:cNvSpPr>
          <p:nvPr/>
        </p:nvSpPr>
        <p:spPr bwMode="auto">
          <a:xfrm>
            <a:off x="7581901" y="1658938"/>
            <a:ext cx="11113" cy="45386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1" name="Text Box 15"/>
          <p:cNvSpPr txBox="1">
            <a:spLocks noChangeArrowheads="1"/>
          </p:cNvSpPr>
          <p:nvPr/>
        </p:nvSpPr>
        <p:spPr bwMode="auto">
          <a:xfrm>
            <a:off x="7524751" y="1854201"/>
            <a:ext cx="2568575"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receive pkt0, send ack0</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receive pkt1, send ack1</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 </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receive pkt3, </a:t>
            </a:r>
            <a:r>
              <a:rPr lang="en-US" altLang="en-US" sz="1800" dirty="0">
                <a:solidFill>
                  <a:srgbClr val="FF0000"/>
                </a:solidFill>
                <a:latin typeface="Tahoma" charset="0"/>
              </a:rPr>
              <a:t>discard</a:t>
            </a:r>
            <a:r>
              <a:rPr lang="en-US" altLang="en-US" sz="1800" dirty="0">
                <a:solidFill>
                  <a:srgbClr val="000000"/>
                </a:solidFill>
                <a:latin typeface="Tahoma" charset="0"/>
              </a:rPr>
              <a:t>, </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           (re)send ack1</a:t>
            </a:r>
          </a:p>
        </p:txBody>
      </p:sp>
      <p:sp>
        <p:nvSpPr>
          <p:cNvPr id="282" name="Text Box 22"/>
          <p:cNvSpPr txBox="1">
            <a:spLocks noChangeArrowheads="1"/>
          </p:cNvSpPr>
          <p:nvPr/>
        </p:nvSpPr>
        <p:spPr bwMode="auto">
          <a:xfrm>
            <a:off x="3300414" y="3016250"/>
            <a:ext cx="2154237"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eaLnBrk="0" fontAlgn="base" hangingPunct="0">
              <a:lnSpc>
                <a:spcPct val="10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ack0, send pkt4</a:t>
            </a:r>
          </a:p>
          <a:p>
            <a:pPr algn="r" eaLnBrk="0" fontAlgn="base" hangingPunct="0">
              <a:lnSpc>
                <a:spcPct val="10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ack1, send pkt5</a:t>
            </a:r>
          </a:p>
          <a:p>
            <a:pPr algn="r" eaLnBrk="0" fontAlgn="base" hangingPunct="0">
              <a:lnSpc>
                <a:spcPct val="100000"/>
              </a:lnSpc>
              <a:spcBef>
                <a:spcPct val="0"/>
              </a:spcBef>
              <a:spcAft>
                <a:spcPct val="0"/>
              </a:spcAft>
              <a:buClrTx/>
              <a:buSzTx/>
              <a:buFontTx/>
              <a:buNone/>
            </a:pPr>
            <a:endParaRPr lang="en-US" altLang="en-US" sz="1800" dirty="0">
              <a:solidFill>
                <a:srgbClr val="000000"/>
              </a:solidFill>
              <a:latin typeface="Tahoma" charset="0"/>
            </a:endParaRPr>
          </a:p>
        </p:txBody>
      </p:sp>
      <p:pic>
        <p:nvPicPr>
          <p:cNvPr id="283" name="Picture 34" descr="alarm_clock_ringi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467101" y="4164013"/>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4" name="Text Box 35"/>
          <p:cNvSpPr txBox="1">
            <a:spLocks noChangeArrowheads="1"/>
          </p:cNvSpPr>
          <p:nvPr/>
        </p:nvSpPr>
        <p:spPr bwMode="auto">
          <a:xfrm>
            <a:off x="3835400" y="4379913"/>
            <a:ext cx="1538288"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eaLnBrk="0" fontAlgn="base" hangingPunct="0">
              <a:lnSpc>
                <a:spcPct val="75000"/>
              </a:lnSpc>
              <a:spcBef>
                <a:spcPct val="0"/>
              </a:spcBef>
              <a:spcAft>
                <a:spcPct val="0"/>
              </a:spcAft>
              <a:buClrTx/>
              <a:buSzTx/>
              <a:buFontTx/>
              <a:buNone/>
            </a:pPr>
            <a:r>
              <a:rPr lang="en-US" altLang="en-US" sz="1800" i="1">
                <a:solidFill>
                  <a:srgbClr val="FF0000"/>
                </a:solidFill>
                <a:latin typeface="Tahoma" charset="0"/>
              </a:rPr>
              <a:t>pkt 2 timeout</a:t>
            </a:r>
          </a:p>
        </p:txBody>
      </p:sp>
      <p:sp>
        <p:nvSpPr>
          <p:cNvPr id="285" name="Text Box 36"/>
          <p:cNvSpPr txBox="1">
            <a:spLocks noChangeArrowheads="1"/>
          </p:cNvSpPr>
          <p:nvPr/>
        </p:nvSpPr>
        <p:spPr bwMode="auto">
          <a:xfrm>
            <a:off x="4160839" y="4594226"/>
            <a:ext cx="1246187" cy="108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eaLnBrk="0" fontAlgn="base" hangingPunct="0">
              <a:lnSpc>
                <a:spcPct val="90000"/>
              </a:lnSpc>
              <a:spcBef>
                <a:spcPct val="0"/>
              </a:spcBef>
              <a:spcAft>
                <a:spcPct val="0"/>
              </a:spcAft>
              <a:buClrTx/>
              <a:buSzTx/>
              <a:buFontTx/>
              <a:buNone/>
            </a:pPr>
            <a:r>
              <a:rPr lang="en-US" altLang="en-US" sz="1800" dirty="0">
                <a:solidFill>
                  <a:srgbClr val="000000"/>
                </a:solidFill>
                <a:latin typeface="Tahoma" charset="0"/>
              </a:rPr>
              <a:t>send  pkt2</a:t>
            </a:r>
          </a:p>
          <a:p>
            <a:pPr algn="r" eaLnBrk="0" fontAlgn="base" hangingPunct="0">
              <a:lnSpc>
                <a:spcPct val="90000"/>
              </a:lnSpc>
              <a:spcBef>
                <a:spcPct val="0"/>
              </a:spcBef>
              <a:spcAft>
                <a:spcPct val="0"/>
              </a:spcAft>
              <a:buClrTx/>
              <a:buSzTx/>
              <a:buFontTx/>
              <a:buNone/>
            </a:pPr>
            <a:r>
              <a:rPr lang="en-US" altLang="en-US" sz="1800" dirty="0">
                <a:solidFill>
                  <a:srgbClr val="000000"/>
                </a:solidFill>
                <a:latin typeface="Tahoma" charset="0"/>
              </a:rPr>
              <a:t>send  pkt3</a:t>
            </a:r>
          </a:p>
          <a:p>
            <a:pPr algn="r" eaLnBrk="0" fontAlgn="base" hangingPunct="0">
              <a:lnSpc>
                <a:spcPct val="90000"/>
              </a:lnSpc>
              <a:spcBef>
                <a:spcPct val="0"/>
              </a:spcBef>
              <a:spcAft>
                <a:spcPct val="0"/>
              </a:spcAft>
              <a:buClrTx/>
              <a:buSzTx/>
              <a:buFontTx/>
              <a:buNone/>
            </a:pPr>
            <a:r>
              <a:rPr lang="en-US" altLang="en-US" sz="1800" dirty="0">
                <a:solidFill>
                  <a:srgbClr val="000000"/>
                </a:solidFill>
                <a:latin typeface="Tahoma" charset="0"/>
              </a:rPr>
              <a:t>send  pkt4</a:t>
            </a:r>
          </a:p>
          <a:p>
            <a:pPr algn="r" eaLnBrk="0" fontAlgn="base" hangingPunct="0">
              <a:lnSpc>
                <a:spcPct val="90000"/>
              </a:lnSpc>
              <a:spcBef>
                <a:spcPct val="0"/>
              </a:spcBef>
              <a:spcAft>
                <a:spcPct val="0"/>
              </a:spcAft>
              <a:buClrTx/>
              <a:buSzTx/>
              <a:buFontTx/>
              <a:buNone/>
            </a:pPr>
            <a:r>
              <a:rPr lang="en-US" altLang="en-US" sz="1800" dirty="0">
                <a:solidFill>
                  <a:srgbClr val="000000"/>
                </a:solidFill>
                <a:latin typeface="Tahoma" charset="0"/>
              </a:rPr>
              <a:t>send  pkt5</a:t>
            </a:r>
          </a:p>
        </p:txBody>
      </p:sp>
      <p:sp>
        <p:nvSpPr>
          <p:cNvPr id="286" name="Line 7"/>
          <p:cNvSpPr>
            <a:spLocks noChangeShapeType="1"/>
          </p:cNvSpPr>
          <p:nvPr/>
        </p:nvSpPr>
        <p:spPr bwMode="auto">
          <a:xfrm>
            <a:off x="5446713" y="1606551"/>
            <a:ext cx="2101850"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87" name="Line 11"/>
          <p:cNvSpPr>
            <a:spLocks noChangeShapeType="1"/>
          </p:cNvSpPr>
          <p:nvPr/>
        </p:nvSpPr>
        <p:spPr bwMode="auto">
          <a:xfrm>
            <a:off x="5445126" y="1881188"/>
            <a:ext cx="2100263"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88" name="Line 12"/>
          <p:cNvSpPr>
            <a:spLocks noChangeShapeType="1"/>
          </p:cNvSpPr>
          <p:nvPr/>
        </p:nvSpPr>
        <p:spPr bwMode="auto">
          <a:xfrm>
            <a:off x="5461000" y="2144714"/>
            <a:ext cx="876300" cy="2000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89" name="Line 13"/>
          <p:cNvSpPr>
            <a:spLocks noChangeShapeType="1"/>
          </p:cNvSpPr>
          <p:nvPr/>
        </p:nvSpPr>
        <p:spPr bwMode="auto">
          <a:xfrm>
            <a:off x="5467351" y="2430463"/>
            <a:ext cx="2100263"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90" name="Line 17"/>
          <p:cNvSpPr>
            <a:spLocks noChangeShapeType="1"/>
          </p:cNvSpPr>
          <p:nvPr/>
        </p:nvSpPr>
        <p:spPr bwMode="auto">
          <a:xfrm flipH="1">
            <a:off x="5453064" y="2130425"/>
            <a:ext cx="2014537" cy="1066800"/>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91" name="Text Box 19"/>
          <p:cNvSpPr txBox="1">
            <a:spLocks noChangeArrowheads="1"/>
          </p:cNvSpPr>
          <p:nvPr/>
        </p:nvSpPr>
        <p:spPr bwMode="auto">
          <a:xfrm>
            <a:off x="6223001" y="2179638"/>
            <a:ext cx="34131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800" b="1" dirty="0">
                <a:solidFill>
                  <a:srgbClr val="FF0000"/>
                </a:solidFill>
                <a:latin typeface="Tahoma" charset="0"/>
              </a:rPr>
              <a:t>X</a:t>
            </a:r>
          </a:p>
        </p:txBody>
      </p:sp>
      <p:sp>
        <p:nvSpPr>
          <p:cNvPr id="292" name="Text Box 20"/>
          <p:cNvSpPr txBox="1">
            <a:spLocks noChangeArrowheads="1"/>
          </p:cNvSpPr>
          <p:nvPr/>
        </p:nvSpPr>
        <p:spPr bwMode="auto">
          <a:xfrm>
            <a:off x="6381750" y="2200275"/>
            <a:ext cx="5222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i="1">
                <a:solidFill>
                  <a:srgbClr val="FF0000"/>
                </a:solidFill>
                <a:latin typeface="Tahoma" charset="0"/>
              </a:rPr>
              <a:t>loss</a:t>
            </a:r>
          </a:p>
        </p:txBody>
      </p:sp>
      <p:sp>
        <p:nvSpPr>
          <p:cNvPr id="293" name="Line 21"/>
          <p:cNvSpPr>
            <a:spLocks noChangeShapeType="1"/>
          </p:cNvSpPr>
          <p:nvPr/>
        </p:nvSpPr>
        <p:spPr bwMode="auto">
          <a:xfrm flipH="1">
            <a:off x="5449889" y="2416175"/>
            <a:ext cx="2014537" cy="1100138"/>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94" name="Line 24"/>
          <p:cNvSpPr>
            <a:spLocks noChangeShapeType="1"/>
          </p:cNvSpPr>
          <p:nvPr/>
        </p:nvSpPr>
        <p:spPr bwMode="auto">
          <a:xfrm>
            <a:off x="5453063" y="3252788"/>
            <a:ext cx="2100262"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95" name="Line 25"/>
          <p:cNvSpPr>
            <a:spLocks noChangeShapeType="1"/>
          </p:cNvSpPr>
          <p:nvPr/>
        </p:nvSpPr>
        <p:spPr bwMode="auto">
          <a:xfrm>
            <a:off x="5484813" y="3571876"/>
            <a:ext cx="2101850"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96" name="Line 26"/>
          <p:cNvSpPr>
            <a:spLocks noChangeShapeType="1"/>
          </p:cNvSpPr>
          <p:nvPr/>
        </p:nvSpPr>
        <p:spPr bwMode="auto">
          <a:xfrm flipH="1">
            <a:off x="5481639" y="2946400"/>
            <a:ext cx="2014537" cy="1100138"/>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297" name="Group 29"/>
          <p:cNvGrpSpPr>
            <a:grpSpLocks/>
          </p:cNvGrpSpPr>
          <p:nvPr/>
        </p:nvGrpSpPr>
        <p:grpSpPr bwMode="auto">
          <a:xfrm>
            <a:off x="5341939" y="2135188"/>
            <a:ext cx="103187" cy="2462212"/>
            <a:chOff x="3651" y="1878"/>
            <a:chExt cx="78" cy="963"/>
          </a:xfrm>
        </p:grpSpPr>
        <p:sp>
          <p:nvSpPr>
            <p:cNvPr id="298" name="Line 30"/>
            <p:cNvSpPr>
              <a:spLocks noChangeShapeType="1"/>
            </p:cNvSpPr>
            <p:nvPr/>
          </p:nvSpPr>
          <p:spPr bwMode="auto">
            <a:xfrm>
              <a:off x="3729" y="1879"/>
              <a:ext cx="0" cy="9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99" name="Line 31"/>
            <p:cNvSpPr>
              <a:spLocks noChangeShapeType="1"/>
            </p:cNvSpPr>
            <p:nvPr/>
          </p:nvSpPr>
          <p:spPr bwMode="auto">
            <a:xfrm flipH="1">
              <a:off x="3651" y="1878"/>
              <a:ext cx="7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300" name="Line 32"/>
            <p:cNvSpPr>
              <a:spLocks noChangeShapeType="1"/>
            </p:cNvSpPr>
            <p:nvPr/>
          </p:nvSpPr>
          <p:spPr bwMode="auto">
            <a:xfrm flipH="1">
              <a:off x="3651" y="2841"/>
              <a:ext cx="7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301" name="Line 37"/>
          <p:cNvSpPr>
            <a:spLocks noChangeShapeType="1"/>
          </p:cNvSpPr>
          <p:nvPr/>
        </p:nvSpPr>
        <p:spPr bwMode="auto">
          <a:xfrm>
            <a:off x="5461001" y="4765676"/>
            <a:ext cx="2100263"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02" name="Line 38"/>
          <p:cNvSpPr>
            <a:spLocks noChangeShapeType="1"/>
          </p:cNvSpPr>
          <p:nvPr/>
        </p:nvSpPr>
        <p:spPr bwMode="auto">
          <a:xfrm>
            <a:off x="5453063" y="5010151"/>
            <a:ext cx="2101850"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03" name="Line 39"/>
          <p:cNvSpPr>
            <a:spLocks noChangeShapeType="1"/>
          </p:cNvSpPr>
          <p:nvPr/>
        </p:nvSpPr>
        <p:spPr bwMode="auto">
          <a:xfrm>
            <a:off x="5446713" y="5243513"/>
            <a:ext cx="2101850"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04" name="Line 40"/>
          <p:cNvSpPr>
            <a:spLocks noChangeShapeType="1"/>
          </p:cNvSpPr>
          <p:nvPr/>
        </p:nvSpPr>
        <p:spPr bwMode="auto">
          <a:xfrm>
            <a:off x="5449888" y="5476876"/>
            <a:ext cx="2100262"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05" name="Text Box 41"/>
          <p:cNvSpPr txBox="1">
            <a:spLocks noChangeArrowheads="1"/>
          </p:cNvSpPr>
          <p:nvPr/>
        </p:nvSpPr>
        <p:spPr bwMode="auto">
          <a:xfrm>
            <a:off x="7521575" y="3378200"/>
            <a:ext cx="2413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receive pkt4, </a:t>
            </a:r>
            <a:r>
              <a:rPr lang="en-US" altLang="en-US" sz="1800" dirty="0">
                <a:solidFill>
                  <a:srgbClr val="FF0000"/>
                </a:solidFill>
                <a:latin typeface="Tahoma" charset="0"/>
              </a:rPr>
              <a:t>discard</a:t>
            </a:r>
            <a:r>
              <a:rPr lang="en-US" altLang="en-US" sz="1800" dirty="0">
                <a:solidFill>
                  <a:srgbClr val="000000"/>
                </a:solidFill>
                <a:latin typeface="Tahoma" charset="0"/>
              </a:rPr>
              <a:t>, </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           (re)send ack1</a:t>
            </a:r>
          </a:p>
        </p:txBody>
      </p:sp>
      <p:sp>
        <p:nvSpPr>
          <p:cNvPr id="306" name="Text Box 42"/>
          <p:cNvSpPr txBox="1">
            <a:spLocks noChangeArrowheads="1"/>
          </p:cNvSpPr>
          <p:nvPr/>
        </p:nvSpPr>
        <p:spPr bwMode="auto">
          <a:xfrm>
            <a:off x="7540625" y="3898900"/>
            <a:ext cx="2413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receive pkt5, </a:t>
            </a:r>
            <a:r>
              <a:rPr lang="en-US" altLang="en-US" sz="1800" dirty="0">
                <a:solidFill>
                  <a:srgbClr val="FF0000"/>
                </a:solidFill>
                <a:latin typeface="Tahoma" charset="0"/>
              </a:rPr>
              <a:t>discard</a:t>
            </a:r>
            <a:r>
              <a:rPr lang="en-US" altLang="en-US" sz="1800" dirty="0">
                <a:solidFill>
                  <a:srgbClr val="000000"/>
                </a:solidFill>
                <a:latin typeface="Tahoma" charset="0"/>
              </a:rPr>
              <a:t>, </a:t>
            </a:r>
          </a:p>
          <a:p>
            <a:pPr eaLnBrk="0" fontAlgn="base" hangingPunct="0">
              <a:lnSpc>
                <a:spcPct val="100000"/>
              </a:lnSpc>
              <a:spcBef>
                <a:spcPct val="0"/>
              </a:spcBef>
              <a:spcAft>
                <a:spcPct val="0"/>
              </a:spcAft>
              <a:buClrTx/>
              <a:buSzTx/>
              <a:buFontTx/>
              <a:buNone/>
            </a:pPr>
            <a:r>
              <a:rPr lang="en-US" altLang="en-US" sz="1800" dirty="0">
                <a:solidFill>
                  <a:srgbClr val="000000"/>
                </a:solidFill>
                <a:latin typeface="Tahoma" charset="0"/>
              </a:rPr>
              <a:t>           (re)send ack1</a:t>
            </a:r>
          </a:p>
        </p:txBody>
      </p:sp>
      <p:sp>
        <p:nvSpPr>
          <p:cNvPr id="307" name="Text Box 43"/>
          <p:cNvSpPr txBox="1">
            <a:spLocks noChangeArrowheads="1"/>
          </p:cNvSpPr>
          <p:nvPr/>
        </p:nvSpPr>
        <p:spPr bwMode="auto">
          <a:xfrm>
            <a:off x="7551738" y="5053014"/>
            <a:ext cx="2965450" cy="108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eaLnBrk="0" fontAlgn="base" hangingPunct="0">
              <a:lnSpc>
                <a:spcPct val="9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pkt2, deliver, send ack2</a:t>
            </a:r>
          </a:p>
          <a:p>
            <a:pPr eaLnBrk="0" fontAlgn="base" hangingPunct="0">
              <a:lnSpc>
                <a:spcPct val="9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pkt3, deliver, send ack3</a:t>
            </a:r>
          </a:p>
          <a:p>
            <a:pPr eaLnBrk="0" fontAlgn="base" hangingPunct="0">
              <a:lnSpc>
                <a:spcPct val="9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pkt4, deliver, send ack4</a:t>
            </a:r>
          </a:p>
          <a:p>
            <a:pPr eaLnBrk="0" fontAlgn="base" hangingPunct="0">
              <a:lnSpc>
                <a:spcPct val="90000"/>
              </a:lnSpc>
              <a:spcBef>
                <a:spcPct val="0"/>
              </a:spcBef>
              <a:spcAft>
                <a:spcPct val="0"/>
              </a:spcAft>
              <a:buClrTx/>
              <a:buSzTx/>
              <a:buFontTx/>
              <a:buNone/>
            </a:pPr>
            <a:r>
              <a:rPr lang="en-US" altLang="en-US" sz="1800" dirty="0" err="1">
                <a:solidFill>
                  <a:srgbClr val="000000"/>
                </a:solidFill>
                <a:latin typeface="Tahoma" charset="0"/>
              </a:rPr>
              <a:t>rcv</a:t>
            </a:r>
            <a:r>
              <a:rPr lang="en-US" altLang="en-US" sz="1800" dirty="0">
                <a:solidFill>
                  <a:srgbClr val="000000"/>
                </a:solidFill>
                <a:latin typeface="Tahoma" charset="0"/>
              </a:rPr>
              <a:t> pkt5, deliver, send ack5</a:t>
            </a:r>
          </a:p>
        </p:txBody>
      </p:sp>
      <p:sp>
        <p:nvSpPr>
          <p:cNvPr id="308" name="Text Box 44"/>
          <p:cNvSpPr txBox="1">
            <a:spLocks noChangeArrowheads="1"/>
          </p:cNvSpPr>
          <p:nvPr/>
        </p:nvSpPr>
        <p:spPr bwMode="auto">
          <a:xfrm>
            <a:off x="3603625" y="3881438"/>
            <a:ext cx="18113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Tahoma" charset="0"/>
              </a:rPr>
              <a:t>ignore duplicate ACK</a:t>
            </a:r>
          </a:p>
        </p:txBody>
      </p:sp>
      <p:grpSp>
        <p:nvGrpSpPr>
          <p:cNvPr id="309" name="Group 65"/>
          <p:cNvGrpSpPr>
            <a:grpSpLocks/>
          </p:cNvGrpSpPr>
          <p:nvPr/>
        </p:nvGrpSpPr>
        <p:grpSpPr bwMode="auto">
          <a:xfrm>
            <a:off x="1706564" y="1450975"/>
            <a:ext cx="1512887" cy="304800"/>
            <a:chOff x="115" y="914"/>
            <a:chExt cx="953" cy="192"/>
          </a:xfrm>
        </p:grpSpPr>
        <p:sp>
          <p:nvSpPr>
            <p:cNvPr id="310" name="Rectangle 60"/>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11" name="Text Box 46"/>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FFFFFF"/>
                  </a:solidFill>
                  <a:latin typeface="Arial" charset="0"/>
                </a:rPr>
                <a:t>0 1 2 3 </a:t>
              </a:r>
              <a:r>
                <a:rPr lang="en-US" altLang="en-US" sz="1400" dirty="0">
                  <a:solidFill>
                    <a:srgbClr val="000000"/>
                  </a:solidFill>
                  <a:latin typeface="Arial" charset="0"/>
                </a:rPr>
                <a:t>4 5 6 7 8 </a:t>
              </a:r>
            </a:p>
          </p:txBody>
        </p:sp>
      </p:grpSp>
      <p:sp>
        <p:nvSpPr>
          <p:cNvPr id="312" name="Text Box 59"/>
          <p:cNvSpPr txBox="1">
            <a:spLocks noChangeArrowheads="1"/>
          </p:cNvSpPr>
          <p:nvPr/>
        </p:nvSpPr>
        <p:spPr bwMode="auto">
          <a:xfrm>
            <a:off x="1759451" y="1020763"/>
            <a:ext cx="21463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i="1" u="sng" dirty="0">
                <a:solidFill>
                  <a:srgbClr val="000099"/>
                </a:solidFill>
                <a:latin typeface="Tahoma" charset="0"/>
              </a:rPr>
              <a:t>sender window (N=4)</a:t>
            </a:r>
          </a:p>
        </p:txBody>
      </p:sp>
      <p:grpSp>
        <p:nvGrpSpPr>
          <p:cNvPr id="313" name="Group 67"/>
          <p:cNvGrpSpPr>
            <a:grpSpLocks/>
          </p:cNvGrpSpPr>
          <p:nvPr/>
        </p:nvGrpSpPr>
        <p:grpSpPr bwMode="auto">
          <a:xfrm>
            <a:off x="1703389" y="1736725"/>
            <a:ext cx="1512887" cy="304800"/>
            <a:chOff x="115" y="914"/>
            <a:chExt cx="953" cy="192"/>
          </a:xfrm>
        </p:grpSpPr>
        <p:sp>
          <p:nvSpPr>
            <p:cNvPr id="314" name="Rectangle 68"/>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15" name="Text Box 69"/>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FFFFFF"/>
                  </a:solidFill>
                  <a:latin typeface="Arial" charset="0"/>
                </a:rPr>
                <a:t>0 1 2 3 </a:t>
              </a:r>
              <a:r>
                <a:rPr lang="en-US" altLang="en-US" sz="1400" dirty="0">
                  <a:solidFill>
                    <a:srgbClr val="000000"/>
                  </a:solidFill>
                  <a:latin typeface="Arial" charset="0"/>
                </a:rPr>
                <a:t>4 5 6 7 8 </a:t>
              </a:r>
            </a:p>
          </p:txBody>
        </p:sp>
      </p:grpSp>
      <p:grpSp>
        <p:nvGrpSpPr>
          <p:cNvPr id="316" name="Group 70"/>
          <p:cNvGrpSpPr>
            <a:grpSpLocks/>
          </p:cNvGrpSpPr>
          <p:nvPr/>
        </p:nvGrpSpPr>
        <p:grpSpPr bwMode="auto">
          <a:xfrm>
            <a:off x="1711325" y="2022475"/>
            <a:ext cx="1512888" cy="304800"/>
            <a:chOff x="115" y="914"/>
            <a:chExt cx="953" cy="192"/>
          </a:xfrm>
        </p:grpSpPr>
        <p:sp>
          <p:nvSpPr>
            <p:cNvPr id="317" name="Rectangle 71"/>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18" name="Text Box 72"/>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FFFFFF"/>
                  </a:solidFill>
                  <a:latin typeface="Arial" charset="0"/>
                </a:rPr>
                <a:t>0 1 2 3 </a:t>
              </a:r>
              <a:r>
                <a:rPr lang="en-US" altLang="en-US" sz="1400" dirty="0">
                  <a:solidFill>
                    <a:srgbClr val="000000"/>
                  </a:solidFill>
                  <a:latin typeface="Arial" charset="0"/>
                </a:rPr>
                <a:t>4 5 6 7 8 </a:t>
              </a:r>
            </a:p>
          </p:txBody>
        </p:sp>
      </p:grpSp>
      <p:grpSp>
        <p:nvGrpSpPr>
          <p:cNvPr id="319" name="Group 73"/>
          <p:cNvGrpSpPr>
            <a:grpSpLocks/>
          </p:cNvGrpSpPr>
          <p:nvPr/>
        </p:nvGrpSpPr>
        <p:grpSpPr bwMode="auto">
          <a:xfrm>
            <a:off x="1708150" y="2297113"/>
            <a:ext cx="1512888" cy="304800"/>
            <a:chOff x="115" y="914"/>
            <a:chExt cx="953" cy="192"/>
          </a:xfrm>
        </p:grpSpPr>
        <p:sp>
          <p:nvSpPr>
            <p:cNvPr id="320" name="Rectangle 74"/>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21" name="Text Box 75"/>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FFFFFF"/>
                  </a:solidFill>
                  <a:latin typeface="Arial" charset="0"/>
                </a:rPr>
                <a:t>0 1 2 3 </a:t>
              </a:r>
              <a:r>
                <a:rPr lang="en-US" altLang="en-US" sz="1400" dirty="0">
                  <a:solidFill>
                    <a:srgbClr val="000000"/>
                  </a:solidFill>
                  <a:latin typeface="Arial" charset="0"/>
                </a:rPr>
                <a:t>4 5 6 7 8 </a:t>
              </a:r>
            </a:p>
          </p:txBody>
        </p:sp>
      </p:grpSp>
      <p:sp>
        <p:nvSpPr>
          <p:cNvPr id="322" name="Rectangle 79"/>
          <p:cNvSpPr>
            <a:spLocks noChangeArrowheads="1"/>
          </p:cNvSpPr>
          <p:nvPr/>
        </p:nvSpPr>
        <p:spPr bwMode="auto">
          <a:xfrm>
            <a:off x="1919288" y="3101975"/>
            <a:ext cx="628650" cy="2286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23" name="Text Box 80"/>
          <p:cNvSpPr txBox="1">
            <a:spLocks noChangeArrowheads="1"/>
          </p:cNvSpPr>
          <p:nvPr/>
        </p:nvSpPr>
        <p:spPr bwMode="auto">
          <a:xfrm>
            <a:off x="1704975" y="3067050"/>
            <a:ext cx="151288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0 </a:t>
            </a:r>
            <a:r>
              <a:rPr lang="en-US" altLang="en-US" sz="1400" dirty="0">
                <a:solidFill>
                  <a:srgbClr val="FFFFFF"/>
                </a:solidFill>
                <a:latin typeface="Arial" charset="0"/>
              </a:rPr>
              <a:t>1 2 3 4</a:t>
            </a:r>
            <a:r>
              <a:rPr lang="en-US" altLang="en-US" sz="1400" dirty="0">
                <a:solidFill>
                  <a:srgbClr val="000000"/>
                </a:solidFill>
                <a:latin typeface="Arial" charset="0"/>
              </a:rPr>
              <a:t> 5 6 7 8 </a:t>
            </a:r>
          </a:p>
        </p:txBody>
      </p:sp>
      <p:grpSp>
        <p:nvGrpSpPr>
          <p:cNvPr id="324" name="Group 84"/>
          <p:cNvGrpSpPr>
            <a:grpSpLocks/>
          </p:cNvGrpSpPr>
          <p:nvPr/>
        </p:nvGrpSpPr>
        <p:grpSpPr bwMode="auto">
          <a:xfrm>
            <a:off x="1701800" y="3341688"/>
            <a:ext cx="1512888" cy="304800"/>
            <a:chOff x="112" y="2105"/>
            <a:chExt cx="953" cy="192"/>
          </a:xfrm>
        </p:grpSpPr>
        <p:sp>
          <p:nvSpPr>
            <p:cNvPr id="325" name="Rectangle 82"/>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26" name="Text Box 83"/>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0 1</a:t>
              </a:r>
              <a:r>
                <a:rPr lang="en-US" altLang="en-US" sz="1400" dirty="0">
                  <a:solidFill>
                    <a:srgbClr val="FFFFFF"/>
                  </a:solidFill>
                  <a:latin typeface="Arial" charset="0"/>
                </a:rPr>
                <a:t> 2 3 4 5</a:t>
              </a:r>
              <a:r>
                <a:rPr lang="en-US" altLang="en-US" sz="1400" dirty="0">
                  <a:solidFill>
                    <a:srgbClr val="000000"/>
                  </a:solidFill>
                  <a:latin typeface="Arial" charset="0"/>
                </a:rPr>
                <a:t> 6 7 8 </a:t>
              </a:r>
            </a:p>
          </p:txBody>
        </p:sp>
      </p:grpSp>
      <p:grpSp>
        <p:nvGrpSpPr>
          <p:cNvPr id="327" name="Group 85"/>
          <p:cNvGrpSpPr>
            <a:grpSpLocks/>
          </p:cNvGrpSpPr>
          <p:nvPr/>
        </p:nvGrpSpPr>
        <p:grpSpPr bwMode="auto">
          <a:xfrm>
            <a:off x="1690689" y="4635500"/>
            <a:ext cx="1512887" cy="304800"/>
            <a:chOff x="112" y="2105"/>
            <a:chExt cx="953" cy="192"/>
          </a:xfrm>
        </p:grpSpPr>
        <p:sp>
          <p:nvSpPr>
            <p:cNvPr id="328" name="Rectangle 86"/>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29" name="Text Box 87"/>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0 1</a:t>
              </a:r>
              <a:r>
                <a:rPr lang="en-US" altLang="en-US" sz="1400" dirty="0">
                  <a:solidFill>
                    <a:srgbClr val="FFFFFF"/>
                  </a:solidFill>
                  <a:latin typeface="Arial" charset="0"/>
                </a:rPr>
                <a:t> 2 3 4 5</a:t>
              </a:r>
              <a:r>
                <a:rPr lang="en-US" altLang="en-US" sz="1400" dirty="0">
                  <a:solidFill>
                    <a:srgbClr val="000000"/>
                  </a:solidFill>
                  <a:latin typeface="Arial" charset="0"/>
                </a:rPr>
                <a:t> 6 7 8 </a:t>
              </a:r>
            </a:p>
          </p:txBody>
        </p:sp>
      </p:grpSp>
      <p:grpSp>
        <p:nvGrpSpPr>
          <p:cNvPr id="330" name="Group 88"/>
          <p:cNvGrpSpPr>
            <a:grpSpLocks/>
          </p:cNvGrpSpPr>
          <p:nvPr/>
        </p:nvGrpSpPr>
        <p:grpSpPr bwMode="auto">
          <a:xfrm>
            <a:off x="1698625" y="4876800"/>
            <a:ext cx="1512888" cy="304800"/>
            <a:chOff x="112" y="2105"/>
            <a:chExt cx="953" cy="192"/>
          </a:xfrm>
        </p:grpSpPr>
        <p:sp>
          <p:nvSpPr>
            <p:cNvPr id="331" name="Rectangle 89"/>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32" name="Text Box 90"/>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dirty="0">
                  <a:solidFill>
                    <a:srgbClr val="000000"/>
                  </a:solidFill>
                  <a:latin typeface="Arial" charset="0"/>
                </a:rPr>
                <a:t>0 1</a:t>
              </a:r>
              <a:r>
                <a:rPr lang="en-US" altLang="en-US" sz="1400" dirty="0">
                  <a:solidFill>
                    <a:srgbClr val="FFFFFF"/>
                  </a:solidFill>
                  <a:latin typeface="Arial" charset="0"/>
                </a:rPr>
                <a:t> 2 3 4 5</a:t>
              </a:r>
              <a:r>
                <a:rPr lang="en-US" altLang="en-US" sz="1400" dirty="0">
                  <a:solidFill>
                    <a:srgbClr val="000000"/>
                  </a:solidFill>
                  <a:latin typeface="Arial" charset="0"/>
                </a:rPr>
                <a:t> 6 7 8 </a:t>
              </a:r>
            </a:p>
          </p:txBody>
        </p:sp>
      </p:grpSp>
      <p:grpSp>
        <p:nvGrpSpPr>
          <p:cNvPr id="333" name="Group 91"/>
          <p:cNvGrpSpPr>
            <a:grpSpLocks/>
          </p:cNvGrpSpPr>
          <p:nvPr/>
        </p:nvGrpSpPr>
        <p:grpSpPr bwMode="auto">
          <a:xfrm>
            <a:off x="1695450" y="5140325"/>
            <a:ext cx="1512888" cy="304800"/>
            <a:chOff x="112" y="2105"/>
            <a:chExt cx="953" cy="192"/>
          </a:xfrm>
        </p:grpSpPr>
        <p:sp>
          <p:nvSpPr>
            <p:cNvPr id="334" name="Rectangle 92"/>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35" name="Text Box 93"/>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0 1</a:t>
              </a:r>
              <a:r>
                <a:rPr lang="en-US" altLang="en-US" sz="1400">
                  <a:solidFill>
                    <a:srgbClr val="FFFFFF"/>
                  </a:solidFill>
                  <a:latin typeface="Arial" charset="0"/>
                </a:rPr>
                <a:t> 2 3 4 5</a:t>
              </a:r>
              <a:r>
                <a:rPr lang="en-US" altLang="en-US" sz="1400">
                  <a:solidFill>
                    <a:srgbClr val="000000"/>
                  </a:solidFill>
                  <a:latin typeface="Arial" charset="0"/>
                </a:rPr>
                <a:t> 6 7 8 </a:t>
              </a:r>
            </a:p>
          </p:txBody>
        </p:sp>
      </p:grpSp>
      <p:grpSp>
        <p:nvGrpSpPr>
          <p:cNvPr id="336" name="Group 94"/>
          <p:cNvGrpSpPr>
            <a:grpSpLocks/>
          </p:cNvGrpSpPr>
          <p:nvPr/>
        </p:nvGrpSpPr>
        <p:grpSpPr bwMode="auto">
          <a:xfrm>
            <a:off x="1692275" y="5381625"/>
            <a:ext cx="1512888" cy="304800"/>
            <a:chOff x="112" y="2105"/>
            <a:chExt cx="953" cy="192"/>
          </a:xfrm>
        </p:grpSpPr>
        <p:sp>
          <p:nvSpPr>
            <p:cNvPr id="337" name="Rectangle 95"/>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338" name="Text Box 96"/>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400">
                  <a:solidFill>
                    <a:srgbClr val="000000"/>
                  </a:solidFill>
                  <a:latin typeface="Arial" charset="0"/>
                </a:rPr>
                <a:t>0 1</a:t>
              </a:r>
              <a:r>
                <a:rPr lang="en-US" altLang="en-US" sz="1400">
                  <a:solidFill>
                    <a:srgbClr val="FFFFFF"/>
                  </a:solidFill>
                  <a:latin typeface="Arial" charset="0"/>
                </a:rPr>
                <a:t> 2 3 4 5</a:t>
              </a:r>
              <a:r>
                <a:rPr lang="en-US" altLang="en-US" sz="1400">
                  <a:solidFill>
                    <a:srgbClr val="000000"/>
                  </a:solidFill>
                  <a:latin typeface="Arial" charset="0"/>
                </a:rPr>
                <a:t> 6 7 8 </a:t>
              </a:r>
            </a:p>
          </p:txBody>
        </p:sp>
      </p:grpSp>
      <p:sp>
        <p:nvSpPr>
          <p:cNvPr id="339" name="Line 98"/>
          <p:cNvSpPr>
            <a:spLocks noChangeShapeType="1"/>
          </p:cNvSpPr>
          <p:nvPr/>
        </p:nvSpPr>
        <p:spPr bwMode="auto">
          <a:xfrm flipH="1">
            <a:off x="6515101" y="3757613"/>
            <a:ext cx="1033463" cy="563562"/>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0" name="Line 99"/>
          <p:cNvSpPr>
            <a:spLocks noChangeShapeType="1"/>
          </p:cNvSpPr>
          <p:nvPr/>
        </p:nvSpPr>
        <p:spPr bwMode="auto">
          <a:xfrm flipH="1">
            <a:off x="6521451" y="4067176"/>
            <a:ext cx="1033463" cy="563563"/>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1" name="Line 100"/>
          <p:cNvSpPr>
            <a:spLocks noChangeShapeType="1"/>
          </p:cNvSpPr>
          <p:nvPr/>
        </p:nvSpPr>
        <p:spPr bwMode="auto">
          <a:xfrm flipH="1">
            <a:off x="6516688" y="5257801"/>
            <a:ext cx="1033462" cy="563563"/>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2" name="Line 101"/>
          <p:cNvSpPr>
            <a:spLocks noChangeShapeType="1"/>
          </p:cNvSpPr>
          <p:nvPr/>
        </p:nvSpPr>
        <p:spPr bwMode="auto">
          <a:xfrm flipH="1">
            <a:off x="6500813" y="5511801"/>
            <a:ext cx="1033462" cy="563563"/>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3" name="Line 102"/>
          <p:cNvSpPr>
            <a:spLocks noChangeShapeType="1"/>
          </p:cNvSpPr>
          <p:nvPr/>
        </p:nvSpPr>
        <p:spPr bwMode="auto">
          <a:xfrm flipH="1">
            <a:off x="6484938" y="5754688"/>
            <a:ext cx="1033462" cy="563562"/>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344" name="Line 103"/>
          <p:cNvSpPr>
            <a:spLocks noChangeShapeType="1"/>
          </p:cNvSpPr>
          <p:nvPr/>
        </p:nvSpPr>
        <p:spPr bwMode="auto">
          <a:xfrm flipH="1">
            <a:off x="6781800" y="5997576"/>
            <a:ext cx="720725" cy="369888"/>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Tree>
    <p:extLst>
      <p:ext uri="{BB962C8B-B14F-4D97-AF65-F5344CB8AC3E}">
        <p14:creationId xmlns:p14="http://schemas.microsoft.com/office/powerpoint/2010/main" val="1294290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9"/>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313"/>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316"/>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319"/>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1000"/>
                                  </p:stCondLst>
                                  <p:childTnLst>
                                    <p:set>
                                      <p:cBhvr>
                                        <p:cTn id="22" dur="1" fill="hold">
                                          <p:stCondLst>
                                            <p:cond delay="0"/>
                                          </p:stCondLst>
                                        </p:cTn>
                                        <p:tgtEl>
                                          <p:spTgt spid="279"/>
                                        </p:tgtEl>
                                        <p:attrNameLst>
                                          <p:attrName>style.visibility</p:attrName>
                                        </p:attrNameLst>
                                      </p:cBhvr>
                                      <p:to>
                                        <p:strVal val="visible"/>
                                      </p:to>
                                    </p:set>
                                  </p:childTnLst>
                                </p:cTn>
                              </p:par>
                              <p:par>
                                <p:cTn id="23" presetID="1" presetClass="entr" presetSubtype="0" fill="hold" grpId="0" nodeType="withEffect">
                                  <p:stCondLst>
                                    <p:cond delay="1000"/>
                                  </p:stCondLst>
                                  <p:childTnLst>
                                    <p:set>
                                      <p:cBhvr>
                                        <p:cTn id="24" dur="1" fill="hold">
                                          <p:stCondLst>
                                            <p:cond delay="0"/>
                                          </p:stCondLst>
                                        </p:cTn>
                                        <p:tgtEl>
                                          <p:spTgt spid="280"/>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grpId="0" nodeType="afterEffect">
                                  <p:stCondLst>
                                    <p:cond delay="1000"/>
                                  </p:stCondLst>
                                  <p:childTnLst>
                                    <p:set>
                                      <p:cBhvr>
                                        <p:cTn id="27" dur="1" fill="hold">
                                          <p:stCondLst>
                                            <p:cond delay="0"/>
                                          </p:stCondLst>
                                        </p:cTn>
                                        <p:tgtEl>
                                          <p:spTgt spid="286"/>
                                        </p:tgtEl>
                                        <p:attrNameLst>
                                          <p:attrName>style.visibility</p:attrName>
                                        </p:attrNameLst>
                                      </p:cBhvr>
                                      <p:to>
                                        <p:strVal val="visible"/>
                                      </p:to>
                                    </p:set>
                                  </p:childTnLst>
                                </p:cTn>
                              </p:par>
                            </p:childTnLst>
                          </p:cTn>
                        </p:par>
                        <p:par>
                          <p:cTn id="28" fill="hold">
                            <p:stCondLst>
                              <p:cond delay="2000"/>
                            </p:stCondLst>
                            <p:childTnLst>
                              <p:par>
                                <p:cTn id="29" presetID="1" presetClass="entr" presetSubtype="0" fill="hold" grpId="0" nodeType="afterEffect">
                                  <p:stCondLst>
                                    <p:cond delay="1000"/>
                                  </p:stCondLst>
                                  <p:childTnLst>
                                    <p:set>
                                      <p:cBhvr>
                                        <p:cTn id="30" dur="1" fill="hold">
                                          <p:stCondLst>
                                            <p:cond delay="0"/>
                                          </p:stCondLst>
                                        </p:cTn>
                                        <p:tgtEl>
                                          <p:spTgt spid="287"/>
                                        </p:tgtEl>
                                        <p:attrNameLst>
                                          <p:attrName>style.visibility</p:attrName>
                                        </p:attrNameLst>
                                      </p:cBhvr>
                                      <p:to>
                                        <p:strVal val="visible"/>
                                      </p:to>
                                    </p:set>
                                  </p:childTnLst>
                                </p:cTn>
                              </p:par>
                            </p:childTnLst>
                          </p:cTn>
                        </p:par>
                        <p:par>
                          <p:cTn id="31" fill="hold">
                            <p:stCondLst>
                              <p:cond delay="3000"/>
                            </p:stCondLst>
                            <p:childTnLst>
                              <p:par>
                                <p:cTn id="32" presetID="1" presetClass="entr" presetSubtype="0" fill="hold" grpId="0" nodeType="afterEffect">
                                  <p:stCondLst>
                                    <p:cond delay="1000"/>
                                  </p:stCondLst>
                                  <p:childTnLst>
                                    <p:set>
                                      <p:cBhvr>
                                        <p:cTn id="33" dur="1" fill="hold">
                                          <p:stCondLst>
                                            <p:cond delay="0"/>
                                          </p:stCondLst>
                                        </p:cTn>
                                        <p:tgtEl>
                                          <p:spTgt spid="288"/>
                                        </p:tgtEl>
                                        <p:attrNameLst>
                                          <p:attrName>style.visibility</p:attrName>
                                        </p:attrNameLst>
                                      </p:cBhvr>
                                      <p:to>
                                        <p:strVal val="visible"/>
                                      </p:to>
                                    </p:set>
                                  </p:childTnLst>
                                </p:cTn>
                              </p:par>
                            </p:childTnLst>
                          </p:cTn>
                        </p:par>
                        <p:par>
                          <p:cTn id="34" fill="hold">
                            <p:stCondLst>
                              <p:cond delay="4000"/>
                            </p:stCondLst>
                            <p:childTnLst>
                              <p:par>
                                <p:cTn id="35" presetID="1" presetClass="entr" presetSubtype="0" fill="hold" grpId="0" nodeType="afterEffect">
                                  <p:stCondLst>
                                    <p:cond delay="0"/>
                                  </p:stCondLst>
                                  <p:childTnLst>
                                    <p:set>
                                      <p:cBhvr>
                                        <p:cTn id="36" dur="1" fill="hold">
                                          <p:stCondLst>
                                            <p:cond delay="0"/>
                                          </p:stCondLst>
                                        </p:cTn>
                                        <p:tgtEl>
                                          <p:spTgt spid="291"/>
                                        </p:tgtEl>
                                        <p:attrNameLst>
                                          <p:attrName>style.visibility</p:attrName>
                                        </p:attrNameLst>
                                      </p:cBhvr>
                                      <p:to>
                                        <p:strVal val="visible"/>
                                      </p:to>
                                    </p:set>
                                  </p:childTnLst>
                                </p:cTn>
                              </p:par>
                            </p:childTnLst>
                          </p:cTn>
                        </p:par>
                        <p:par>
                          <p:cTn id="37" fill="hold">
                            <p:stCondLst>
                              <p:cond delay="4000"/>
                            </p:stCondLst>
                            <p:childTnLst>
                              <p:par>
                                <p:cTn id="38" presetID="1" presetClass="entr" presetSubtype="0" fill="hold" grpId="0" nodeType="afterEffect">
                                  <p:stCondLst>
                                    <p:cond delay="0"/>
                                  </p:stCondLst>
                                  <p:childTnLst>
                                    <p:set>
                                      <p:cBhvr>
                                        <p:cTn id="39" dur="1" fill="hold">
                                          <p:stCondLst>
                                            <p:cond delay="0"/>
                                          </p:stCondLst>
                                        </p:cTn>
                                        <p:tgtEl>
                                          <p:spTgt spid="292"/>
                                        </p:tgtEl>
                                        <p:attrNameLst>
                                          <p:attrName>style.visibility</p:attrName>
                                        </p:attrNameLst>
                                      </p:cBhvr>
                                      <p:to>
                                        <p:strVal val="visible"/>
                                      </p:to>
                                    </p:set>
                                  </p:childTnLst>
                                </p:cTn>
                              </p:par>
                            </p:childTnLst>
                          </p:cTn>
                        </p:par>
                        <p:par>
                          <p:cTn id="40" fill="hold">
                            <p:stCondLst>
                              <p:cond delay="4000"/>
                            </p:stCondLst>
                            <p:childTnLst>
                              <p:par>
                                <p:cTn id="41" presetID="1" presetClass="entr" presetSubtype="0" fill="hold" grpId="0" nodeType="afterEffect">
                                  <p:stCondLst>
                                    <p:cond delay="1000"/>
                                  </p:stCondLst>
                                  <p:childTnLst>
                                    <p:set>
                                      <p:cBhvr>
                                        <p:cTn id="42" dur="1" fill="hold">
                                          <p:stCondLst>
                                            <p:cond delay="0"/>
                                          </p:stCondLst>
                                        </p:cTn>
                                        <p:tgtEl>
                                          <p:spTgt spid="289"/>
                                        </p:tgtEl>
                                        <p:attrNameLst>
                                          <p:attrName>style.visibility</p:attrName>
                                        </p:attrNameLst>
                                      </p:cBhvr>
                                      <p:to>
                                        <p:strVal val="visible"/>
                                      </p:to>
                                    </p:set>
                                  </p:childTnLst>
                                </p:cTn>
                              </p:par>
                            </p:childTnLst>
                          </p:cTn>
                        </p:par>
                        <p:par>
                          <p:cTn id="43" fill="hold">
                            <p:stCondLst>
                              <p:cond delay="5000"/>
                            </p:stCondLst>
                            <p:childTnLst>
                              <p:par>
                                <p:cTn id="44" presetID="1" presetClass="entr" presetSubtype="0" fill="hold" grpId="0" nodeType="afterEffect">
                                  <p:stCondLst>
                                    <p:cond delay="1000"/>
                                  </p:stCondLst>
                                  <p:childTnLst>
                                    <p:set>
                                      <p:cBhvr>
                                        <p:cTn id="45" dur="1" fill="hold">
                                          <p:stCondLst>
                                            <p:cond delay="0"/>
                                          </p:stCondLst>
                                        </p:cTn>
                                        <p:tgtEl>
                                          <p:spTgt spid="281"/>
                                        </p:tgtEl>
                                        <p:attrNameLst>
                                          <p:attrName>style.visibility</p:attrName>
                                        </p:attrNameLst>
                                      </p:cBhvr>
                                      <p:to>
                                        <p:strVal val="visible"/>
                                      </p:to>
                                    </p:set>
                                  </p:childTnLst>
                                </p:cTn>
                              </p:par>
                            </p:childTnLst>
                          </p:cTn>
                        </p:par>
                        <p:par>
                          <p:cTn id="46" fill="hold">
                            <p:stCondLst>
                              <p:cond delay="6000"/>
                            </p:stCondLst>
                            <p:childTnLst>
                              <p:par>
                                <p:cTn id="47" presetID="1" presetClass="entr" presetSubtype="0" fill="hold" grpId="0" nodeType="afterEffect">
                                  <p:stCondLst>
                                    <p:cond delay="0"/>
                                  </p:stCondLst>
                                  <p:childTnLst>
                                    <p:set>
                                      <p:cBhvr>
                                        <p:cTn id="48" dur="1" fill="hold">
                                          <p:stCondLst>
                                            <p:cond delay="0"/>
                                          </p:stCondLst>
                                        </p:cTn>
                                        <p:tgtEl>
                                          <p:spTgt spid="290"/>
                                        </p:tgtEl>
                                        <p:attrNameLst>
                                          <p:attrName>style.visibility</p:attrName>
                                        </p:attrNameLst>
                                      </p:cBhvr>
                                      <p:to>
                                        <p:strVal val="visible"/>
                                      </p:to>
                                    </p:set>
                                  </p:childTnLst>
                                </p:cTn>
                              </p:par>
                            </p:childTnLst>
                          </p:cTn>
                        </p:par>
                        <p:par>
                          <p:cTn id="49" fill="hold">
                            <p:stCondLst>
                              <p:cond delay="6000"/>
                            </p:stCondLst>
                            <p:childTnLst>
                              <p:par>
                                <p:cTn id="50" presetID="1" presetClass="entr" presetSubtype="0" fill="hold" grpId="0" nodeType="afterEffect">
                                  <p:stCondLst>
                                    <p:cond delay="0"/>
                                  </p:stCondLst>
                                  <p:childTnLst>
                                    <p:set>
                                      <p:cBhvr>
                                        <p:cTn id="51" dur="1" fill="hold">
                                          <p:stCondLst>
                                            <p:cond delay="0"/>
                                          </p:stCondLst>
                                        </p:cTn>
                                        <p:tgtEl>
                                          <p:spTgt spid="293"/>
                                        </p:tgtEl>
                                        <p:attrNameLst>
                                          <p:attrName>style.visibility</p:attrName>
                                        </p:attrNameLst>
                                      </p:cBhvr>
                                      <p:to>
                                        <p:strVal val="visible"/>
                                      </p:to>
                                    </p:set>
                                  </p:childTnLst>
                                </p:cTn>
                              </p:par>
                            </p:childTnLst>
                          </p:cTn>
                        </p:par>
                        <p:par>
                          <p:cTn id="52" fill="hold">
                            <p:stCondLst>
                              <p:cond delay="6000"/>
                            </p:stCondLst>
                            <p:childTnLst>
                              <p:par>
                                <p:cTn id="53" presetID="1" presetClass="entr" presetSubtype="0" fill="hold" grpId="0" nodeType="afterEffect">
                                  <p:stCondLst>
                                    <p:cond delay="0"/>
                                  </p:stCondLst>
                                  <p:childTnLst>
                                    <p:set>
                                      <p:cBhvr>
                                        <p:cTn id="54" dur="1" fill="hold">
                                          <p:stCondLst>
                                            <p:cond delay="0"/>
                                          </p:stCondLst>
                                        </p:cTn>
                                        <p:tgtEl>
                                          <p:spTgt spid="296"/>
                                        </p:tgtEl>
                                        <p:attrNameLst>
                                          <p:attrName>style.visibility</p:attrName>
                                        </p:attrNameLst>
                                      </p:cBhvr>
                                      <p:to>
                                        <p:strVal val="visible"/>
                                      </p:to>
                                    </p:set>
                                  </p:childTnLst>
                                </p:cTn>
                              </p:par>
                            </p:childTnLst>
                          </p:cTn>
                        </p:par>
                        <p:par>
                          <p:cTn id="55" fill="hold">
                            <p:stCondLst>
                              <p:cond delay="6000"/>
                            </p:stCondLst>
                            <p:childTnLst>
                              <p:par>
                                <p:cTn id="56" presetID="1" presetClass="entr" presetSubtype="0" fill="hold" nodeType="afterEffect">
                                  <p:stCondLst>
                                    <p:cond delay="1000"/>
                                  </p:stCondLst>
                                  <p:childTnLst>
                                    <p:set>
                                      <p:cBhvr>
                                        <p:cTn id="57" dur="1" fill="hold">
                                          <p:stCondLst>
                                            <p:cond delay="0"/>
                                          </p:stCondLst>
                                        </p:cTn>
                                        <p:tgtEl>
                                          <p:spTgt spid="29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282"/>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323"/>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22"/>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324"/>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94"/>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295"/>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305"/>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339"/>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306"/>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340"/>
                                        </p:tgtEl>
                                        <p:attrNameLst>
                                          <p:attrName>style.visibility</p:attrName>
                                        </p:attrNameLst>
                                      </p:cBhvr>
                                      <p:to>
                                        <p:strVal val="visible"/>
                                      </p:to>
                                    </p:set>
                                  </p:childTnLst>
                                </p:cTn>
                              </p:par>
                              <p:par>
                                <p:cTn id="88" presetID="1" presetClass="entr" presetSubtype="0" fill="hold" grpId="0" nodeType="withEffect">
                                  <p:stCondLst>
                                    <p:cond delay="0"/>
                                  </p:stCondLst>
                                  <p:childTnLst>
                                    <p:set>
                                      <p:cBhvr>
                                        <p:cTn id="89" dur="1" fill="hold">
                                          <p:stCondLst>
                                            <p:cond delay="0"/>
                                          </p:stCondLst>
                                        </p:cTn>
                                        <p:tgtEl>
                                          <p:spTgt spid="308"/>
                                        </p:tgtEl>
                                        <p:attrNameLst>
                                          <p:attrName>style.visibility</p:attrName>
                                        </p:attrNameLst>
                                      </p:cBhvr>
                                      <p:to>
                                        <p:strVal val="visible"/>
                                      </p:to>
                                    </p:set>
                                  </p:childTnLst>
                                </p:cTn>
                              </p:par>
                              <p:par>
                                <p:cTn id="90" presetID="1" presetClass="entr" presetSubtype="0" fill="hold" grpId="0" nodeType="withEffect">
                                  <p:stCondLst>
                                    <p:cond delay="0"/>
                                  </p:stCondLst>
                                  <p:childTnLst>
                                    <p:set>
                                      <p:cBhvr>
                                        <p:cTn id="91" dur="1" fill="hold">
                                          <p:stCondLst>
                                            <p:cond delay="0"/>
                                          </p:stCondLst>
                                        </p:cTn>
                                        <p:tgtEl>
                                          <p:spTgt spid="284"/>
                                        </p:tgtEl>
                                        <p:attrNameLst>
                                          <p:attrName>style.visibility</p:attrName>
                                        </p:attrNameLst>
                                      </p:cBhvr>
                                      <p:to>
                                        <p:strVal val="visible"/>
                                      </p:to>
                                    </p:set>
                                  </p:childTnLst>
                                </p:cTn>
                              </p:par>
                              <p:par>
                                <p:cTn id="92" presetID="1" presetClass="entr" presetSubtype="0" fill="hold" nodeType="withEffect">
                                  <p:stCondLst>
                                    <p:cond delay="0"/>
                                  </p:stCondLst>
                                  <p:childTnLst>
                                    <p:set>
                                      <p:cBhvr>
                                        <p:cTn id="93" dur="1" fill="hold">
                                          <p:stCondLst>
                                            <p:cond delay="0"/>
                                          </p:stCondLst>
                                        </p:cTn>
                                        <p:tgtEl>
                                          <p:spTgt spid="283"/>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1" presetClass="entr" presetSubtype="0" fill="hold" grpId="0" nodeType="clickEffect">
                                  <p:stCondLst>
                                    <p:cond delay="0"/>
                                  </p:stCondLst>
                                  <p:childTnLst>
                                    <p:set>
                                      <p:cBhvr>
                                        <p:cTn id="97" dur="1" fill="hold">
                                          <p:stCondLst>
                                            <p:cond delay="0"/>
                                          </p:stCondLst>
                                        </p:cTn>
                                        <p:tgtEl>
                                          <p:spTgt spid="285"/>
                                        </p:tgtEl>
                                        <p:attrNameLst>
                                          <p:attrName>style.visibility</p:attrName>
                                        </p:attrNameLst>
                                      </p:cBhvr>
                                      <p:to>
                                        <p:strVal val="visible"/>
                                      </p:to>
                                    </p:set>
                                  </p:childTnLst>
                                </p:cTn>
                              </p:par>
                              <p:par>
                                <p:cTn id="98" presetID="1" presetClass="entr" presetSubtype="0" fill="hold" nodeType="withEffect">
                                  <p:stCondLst>
                                    <p:cond delay="0"/>
                                  </p:stCondLst>
                                  <p:childTnLst>
                                    <p:set>
                                      <p:cBhvr>
                                        <p:cTn id="99" dur="1" fill="hold">
                                          <p:stCondLst>
                                            <p:cond delay="0"/>
                                          </p:stCondLst>
                                        </p:cTn>
                                        <p:tgtEl>
                                          <p:spTgt spid="327"/>
                                        </p:tgtEl>
                                        <p:attrNameLst>
                                          <p:attrName>style.visibility</p:attrName>
                                        </p:attrNameLst>
                                      </p:cBhvr>
                                      <p:to>
                                        <p:strVal val="visible"/>
                                      </p:to>
                                    </p:set>
                                  </p:childTnLst>
                                </p:cTn>
                              </p:par>
                              <p:par>
                                <p:cTn id="100" presetID="1" presetClass="entr" presetSubtype="0" fill="hold" nodeType="withEffect">
                                  <p:stCondLst>
                                    <p:cond delay="0"/>
                                  </p:stCondLst>
                                  <p:childTnLst>
                                    <p:set>
                                      <p:cBhvr>
                                        <p:cTn id="101" dur="1" fill="hold">
                                          <p:stCondLst>
                                            <p:cond delay="0"/>
                                          </p:stCondLst>
                                        </p:cTn>
                                        <p:tgtEl>
                                          <p:spTgt spid="330"/>
                                        </p:tgtEl>
                                        <p:attrNameLst>
                                          <p:attrName>style.visibility</p:attrName>
                                        </p:attrNameLst>
                                      </p:cBhvr>
                                      <p:to>
                                        <p:strVal val="visible"/>
                                      </p:to>
                                    </p:set>
                                  </p:childTnLst>
                                </p:cTn>
                              </p:par>
                              <p:par>
                                <p:cTn id="102" presetID="1" presetClass="entr" presetSubtype="0" fill="hold" nodeType="withEffect">
                                  <p:stCondLst>
                                    <p:cond delay="0"/>
                                  </p:stCondLst>
                                  <p:childTnLst>
                                    <p:set>
                                      <p:cBhvr>
                                        <p:cTn id="103" dur="1" fill="hold">
                                          <p:stCondLst>
                                            <p:cond delay="0"/>
                                          </p:stCondLst>
                                        </p:cTn>
                                        <p:tgtEl>
                                          <p:spTgt spid="333"/>
                                        </p:tgtEl>
                                        <p:attrNameLst>
                                          <p:attrName>style.visibility</p:attrName>
                                        </p:attrNameLst>
                                      </p:cBhvr>
                                      <p:to>
                                        <p:strVal val="visible"/>
                                      </p:to>
                                    </p:set>
                                  </p:childTnLst>
                                </p:cTn>
                              </p:par>
                              <p:par>
                                <p:cTn id="104" presetID="1" presetClass="entr" presetSubtype="0" fill="hold" nodeType="withEffect">
                                  <p:stCondLst>
                                    <p:cond delay="0"/>
                                  </p:stCondLst>
                                  <p:childTnLst>
                                    <p:set>
                                      <p:cBhvr>
                                        <p:cTn id="105" dur="1" fill="hold">
                                          <p:stCondLst>
                                            <p:cond delay="0"/>
                                          </p:stCondLst>
                                        </p:cTn>
                                        <p:tgtEl>
                                          <p:spTgt spid="336"/>
                                        </p:tgtEl>
                                        <p:attrNameLst>
                                          <p:attrName>style.visibility</p:attrName>
                                        </p:attrNameLst>
                                      </p:cBhvr>
                                      <p:to>
                                        <p:strVal val="visible"/>
                                      </p:to>
                                    </p:set>
                                  </p:childTnLst>
                                </p:cTn>
                              </p:par>
                              <p:par>
                                <p:cTn id="106" presetID="1" presetClass="entr" presetSubtype="0" fill="hold" grpId="0" nodeType="withEffect">
                                  <p:stCondLst>
                                    <p:cond delay="0"/>
                                  </p:stCondLst>
                                  <p:childTnLst>
                                    <p:set>
                                      <p:cBhvr>
                                        <p:cTn id="107" dur="1" fill="hold">
                                          <p:stCondLst>
                                            <p:cond delay="0"/>
                                          </p:stCondLst>
                                        </p:cTn>
                                        <p:tgtEl>
                                          <p:spTgt spid="301"/>
                                        </p:tgtEl>
                                        <p:attrNameLst>
                                          <p:attrName>style.visibility</p:attrName>
                                        </p:attrNameLst>
                                      </p:cBhvr>
                                      <p:to>
                                        <p:strVal val="visible"/>
                                      </p:to>
                                    </p:set>
                                  </p:childTnLst>
                                </p:cTn>
                              </p:par>
                              <p:par>
                                <p:cTn id="108" presetID="1" presetClass="entr" presetSubtype="0" fill="hold" grpId="0" nodeType="withEffect">
                                  <p:stCondLst>
                                    <p:cond delay="0"/>
                                  </p:stCondLst>
                                  <p:childTnLst>
                                    <p:set>
                                      <p:cBhvr>
                                        <p:cTn id="109" dur="1" fill="hold">
                                          <p:stCondLst>
                                            <p:cond delay="0"/>
                                          </p:stCondLst>
                                        </p:cTn>
                                        <p:tgtEl>
                                          <p:spTgt spid="302"/>
                                        </p:tgtEl>
                                        <p:attrNameLst>
                                          <p:attrName>style.visibility</p:attrName>
                                        </p:attrNameLst>
                                      </p:cBhvr>
                                      <p:to>
                                        <p:strVal val="visible"/>
                                      </p:to>
                                    </p:set>
                                  </p:childTnLst>
                                </p:cTn>
                              </p:par>
                              <p:par>
                                <p:cTn id="110" presetID="1" presetClass="entr" presetSubtype="0" fill="hold" grpId="0" nodeType="withEffect">
                                  <p:stCondLst>
                                    <p:cond delay="0"/>
                                  </p:stCondLst>
                                  <p:childTnLst>
                                    <p:set>
                                      <p:cBhvr>
                                        <p:cTn id="111" dur="1" fill="hold">
                                          <p:stCondLst>
                                            <p:cond delay="0"/>
                                          </p:stCondLst>
                                        </p:cTn>
                                        <p:tgtEl>
                                          <p:spTgt spid="303"/>
                                        </p:tgtEl>
                                        <p:attrNameLst>
                                          <p:attrName>style.visibility</p:attrName>
                                        </p:attrNameLst>
                                      </p:cBhvr>
                                      <p:to>
                                        <p:strVal val="visible"/>
                                      </p:to>
                                    </p:set>
                                  </p:childTnLst>
                                </p:cTn>
                              </p:par>
                              <p:par>
                                <p:cTn id="112" presetID="1" presetClass="entr" presetSubtype="0" fill="hold" grpId="0" nodeType="withEffect">
                                  <p:stCondLst>
                                    <p:cond delay="0"/>
                                  </p:stCondLst>
                                  <p:childTnLst>
                                    <p:set>
                                      <p:cBhvr>
                                        <p:cTn id="113" dur="1" fill="hold">
                                          <p:stCondLst>
                                            <p:cond delay="0"/>
                                          </p:stCondLst>
                                        </p:cTn>
                                        <p:tgtEl>
                                          <p:spTgt spid="304"/>
                                        </p:tgtEl>
                                        <p:attrNameLst>
                                          <p:attrName>style.visibility</p:attrName>
                                        </p:attrNameLst>
                                      </p:cBhvr>
                                      <p:to>
                                        <p:strVal val="visible"/>
                                      </p:to>
                                    </p:set>
                                  </p:childTnLst>
                                </p:cTn>
                              </p:par>
                            </p:childTnLst>
                          </p:cTn>
                        </p:par>
                      </p:childTnLst>
                    </p:cTn>
                  </p:par>
                  <p:par>
                    <p:cTn id="114" fill="hold">
                      <p:stCondLst>
                        <p:cond delay="indefinite"/>
                      </p:stCondLst>
                      <p:childTnLst>
                        <p:par>
                          <p:cTn id="115" fill="hold">
                            <p:stCondLst>
                              <p:cond delay="0"/>
                            </p:stCondLst>
                            <p:childTnLst>
                              <p:par>
                                <p:cTn id="116" presetID="1" presetClass="entr" presetSubtype="0" fill="hold" grpId="0" nodeType="clickEffect">
                                  <p:stCondLst>
                                    <p:cond delay="0"/>
                                  </p:stCondLst>
                                  <p:childTnLst>
                                    <p:set>
                                      <p:cBhvr>
                                        <p:cTn id="117" dur="1" fill="hold">
                                          <p:stCondLst>
                                            <p:cond delay="0"/>
                                          </p:stCondLst>
                                        </p:cTn>
                                        <p:tgtEl>
                                          <p:spTgt spid="307"/>
                                        </p:tgtEl>
                                        <p:attrNameLst>
                                          <p:attrName>style.visibility</p:attrName>
                                        </p:attrNameLst>
                                      </p:cBhvr>
                                      <p:to>
                                        <p:strVal val="visible"/>
                                      </p:to>
                                    </p:set>
                                  </p:childTnLst>
                                </p:cTn>
                              </p:par>
                              <p:par>
                                <p:cTn id="118" presetID="1" presetClass="entr" presetSubtype="0" fill="hold" grpId="0" nodeType="withEffect">
                                  <p:stCondLst>
                                    <p:cond delay="0"/>
                                  </p:stCondLst>
                                  <p:childTnLst>
                                    <p:set>
                                      <p:cBhvr>
                                        <p:cTn id="119" dur="1" fill="hold">
                                          <p:stCondLst>
                                            <p:cond delay="0"/>
                                          </p:stCondLst>
                                        </p:cTn>
                                        <p:tgtEl>
                                          <p:spTgt spid="341"/>
                                        </p:tgtEl>
                                        <p:attrNameLst>
                                          <p:attrName>style.visibility</p:attrName>
                                        </p:attrNameLst>
                                      </p:cBhvr>
                                      <p:to>
                                        <p:strVal val="visible"/>
                                      </p:to>
                                    </p:set>
                                  </p:childTnLst>
                                </p:cTn>
                              </p:par>
                              <p:par>
                                <p:cTn id="120" presetID="1" presetClass="entr" presetSubtype="0" fill="hold" grpId="0" nodeType="withEffect">
                                  <p:stCondLst>
                                    <p:cond delay="0"/>
                                  </p:stCondLst>
                                  <p:childTnLst>
                                    <p:set>
                                      <p:cBhvr>
                                        <p:cTn id="121" dur="1" fill="hold">
                                          <p:stCondLst>
                                            <p:cond delay="0"/>
                                          </p:stCondLst>
                                        </p:cTn>
                                        <p:tgtEl>
                                          <p:spTgt spid="342"/>
                                        </p:tgtEl>
                                        <p:attrNameLst>
                                          <p:attrName>style.visibility</p:attrName>
                                        </p:attrNameLst>
                                      </p:cBhvr>
                                      <p:to>
                                        <p:strVal val="visible"/>
                                      </p:to>
                                    </p:set>
                                  </p:childTnLst>
                                </p:cTn>
                              </p:par>
                              <p:par>
                                <p:cTn id="122" presetID="1" presetClass="entr" presetSubtype="0" fill="hold" grpId="0" nodeType="withEffect">
                                  <p:stCondLst>
                                    <p:cond delay="0"/>
                                  </p:stCondLst>
                                  <p:childTnLst>
                                    <p:set>
                                      <p:cBhvr>
                                        <p:cTn id="123" dur="1" fill="hold">
                                          <p:stCondLst>
                                            <p:cond delay="0"/>
                                          </p:stCondLst>
                                        </p:cTn>
                                        <p:tgtEl>
                                          <p:spTgt spid="343"/>
                                        </p:tgtEl>
                                        <p:attrNameLst>
                                          <p:attrName>style.visibility</p:attrName>
                                        </p:attrNameLst>
                                      </p:cBhvr>
                                      <p:to>
                                        <p:strVal val="visible"/>
                                      </p:to>
                                    </p:set>
                                  </p:childTnLst>
                                </p:cTn>
                              </p:par>
                              <p:par>
                                <p:cTn id="124" presetID="1" presetClass="entr" presetSubtype="0" fill="hold" grpId="0" nodeType="withEffect">
                                  <p:stCondLst>
                                    <p:cond delay="0"/>
                                  </p:stCondLst>
                                  <p:childTnLst>
                                    <p:set>
                                      <p:cBhvr>
                                        <p:cTn id="125" dur="1" fill="hold">
                                          <p:stCondLst>
                                            <p:cond delay="0"/>
                                          </p:stCondLst>
                                        </p:cTn>
                                        <p:tgtEl>
                                          <p:spTgt spid="3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9" grpId="0"/>
      <p:bldP spid="280" grpId="0" animBg="1"/>
      <p:bldP spid="281" grpId="0"/>
      <p:bldP spid="282" grpId="0"/>
      <p:bldP spid="284" grpId="0"/>
      <p:bldP spid="285" grpId="0"/>
      <p:bldP spid="286" grpId="0" animBg="1"/>
      <p:bldP spid="287" grpId="0" animBg="1"/>
      <p:bldP spid="288" grpId="0" animBg="1"/>
      <p:bldP spid="289" grpId="0" animBg="1"/>
      <p:bldP spid="290" grpId="0" animBg="1"/>
      <p:bldP spid="291" grpId="0"/>
      <p:bldP spid="292" grpId="0"/>
      <p:bldP spid="293" grpId="0" animBg="1"/>
      <p:bldP spid="294" grpId="0" animBg="1"/>
      <p:bldP spid="295" grpId="0" animBg="1"/>
      <p:bldP spid="296" grpId="0" animBg="1"/>
      <p:bldP spid="301" grpId="0" animBg="1"/>
      <p:bldP spid="302" grpId="0" animBg="1"/>
      <p:bldP spid="303" grpId="0" animBg="1"/>
      <p:bldP spid="304" grpId="0" animBg="1"/>
      <p:bldP spid="305" grpId="0"/>
      <p:bldP spid="306" grpId="0"/>
      <p:bldP spid="307" grpId="0"/>
      <p:bldP spid="308" grpId="0"/>
      <p:bldP spid="312" grpId="0"/>
      <p:bldP spid="322" grpId="0" animBg="1"/>
      <p:bldP spid="323" grpId="0"/>
      <p:bldP spid="339" grpId="0" animBg="1"/>
      <p:bldP spid="340" grpId="0" animBg="1"/>
      <p:bldP spid="341" grpId="0" animBg="1"/>
      <p:bldP spid="342" grpId="0" animBg="1"/>
      <p:bldP spid="343" grpId="0" animBg="1"/>
      <p:bldP spid="344"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Go-back-N Visualization</a:t>
            </a:r>
          </a:p>
        </p:txBody>
      </p:sp>
      <p:pic>
        <p:nvPicPr>
          <p:cNvPr id="4" name="Go back N sliding window Protocol by Khurram Tanvir - YouTube [360p].mp4">
            <a:hlinkClick r:id="" action="ppaction://media"/>
            <a:extLst>
              <a:ext uri="{FF2B5EF4-FFF2-40B4-BE49-F238E27FC236}">
                <a16:creationId xmlns:a16="http://schemas.microsoft.com/office/drawing/2014/main" xmlns="" id="{79DD8DCA-E476-2240-AE91-222D1AB9926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59113" y="990600"/>
            <a:ext cx="6075362" cy="5334000"/>
          </a:xfrm>
        </p:spPr>
      </p:pic>
    </p:spTree>
    <p:extLst>
      <p:ext uri="{BB962C8B-B14F-4D97-AF65-F5344CB8AC3E}">
        <p14:creationId xmlns:p14="http://schemas.microsoft.com/office/powerpoint/2010/main" val="1891069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1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Selective Repeat</a:t>
            </a:r>
          </a:p>
        </p:txBody>
      </p:sp>
      <p:sp>
        <p:nvSpPr>
          <p:cNvPr id="3" name="Content Placeholder 2"/>
          <p:cNvSpPr>
            <a:spLocks noGrp="1"/>
          </p:cNvSpPr>
          <p:nvPr>
            <p:ph idx="1"/>
          </p:nvPr>
        </p:nvSpPr>
        <p:spPr/>
        <p:txBody>
          <a:bodyPr/>
          <a:lstStyle/>
          <a:p>
            <a:pPr algn="just">
              <a:spcAft>
                <a:spcPts val="1200"/>
              </a:spcAft>
            </a:pPr>
            <a:r>
              <a:rPr lang="en-US" sz="2800" dirty="0"/>
              <a:t>A sender can have up to N </a:t>
            </a:r>
            <a:r>
              <a:rPr lang="en-US" sz="2800" dirty="0" err="1"/>
              <a:t>unACKed</a:t>
            </a:r>
            <a:r>
              <a:rPr lang="en-US" sz="2800" dirty="0"/>
              <a:t> packets in pipeline.</a:t>
            </a:r>
          </a:p>
          <a:p>
            <a:pPr algn="just">
              <a:spcAft>
                <a:spcPts val="1200"/>
              </a:spcAft>
            </a:pPr>
            <a:r>
              <a:rPr lang="en-US" sz="2800" dirty="0"/>
              <a:t>Receiver sends individual ACK for each packet.</a:t>
            </a:r>
          </a:p>
          <a:p>
            <a:pPr algn="just">
              <a:spcAft>
                <a:spcPts val="1200"/>
              </a:spcAft>
            </a:pPr>
            <a:r>
              <a:rPr lang="en-US" sz="2800" dirty="0"/>
              <a:t>Sender maintains timer for each </a:t>
            </a:r>
            <a:r>
              <a:rPr lang="en-US" sz="2800" dirty="0" err="1"/>
              <a:t>unACKed</a:t>
            </a:r>
            <a:r>
              <a:rPr lang="en-US" sz="2800" dirty="0"/>
              <a:t> packet.</a:t>
            </a:r>
          </a:p>
          <a:p>
            <a:pPr algn="just">
              <a:spcAft>
                <a:spcPts val="1200"/>
              </a:spcAft>
            </a:pPr>
            <a:r>
              <a:rPr lang="en-US" sz="2800" dirty="0"/>
              <a:t>When timer expires, retransmit only that </a:t>
            </a:r>
            <a:r>
              <a:rPr lang="en-US" sz="2800" dirty="0" err="1">
                <a:solidFill>
                  <a:schemeClr val="accent6"/>
                </a:solidFill>
              </a:rPr>
              <a:t>unACKed</a:t>
            </a:r>
            <a:r>
              <a:rPr lang="en-US" sz="2800" dirty="0">
                <a:solidFill>
                  <a:schemeClr val="accent6"/>
                </a:solidFill>
              </a:rPr>
              <a:t> packet</a:t>
            </a:r>
            <a:r>
              <a:rPr lang="en-US" sz="2800" dirty="0"/>
              <a:t>.</a:t>
            </a:r>
          </a:p>
          <a:p>
            <a:endParaRPr lang="en-US" dirty="0"/>
          </a:p>
        </p:txBody>
      </p:sp>
    </p:spTree>
    <p:extLst>
      <p:ext uri="{BB962C8B-B14F-4D97-AF65-F5344CB8AC3E}">
        <p14:creationId xmlns:p14="http://schemas.microsoft.com/office/powerpoint/2010/main" val="1573511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Selective Repeat</a:t>
            </a:r>
          </a:p>
        </p:txBody>
      </p:sp>
      <p:sp>
        <p:nvSpPr>
          <p:cNvPr id="3" name="Content Placeholder 2"/>
          <p:cNvSpPr>
            <a:spLocks noGrp="1"/>
          </p:cNvSpPr>
          <p:nvPr>
            <p:ph idx="1"/>
          </p:nvPr>
        </p:nvSpPr>
        <p:spPr/>
        <p:txBody>
          <a:bodyPr>
            <a:normAutofit/>
          </a:bodyPr>
          <a:lstStyle/>
          <a:p>
            <a:pPr algn="just">
              <a:spcAft>
                <a:spcPts val="600"/>
              </a:spcAft>
            </a:pPr>
            <a:r>
              <a:rPr lang="en-IN" dirty="0"/>
              <a:t>Selective Repeat attempts to retransmit only those packets that are actually lost due to errors.</a:t>
            </a:r>
            <a:endParaRPr lang="en-US" dirty="0"/>
          </a:p>
          <a:p>
            <a:pPr algn="just">
              <a:spcAft>
                <a:spcPts val="600"/>
              </a:spcAft>
            </a:pPr>
            <a:r>
              <a:rPr lang="en-IN" dirty="0"/>
              <a:t>Receiver must be able to accept packets out of order.</a:t>
            </a:r>
            <a:endParaRPr lang="en-US" dirty="0"/>
          </a:p>
          <a:p>
            <a:pPr algn="just">
              <a:spcAft>
                <a:spcPts val="600"/>
              </a:spcAft>
            </a:pPr>
            <a:r>
              <a:rPr lang="en-IN" dirty="0"/>
              <a:t>Since receiver must release packets to higher layer in order, the receiver must be able to </a:t>
            </a:r>
            <a:r>
              <a:rPr lang="en-IN" dirty="0">
                <a:solidFill>
                  <a:schemeClr val="accent6"/>
                </a:solidFill>
              </a:rPr>
              <a:t>buffer</a:t>
            </a:r>
            <a:r>
              <a:rPr lang="en-IN" dirty="0"/>
              <a:t> some packets.</a:t>
            </a:r>
            <a:endParaRPr lang="en-US" dirty="0"/>
          </a:p>
          <a:p>
            <a:pPr algn="just">
              <a:spcAft>
                <a:spcPts val="600"/>
              </a:spcAft>
            </a:pPr>
            <a:r>
              <a:rPr lang="en-IN" dirty="0"/>
              <a:t>The receiver acknowledges every good packet, packets that are not </a:t>
            </a:r>
            <a:r>
              <a:rPr lang="en-IN" dirty="0" err="1"/>
              <a:t>ACKed</a:t>
            </a:r>
            <a:r>
              <a:rPr lang="en-IN" dirty="0"/>
              <a:t> before a time-out are assumed lost or in error.</a:t>
            </a:r>
            <a:endParaRPr lang="en-US" dirty="0"/>
          </a:p>
          <a:p>
            <a:pPr algn="just">
              <a:spcAft>
                <a:spcPts val="600"/>
              </a:spcAft>
            </a:pPr>
            <a:r>
              <a:rPr lang="en-IN" dirty="0"/>
              <a:t>This approach must be used to be sure that every packet is eventually received.</a:t>
            </a:r>
            <a:endParaRPr lang="en-US" dirty="0"/>
          </a:p>
          <a:p>
            <a:pPr algn="just">
              <a:spcAft>
                <a:spcPts val="600"/>
              </a:spcAft>
            </a:pPr>
            <a:r>
              <a:rPr lang="en-IN" dirty="0"/>
              <a:t>An explicit NAK (selective reject) can request retransmission of just one packet.</a:t>
            </a:r>
            <a:endParaRPr lang="en-US" dirty="0"/>
          </a:p>
        </p:txBody>
      </p:sp>
    </p:spTree>
    <p:extLst>
      <p:ext uri="{BB962C8B-B14F-4D97-AF65-F5344CB8AC3E}">
        <p14:creationId xmlns:p14="http://schemas.microsoft.com/office/powerpoint/2010/main" val="211472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Selective Repeat Works</a:t>
            </a:r>
          </a:p>
        </p:txBody>
      </p:sp>
      <p:sp>
        <p:nvSpPr>
          <p:cNvPr id="70" name="Content Placeholder 69">
            <a:extLst>
              <a:ext uri="{FF2B5EF4-FFF2-40B4-BE49-F238E27FC236}">
                <a16:creationId xmlns:a16="http://schemas.microsoft.com/office/drawing/2014/main" xmlns="" id="{F8B2072A-EC3C-7444-9EEA-F46D8BAA7346}"/>
              </a:ext>
            </a:extLst>
          </p:cNvPr>
          <p:cNvSpPr>
            <a:spLocks noGrp="1"/>
          </p:cNvSpPr>
          <p:nvPr>
            <p:ph idx="1"/>
          </p:nvPr>
        </p:nvSpPr>
        <p:spPr/>
        <p:txBody>
          <a:bodyPr/>
          <a:lstStyle/>
          <a:p>
            <a:endParaRPr lang="en-US"/>
          </a:p>
        </p:txBody>
      </p:sp>
      <p:sp>
        <p:nvSpPr>
          <p:cNvPr id="4" name="Text Box 4"/>
          <p:cNvSpPr txBox="1">
            <a:spLocks noChangeArrowheads="1"/>
          </p:cNvSpPr>
          <p:nvPr/>
        </p:nvSpPr>
        <p:spPr bwMode="auto">
          <a:xfrm>
            <a:off x="4189414" y="1490663"/>
            <a:ext cx="1246187"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a:latin typeface="Tahoma" charset="0"/>
              </a:rPr>
              <a:t>send  pkt0</a:t>
            </a:r>
          </a:p>
          <a:p>
            <a:pPr algn="r">
              <a:lnSpc>
                <a:spcPct val="100000"/>
              </a:lnSpc>
              <a:spcBef>
                <a:spcPct val="0"/>
              </a:spcBef>
              <a:buClrTx/>
              <a:buSzTx/>
              <a:buFontTx/>
              <a:buNone/>
            </a:pPr>
            <a:r>
              <a:rPr lang="en-US" altLang="en-US" sz="1800" dirty="0">
                <a:latin typeface="Tahoma" charset="0"/>
              </a:rPr>
              <a:t>send  pkt1</a:t>
            </a:r>
          </a:p>
          <a:p>
            <a:pPr algn="r">
              <a:lnSpc>
                <a:spcPct val="100000"/>
              </a:lnSpc>
              <a:spcBef>
                <a:spcPct val="0"/>
              </a:spcBef>
              <a:buClrTx/>
              <a:buSzTx/>
              <a:buFontTx/>
              <a:buNone/>
            </a:pPr>
            <a:r>
              <a:rPr lang="en-US" altLang="en-US" sz="1800" dirty="0">
                <a:latin typeface="Tahoma" charset="0"/>
              </a:rPr>
              <a:t>send  pkt2</a:t>
            </a:r>
          </a:p>
          <a:p>
            <a:pPr algn="r">
              <a:lnSpc>
                <a:spcPct val="100000"/>
              </a:lnSpc>
              <a:spcBef>
                <a:spcPct val="0"/>
              </a:spcBef>
              <a:buClrTx/>
              <a:buSzTx/>
              <a:buFontTx/>
              <a:buNone/>
            </a:pPr>
            <a:r>
              <a:rPr lang="en-US" altLang="en-US" sz="1800" dirty="0">
                <a:latin typeface="Tahoma" charset="0"/>
              </a:rPr>
              <a:t>send  pkt3</a:t>
            </a:r>
          </a:p>
          <a:p>
            <a:pPr algn="r">
              <a:lnSpc>
                <a:spcPct val="100000"/>
              </a:lnSpc>
              <a:spcBef>
                <a:spcPct val="0"/>
              </a:spcBef>
              <a:buClrTx/>
              <a:buSzTx/>
              <a:buFontTx/>
              <a:buNone/>
            </a:pPr>
            <a:r>
              <a:rPr lang="en-US" altLang="en-US" sz="1800" dirty="0">
                <a:latin typeface="Tahoma" charset="0"/>
              </a:rPr>
              <a:t>(wait)</a:t>
            </a:r>
          </a:p>
        </p:txBody>
      </p:sp>
      <p:sp>
        <p:nvSpPr>
          <p:cNvPr id="5" name="Text Box 5"/>
          <p:cNvSpPr txBox="1">
            <a:spLocks noChangeArrowheads="1"/>
          </p:cNvSpPr>
          <p:nvPr/>
        </p:nvSpPr>
        <p:spPr bwMode="auto">
          <a:xfrm>
            <a:off x="4510089" y="1119189"/>
            <a:ext cx="9366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dirty="0">
                <a:solidFill>
                  <a:srgbClr val="000099"/>
                </a:solidFill>
                <a:latin typeface="Tahoma" charset="0"/>
              </a:rPr>
              <a:t>sender</a:t>
            </a:r>
          </a:p>
        </p:txBody>
      </p:sp>
      <p:sp>
        <p:nvSpPr>
          <p:cNvPr id="6" name="Text Box 6"/>
          <p:cNvSpPr txBox="1">
            <a:spLocks noChangeArrowheads="1"/>
          </p:cNvSpPr>
          <p:nvPr/>
        </p:nvSpPr>
        <p:spPr bwMode="auto">
          <a:xfrm>
            <a:off x="7540626" y="1138239"/>
            <a:ext cx="10715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i="1" u="sng">
                <a:solidFill>
                  <a:srgbClr val="008000"/>
                </a:solidFill>
                <a:latin typeface="Tahoma" charset="0"/>
              </a:rPr>
              <a:t>receiver</a:t>
            </a:r>
          </a:p>
        </p:txBody>
      </p:sp>
      <p:sp>
        <p:nvSpPr>
          <p:cNvPr id="7" name="Line 7"/>
          <p:cNvSpPr>
            <a:spLocks noChangeShapeType="1"/>
          </p:cNvSpPr>
          <p:nvPr/>
        </p:nvSpPr>
        <p:spPr bwMode="auto">
          <a:xfrm>
            <a:off x="7615238" y="1736726"/>
            <a:ext cx="11112" cy="45386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8" name="Text Box 8"/>
          <p:cNvSpPr txBox="1">
            <a:spLocks noChangeArrowheads="1"/>
          </p:cNvSpPr>
          <p:nvPr/>
        </p:nvSpPr>
        <p:spPr bwMode="auto">
          <a:xfrm>
            <a:off x="7558089" y="1931988"/>
            <a:ext cx="2568575" cy="146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100000"/>
              </a:lnSpc>
              <a:spcBef>
                <a:spcPct val="0"/>
              </a:spcBef>
              <a:buClrTx/>
              <a:buSzTx/>
              <a:buFontTx/>
              <a:buNone/>
            </a:pPr>
            <a:r>
              <a:rPr lang="en-US" altLang="en-US" sz="1800" dirty="0">
                <a:latin typeface="Tahoma" charset="0"/>
              </a:rPr>
              <a:t>receive pkt0, send ack0</a:t>
            </a:r>
          </a:p>
          <a:p>
            <a:pPr>
              <a:lnSpc>
                <a:spcPct val="100000"/>
              </a:lnSpc>
              <a:spcBef>
                <a:spcPct val="0"/>
              </a:spcBef>
              <a:buClrTx/>
              <a:buSzTx/>
              <a:buFontTx/>
              <a:buNone/>
            </a:pPr>
            <a:r>
              <a:rPr lang="en-US" altLang="en-US" sz="1800" dirty="0">
                <a:latin typeface="Tahoma" charset="0"/>
              </a:rPr>
              <a:t>receive pkt1, send ack1</a:t>
            </a:r>
          </a:p>
          <a:p>
            <a:pPr>
              <a:lnSpc>
                <a:spcPct val="100000"/>
              </a:lnSpc>
              <a:spcBef>
                <a:spcPct val="0"/>
              </a:spcBef>
              <a:buClrTx/>
              <a:buSzTx/>
              <a:buFontTx/>
              <a:buNone/>
            </a:pPr>
            <a:r>
              <a:rPr lang="en-US" altLang="en-US" sz="1800" dirty="0">
                <a:latin typeface="Tahoma" charset="0"/>
              </a:rPr>
              <a:t> </a:t>
            </a:r>
          </a:p>
          <a:p>
            <a:pPr>
              <a:lnSpc>
                <a:spcPct val="100000"/>
              </a:lnSpc>
              <a:spcBef>
                <a:spcPct val="0"/>
              </a:spcBef>
              <a:buClrTx/>
              <a:buSzTx/>
              <a:buFontTx/>
              <a:buNone/>
            </a:pPr>
            <a:r>
              <a:rPr lang="en-US" altLang="en-US" sz="1800" dirty="0">
                <a:latin typeface="Tahoma" charset="0"/>
              </a:rPr>
              <a:t>receive pkt3, </a:t>
            </a:r>
            <a:r>
              <a:rPr lang="en-US" altLang="en-US" sz="1800" dirty="0">
                <a:solidFill>
                  <a:srgbClr val="FF0000"/>
                </a:solidFill>
                <a:latin typeface="Tahoma" charset="0"/>
              </a:rPr>
              <a:t>buffer</a:t>
            </a:r>
            <a:r>
              <a:rPr lang="en-US" altLang="en-US" sz="1800" dirty="0">
                <a:latin typeface="Tahoma" charset="0"/>
              </a:rPr>
              <a:t>, </a:t>
            </a:r>
          </a:p>
          <a:p>
            <a:pPr>
              <a:lnSpc>
                <a:spcPct val="100000"/>
              </a:lnSpc>
              <a:spcBef>
                <a:spcPct val="0"/>
              </a:spcBef>
              <a:buClrTx/>
              <a:buSzTx/>
              <a:buFontTx/>
              <a:buNone/>
            </a:pPr>
            <a:r>
              <a:rPr lang="en-US" altLang="en-US" sz="1800" dirty="0">
                <a:latin typeface="Tahoma" charset="0"/>
              </a:rPr>
              <a:t>           send ack3</a:t>
            </a:r>
          </a:p>
        </p:txBody>
      </p:sp>
      <p:sp>
        <p:nvSpPr>
          <p:cNvPr id="9" name="Text Box 9"/>
          <p:cNvSpPr txBox="1">
            <a:spLocks noChangeArrowheads="1"/>
          </p:cNvSpPr>
          <p:nvPr/>
        </p:nvSpPr>
        <p:spPr bwMode="auto">
          <a:xfrm>
            <a:off x="3333750" y="3094039"/>
            <a:ext cx="2154238"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err="1">
                <a:latin typeface="Tahoma" charset="0"/>
              </a:rPr>
              <a:t>rcv</a:t>
            </a:r>
            <a:r>
              <a:rPr lang="en-US" altLang="en-US" sz="1800" dirty="0">
                <a:latin typeface="Tahoma" charset="0"/>
              </a:rPr>
              <a:t> ack0, send pkt4</a:t>
            </a:r>
          </a:p>
          <a:p>
            <a:pPr algn="r">
              <a:lnSpc>
                <a:spcPct val="100000"/>
              </a:lnSpc>
              <a:spcBef>
                <a:spcPct val="0"/>
              </a:spcBef>
              <a:buClrTx/>
              <a:buSzTx/>
              <a:buFontTx/>
              <a:buNone/>
            </a:pPr>
            <a:r>
              <a:rPr lang="en-US" altLang="en-US" sz="1800" dirty="0" err="1">
                <a:latin typeface="Tahoma" charset="0"/>
              </a:rPr>
              <a:t>rcv</a:t>
            </a:r>
            <a:r>
              <a:rPr lang="en-US" altLang="en-US" sz="1800" dirty="0">
                <a:latin typeface="Tahoma" charset="0"/>
              </a:rPr>
              <a:t> ack1, send pkt5</a:t>
            </a:r>
          </a:p>
          <a:p>
            <a:pPr algn="r">
              <a:lnSpc>
                <a:spcPct val="100000"/>
              </a:lnSpc>
              <a:spcBef>
                <a:spcPct val="0"/>
              </a:spcBef>
              <a:buClrTx/>
              <a:buSzTx/>
              <a:buFontTx/>
              <a:buNone/>
            </a:pPr>
            <a:endParaRPr lang="en-US" altLang="en-US" sz="1800" dirty="0">
              <a:latin typeface="Tahoma" charset="0"/>
            </a:endParaRPr>
          </a:p>
        </p:txBody>
      </p:sp>
      <p:pic>
        <p:nvPicPr>
          <p:cNvPr id="10" name="Picture 10" descr="alarm_clock_ringing"/>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500438" y="4241801"/>
            <a:ext cx="436562" cy="48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11"/>
          <p:cNvSpPr txBox="1">
            <a:spLocks noChangeArrowheads="1"/>
          </p:cNvSpPr>
          <p:nvPr/>
        </p:nvSpPr>
        <p:spPr bwMode="auto">
          <a:xfrm>
            <a:off x="3868739" y="4457700"/>
            <a:ext cx="1538287"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75000"/>
              </a:lnSpc>
              <a:spcBef>
                <a:spcPct val="0"/>
              </a:spcBef>
              <a:buClrTx/>
              <a:buSzTx/>
              <a:buFontTx/>
              <a:buNone/>
            </a:pPr>
            <a:r>
              <a:rPr lang="en-US" altLang="en-US" sz="1800" i="1">
                <a:solidFill>
                  <a:srgbClr val="FF0000"/>
                </a:solidFill>
                <a:latin typeface="Tahoma" charset="0"/>
              </a:rPr>
              <a:t>pkt 2 timeout</a:t>
            </a:r>
          </a:p>
        </p:txBody>
      </p:sp>
      <p:sp>
        <p:nvSpPr>
          <p:cNvPr id="12" name="Text Box 12"/>
          <p:cNvSpPr txBox="1">
            <a:spLocks noChangeArrowheads="1"/>
          </p:cNvSpPr>
          <p:nvPr/>
        </p:nvSpPr>
        <p:spPr bwMode="auto">
          <a:xfrm>
            <a:off x="4194175" y="4672014"/>
            <a:ext cx="1246188"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90000"/>
              </a:lnSpc>
              <a:spcBef>
                <a:spcPct val="0"/>
              </a:spcBef>
              <a:buClrTx/>
              <a:buSzTx/>
              <a:buFontTx/>
              <a:buNone/>
            </a:pPr>
            <a:r>
              <a:rPr lang="en-US" altLang="en-US" sz="1800">
                <a:latin typeface="Tahoma" charset="0"/>
              </a:rPr>
              <a:t>send  pkt2</a:t>
            </a:r>
          </a:p>
        </p:txBody>
      </p:sp>
      <p:sp>
        <p:nvSpPr>
          <p:cNvPr id="13" name="Line 14"/>
          <p:cNvSpPr>
            <a:spLocks noChangeShapeType="1"/>
          </p:cNvSpPr>
          <p:nvPr/>
        </p:nvSpPr>
        <p:spPr bwMode="auto">
          <a:xfrm>
            <a:off x="5480050" y="1684338"/>
            <a:ext cx="2101850"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4" name="Line 15"/>
          <p:cNvSpPr>
            <a:spLocks noChangeShapeType="1"/>
          </p:cNvSpPr>
          <p:nvPr/>
        </p:nvSpPr>
        <p:spPr bwMode="auto">
          <a:xfrm>
            <a:off x="5478463" y="1958976"/>
            <a:ext cx="2100262"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5" name="Line 16"/>
          <p:cNvSpPr>
            <a:spLocks noChangeShapeType="1"/>
          </p:cNvSpPr>
          <p:nvPr/>
        </p:nvSpPr>
        <p:spPr bwMode="auto">
          <a:xfrm>
            <a:off x="5494338" y="2222501"/>
            <a:ext cx="876300" cy="200025"/>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6" name="Line 17"/>
          <p:cNvSpPr>
            <a:spLocks noChangeShapeType="1"/>
          </p:cNvSpPr>
          <p:nvPr/>
        </p:nvSpPr>
        <p:spPr bwMode="auto">
          <a:xfrm>
            <a:off x="5500688" y="2508251"/>
            <a:ext cx="2100262"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7" name="Line 18"/>
          <p:cNvSpPr>
            <a:spLocks noChangeShapeType="1"/>
          </p:cNvSpPr>
          <p:nvPr/>
        </p:nvSpPr>
        <p:spPr bwMode="auto">
          <a:xfrm flipH="1">
            <a:off x="5486400" y="2208213"/>
            <a:ext cx="2014538" cy="1066800"/>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8" name="Text Box 19"/>
          <p:cNvSpPr txBox="1">
            <a:spLocks noChangeArrowheads="1"/>
          </p:cNvSpPr>
          <p:nvPr/>
        </p:nvSpPr>
        <p:spPr bwMode="auto">
          <a:xfrm>
            <a:off x="6256338" y="2257426"/>
            <a:ext cx="341312"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b="1">
                <a:solidFill>
                  <a:srgbClr val="FF0000"/>
                </a:solidFill>
                <a:latin typeface="Tahoma" charset="0"/>
              </a:rPr>
              <a:t>X</a:t>
            </a:r>
          </a:p>
        </p:txBody>
      </p:sp>
      <p:sp>
        <p:nvSpPr>
          <p:cNvPr id="19" name="Text Box 20"/>
          <p:cNvSpPr txBox="1">
            <a:spLocks noChangeArrowheads="1"/>
          </p:cNvSpPr>
          <p:nvPr/>
        </p:nvSpPr>
        <p:spPr bwMode="auto">
          <a:xfrm>
            <a:off x="6415089" y="2278063"/>
            <a:ext cx="5222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i="1">
                <a:solidFill>
                  <a:srgbClr val="FF0000"/>
                </a:solidFill>
                <a:latin typeface="Tahoma" charset="0"/>
              </a:rPr>
              <a:t>loss</a:t>
            </a:r>
          </a:p>
        </p:txBody>
      </p:sp>
      <p:sp>
        <p:nvSpPr>
          <p:cNvPr id="20" name="Line 21"/>
          <p:cNvSpPr>
            <a:spLocks noChangeShapeType="1"/>
          </p:cNvSpPr>
          <p:nvPr/>
        </p:nvSpPr>
        <p:spPr bwMode="auto">
          <a:xfrm flipH="1">
            <a:off x="5483225" y="2493964"/>
            <a:ext cx="2014538" cy="1100137"/>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1" name="Line 22"/>
          <p:cNvSpPr>
            <a:spLocks noChangeShapeType="1"/>
          </p:cNvSpPr>
          <p:nvPr/>
        </p:nvSpPr>
        <p:spPr bwMode="auto">
          <a:xfrm>
            <a:off x="5486401" y="3330576"/>
            <a:ext cx="2100263" cy="468313"/>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2" name="Line 23"/>
          <p:cNvSpPr>
            <a:spLocks noChangeShapeType="1"/>
          </p:cNvSpPr>
          <p:nvPr/>
        </p:nvSpPr>
        <p:spPr bwMode="auto">
          <a:xfrm>
            <a:off x="5518150" y="3649663"/>
            <a:ext cx="2101850"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3" name="Line 24"/>
          <p:cNvSpPr>
            <a:spLocks noChangeShapeType="1"/>
          </p:cNvSpPr>
          <p:nvPr/>
        </p:nvSpPr>
        <p:spPr bwMode="auto">
          <a:xfrm flipH="1">
            <a:off x="5514975" y="3024189"/>
            <a:ext cx="2014538" cy="1100137"/>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grpSp>
        <p:nvGrpSpPr>
          <p:cNvPr id="24" name="Group 25"/>
          <p:cNvGrpSpPr>
            <a:grpSpLocks/>
          </p:cNvGrpSpPr>
          <p:nvPr/>
        </p:nvGrpSpPr>
        <p:grpSpPr bwMode="auto">
          <a:xfrm>
            <a:off x="5375275" y="2212976"/>
            <a:ext cx="103188" cy="2462213"/>
            <a:chOff x="3651" y="1878"/>
            <a:chExt cx="78" cy="963"/>
          </a:xfrm>
        </p:grpSpPr>
        <p:sp>
          <p:nvSpPr>
            <p:cNvPr id="25" name="Line 26"/>
            <p:cNvSpPr>
              <a:spLocks noChangeShapeType="1"/>
            </p:cNvSpPr>
            <p:nvPr/>
          </p:nvSpPr>
          <p:spPr bwMode="auto">
            <a:xfrm>
              <a:off x="3729" y="1879"/>
              <a:ext cx="0" cy="96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6" name="Line 27"/>
            <p:cNvSpPr>
              <a:spLocks noChangeShapeType="1"/>
            </p:cNvSpPr>
            <p:nvPr/>
          </p:nvSpPr>
          <p:spPr bwMode="auto">
            <a:xfrm flipH="1">
              <a:off x="3651" y="1878"/>
              <a:ext cx="76"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7" name="Line 28"/>
            <p:cNvSpPr>
              <a:spLocks noChangeShapeType="1"/>
            </p:cNvSpPr>
            <p:nvPr/>
          </p:nvSpPr>
          <p:spPr bwMode="auto">
            <a:xfrm flipH="1">
              <a:off x="3651" y="2841"/>
              <a:ext cx="76"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sp>
        <p:nvSpPr>
          <p:cNvPr id="28" name="Line 29"/>
          <p:cNvSpPr>
            <a:spLocks noChangeShapeType="1"/>
          </p:cNvSpPr>
          <p:nvPr/>
        </p:nvSpPr>
        <p:spPr bwMode="auto">
          <a:xfrm>
            <a:off x="5516563" y="4843463"/>
            <a:ext cx="2100262" cy="468312"/>
          </a:xfrm>
          <a:prstGeom prst="line">
            <a:avLst/>
          </a:prstGeom>
          <a:noFill/>
          <a:ln w="28575">
            <a:solidFill>
              <a:srgbClr val="000099"/>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29" name="Text Box 33"/>
          <p:cNvSpPr txBox="1">
            <a:spLocks noChangeArrowheads="1"/>
          </p:cNvSpPr>
          <p:nvPr/>
        </p:nvSpPr>
        <p:spPr bwMode="auto">
          <a:xfrm>
            <a:off x="7554914" y="3455988"/>
            <a:ext cx="2300287"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100000"/>
              </a:lnSpc>
              <a:spcBef>
                <a:spcPct val="0"/>
              </a:spcBef>
              <a:buClrTx/>
              <a:buSzTx/>
              <a:buFontTx/>
              <a:buNone/>
            </a:pPr>
            <a:r>
              <a:rPr lang="en-US" altLang="en-US" sz="1800" dirty="0">
                <a:latin typeface="Tahoma" charset="0"/>
              </a:rPr>
              <a:t>receive pkt4, </a:t>
            </a:r>
            <a:r>
              <a:rPr lang="en-US" altLang="en-US" sz="1800" dirty="0">
                <a:solidFill>
                  <a:srgbClr val="FF0000"/>
                </a:solidFill>
                <a:latin typeface="Tahoma" charset="0"/>
              </a:rPr>
              <a:t>buffer</a:t>
            </a:r>
            <a:r>
              <a:rPr lang="en-US" altLang="en-US" sz="1800" dirty="0">
                <a:latin typeface="Tahoma" charset="0"/>
              </a:rPr>
              <a:t>, </a:t>
            </a:r>
          </a:p>
          <a:p>
            <a:pPr>
              <a:lnSpc>
                <a:spcPct val="100000"/>
              </a:lnSpc>
              <a:spcBef>
                <a:spcPct val="0"/>
              </a:spcBef>
              <a:buClrTx/>
              <a:buSzTx/>
              <a:buFontTx/>
              <a:buNone/>
            </a:pPr>
            <a:r>
              <a:rPr lang="en-US" altLang="en-US" sz="1800" dirty="0">
                <a:latin typeface="Tahoma" charset="0"/>
              </a:rPr>
              <a:t>           send ack4</a:t>
            </a:r>
          </a:p>
        </p:txBody>
      </p:sp>
      <p:sp>
        <p:nvSpPr>
          <p:cNvPr id="30" name="Text Box 34"/>
          <p:cNvSpPr txBox="1">
            <a:spLocks noChangeArrowheads="1"/>
          </p:cNvSpPr>
          <p:nvPr/>
        </p:nvSpPr>
        <p:spPr bwMode="auto">
          <a:xfrm>
            <a:off x="7573964" y="3976688"/>
            <a:ext cx="2300287"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100000"/>
              </a:lnSpc>
              <a:spcBef>
                <a:spcPct val="0"/>
              </a:spcBef>
              <a:buClrTx/>
              <a:buSzTx/>
              <a:buFontTx/>
              <a:buNone/>
            </a:pPr>
            <a:r>
              <a:rPr lang="en-US" altLang="en-US" sz="1800" dirty="0">
                <a:latin typeface="Tahoma" charset="0"/>
              </a:rPr>
              <a:t>receive pkt5, </a:t>
            </a:r>
            <a:r>
              <a:rPr lang="en-US" altLang="en-US" sz="1800" dirty="0">
                <a:solidFill>
                  <a:srgbClr val="FF0000"/>
                </a:solidFill>
                <a:latin typeface="Tahoma" charset="0"/>
              </a:rPr>
              <a:t>buffer</a:t>
            </a:r>
            <a:r>
              <a:rPr lang="en-US" altLang="en-US" sz="1800" dirty="0">
                <a:latin typeface="Tahoma" charset="0"/>
              </a:rPr>
              <a:t>, </a:t>
            </a:r>
          </a:p>
          <a:p>
            <a:pPr>
              <a:lnSpc>
                <a:spcPct val="100000"/>
              </a:lnSpc>
              <a:spcBef>
                <a:spcPct val="0"/>
              </a:spcBef>
              <a:buClrTx/>
              <a:buSzTx/>
              <a:buFontTx/>
              <a:buNone/>
            </a:pPr>
            <a:r>
              <a:rPr lang="en-US" altLang="en-US" sz="1800" dirty="0">
                <a:latin typeface="Tahoma" charset="0"/>
              </a:rPr>
              <a:t>           send ack5</a:t>
            </a:r>
          </a:p>
        </p:txBody>
      </p:sp>
      <p:sp>
        <p:nvSpPr>
          <p:cNvPr id="31" name="Text Box 35"/>
          <p:cNvSpPr txBox="1">
            <a:spLocks noChangeArrowheads="1"/>
          </p:cNvSpPr>
          <p:nvPr/>
        </p:nvSpPr>
        <p:spPr bwMode="auto">
          <a:xfrm>
            <a:off x="7585076" y="5130800"/>
            <a:ext cx="3228191" cy="840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90000"/>
              </a:lnSpc>
              <a:spcBef>
                <a:spcPct val="0"/>
              </a:spcBef>
              <a:buClrTx/>
              <a:buSzTx/>
              <a:buFontTx/>
              <a:buNone/>
            </a:pPr>
            <a:r>
              <a:rPr lang="en-US" altLang="en-US" sz="1800" dirty="0" err="1">
                <a:latin typeface="Tahoma" charset="0"/>
              </a:rPr>
              <a:t>rcv</a:t>
            </a:r>
            <a:r>
              <a:rPr lang="en-US" altLang="en-US" sz="1800" dirty="0">
                <a:latin typeface="Tahoma" charset="0"/>
              </a:rPr>
              <a:t> pkt2; </a:t>
            </a:r>
          </a:p>
          <a:p>
            <a:pPr>
              <a:lnSpc>
                <a:spcPct val="90000"/>
              </a:lnSpc>
              <a:spcBef>
                <a:spcPct val="0"/>
              </a:spcBef>
              <a:buClrTx/>
              <a:buSzTx/>
              <a:buFontTx/>
              <a:buNone/>
            </a:pPr>
            <a:r>
              <a:rPr lang="en-US" altLang="en-US" sz="1800" dirty="0">
                <a:latin typeface="Tahoma" charset="0"/>
              </a:rPr>
              <a:t>deliver pkt2,pkt3, pkt4, pkt5; </a:t>
            </a:r>
          </a:p>
          <a:p>
            <a:pPr>
              <a:lnSpc>
                <a:spcPct val="90000"/>
              </a:lnSpc>
              <a:spcBef>
                <a:spcPct val="0"/>
              </a:spcBef>
              <a:buClrTx/>
              <a:buSzTx/>
              <a:buFontTx/>
              <a:buNone/>
            </a:pPr>
            <a:r>
              <a:rPr lang="en-US" altLang="en-US" sz="1800" dirty="0">
                <a:latin typeface="Tahoma" charset="0"/>
              </a:rPr>
              <a:t>send ack2</a:t>
            </a:r>
          </a:p>
        </p:txBody>
      </p:sp>
      <p:sp>
        <p:nvSpPr>
          <p:cNvPr id="32" name="Text Box 36"/>
          <p:cNvSpPr txBox="1">
            <a:spLocks noChangeArrowheads="1"/>
          </p:cNvSpPr>
          <p:nvPr/>
        </p:nvSpPr>
        <p:spPr bwMode="auto">
          <a:xfrm>
            <a:off x="3698876" y="3959225"/>
            <a:ext cx="16986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latin typeface="Tahoma" charset="0"/>
              </a:rPr>
              <a:t>record ack3 arrived</a:t>
            </a:r>
          </a:p>
        </p:txBody>
      </p:sp>
      <p:grpSp>
        <p:nvGrpSpPr>
          <p:cNvPr id="33" name="Group 37"/>
          <p:cNvGrpSpPr>
            <a:grpSpLocks/>
          </p:cNvGrpSpPr>
          <p:nvPr/>
        </p:nvGrpSpPr>
        <p:grpSpPr bwMode="auto">
          <a:xfrm>
            <a:off x="1739900" y="1528763"/>
            <a:ext cx="1512888" cy="304800"/>
            <a:chOff x="115" y="914"/>
            <a:chExt cx="953" cy="192"/>
          </a:xfrm>
        </p:grpSpPr>
        <p:sp>
          <p:nvSpPr>
            <p:cNvPr id="34" name="Rectangle 38"/>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35" name="Text Box 39"/>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solidFill>
                    <a:schemeClr val="bg1"/>
                  </a:solidFill>
                  <a:latin typeface="Arial" charset="0"/>
                </a:rPr>
                <a:t>0 1 2 3 </a:t>
              </a:r>
              <a:r>
                <a:rPr lang="en-US" altLang="en-US" sz="1400" dirty="0">
                  <a:latin typeface="Arial" charset="0"/>
                </a:rPr>
                <a:t>4 5 6 7 8 </a:t>
              </a:r>
            </a:p>
          </p:txBody>
        </p:sp>
      </p:grpSp>
      <p:sp>
        <p:nvSpPr>
          <p:cNvPr id="36" name="Text Box 40"/>
          <p:cNvSpPr txBox="1">
            <a:spLocks noChangeArrowheads="1"/>
          </p:cNvSpPr>
          <p:nvPr/>
        </p:nvSpPr>
        <p:spPr bwMode="auto">
          <a:xfrm>
            <a:off x="1697038" y="1182688"/>
            <a:ext cx="21463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i="1" u="sng" dirty="0">
                <a:solidFill>
                  <a:srgbClr val="000099"/>
                </a:solidFill>
                <a:latin typeface="Tahoma" charset="0"/>
              </a:rPr>
              <a:t>sender window (N=4)</a:t>
            </a:r>
          </a:p>
        </p:txBody>
      </p:sp>
      <p:sp>
        <p:nvSpPr>
          <p:cNvPr id="37" name="Rectangle 41"/>
          <p:cNvSpPr>
            <a:spLocks noChangeArrowheads="1"/>
          </p:cNvSpPr>
          <p:nvPr/>
        </p:nvSpPr>
        <p:spPr bwMode="auto">
          <a:xfrm>
            <a:off x="1811339" y="2692400"/>
            <a:ext cx="606425" cy="2286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grpSp>
        <p:nvGrpSpPr>
          <p:cNvPr id="38" name="Group 42"/>
          <p:cNvGrpSpPr>
            <a:grpSpLocks/>
          </p:cNvGrpSpPr>
          <p:nvPr/>
        </p:nvGrpSpPr>
        <p:grpSpPr bwMode="auto">
          <a:xfrm>
            <a:off x="1736725" y="1814513"/>
            <a:ext cx="1512888" cy="304800"/>
            <a:chOff x="115" y="914"/>
            <a:chExt cx="953" cy="192"/>
          </a:xfrm>
        </p:grpSpPr>
        <p:sp>
          <p:nvSpPr>
            <p:cNvPr id="39" name="Rectangle 43"/>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40" name="Text Box 44"/>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solidFill>
                    <a:schemeClr val="bg1"/>
                  </a:solidFill>
                  <a:latin typeface="Arial" charset="0"/>
                </a:rPr>
                <a:t>0 1 2 3 </a:t>
              </a:r>
              <a:r>
                <a:rPr lang="en-US" altLang="en-US" sz="1400">
                  <a:latin typeface="Arial" charset="0"/>
                </a:rPr>
                <a:t>4 5 6 7 8 </a:t>
              </a:r>
            </a:p>
          </p:txBody>
        </p:sp>
      </p:grpSp>
      <p:grpSp>
        <p:nvGrpSpPr>
          <p:cNvPr id="41" name="Group 45"/>
          <p:cNvGrpSpPr>
            <a:grpSpLocks/>
          </p:cNvGrpSpPr>
          <p:nvPr/>
        </p:nvGrpSpPr>
        <p:grpSpPr bwMode="auto">
          <a:xfrm>
            <a:off x="1744664" y="2100263"/>
            <a:ext cx="1512887" cy="304800"/>
            <a:chOff x="115" y="914"/>
            <a:chExt cx="953" cy="192"/>
          </a:xfrm>
        </p:grpSpPr>
        <p:sp>
          <p:nvSpPr>
            <p:cNvPr id="42" name="Rectangle 46"/>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43" name="Text Box 47"/>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solidFill>
                    <a:schemeClr val="bg1"/>
                  </a:solidFill>
                  <a:latin typeface="Arial" charset="0"/>
                </a:rPr>
                <a:t>0 1 2 3 </a:t>
              </a:r>
              <a:r>
                <a:rPr lang="en-US" altLang="en-US" sz="1400">
                  <a:latin typeface="Arial" charset="0"/>
                </a:rPr>
                <a:t>4 5 6 7 8 </a:t>
              </a:r>
            </a:p>
          </p:txBody>
        </p:sp>
      </p:grpSp>
      <p:grpSp>
        <p:nvGrpSpPr>
          <p:cNvPr id="44" name="Group 48"/>
          <p:cNvGrpSpPr>
            <a:grpSpLocks/>
          </p:cNvGrpSpPr>
          <p:nvPr/>
        </p:nvGrpSpPr>
        <p:grpSpPr bwMode="auto">
          <a:xfrm>
            <a:off x="1741489" y="2374900"/>
            <a:ext cx="1512887" cy="304800"/>
            <a:chOff x="115" y="914"/>
            <a:chExt cx="953" cy="192"/>
          </a:xfrm>
        </p:grpSpPr>
        <p:sp>
          <p:nvSpPr>
            <p:cNvPr id="45" name="Rectangle 49"/>
            <p:cNvSpPr>
              <a:spLocks noChangeArrowheads="1"/>
            </p:cNvSpPr>
            <p:nvPr/>
          </p:nvSpPr>
          <p:spPr bwMode="auto">
            <a:xfrm>
              <a:off x="152" y="936"/>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46" name="Text Box 50"/>
            <p:cNvSpPr txBox="1">
              <a:spLocks noChangeArrowheads="1"/>
            </p:cNvSpPr>
            <p:nvPr/>
          </p:nvSpPr>
          <p:spPr bwMode="auto">
            <a:xfrm>
              <a:off x="115" y="914"/>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solidFill>
                    <a:schemeClr val="bg1"/>
                  </a:solidFill>
                  <a:latin typeface="Arial" charset="0"/>
                </a:rPr>
                <a:t>0 1 2 3 </a:t>
              </a:r>
              <a:r>
                <a:rPr lang="en-US" altLang="en-US" sz="1400">
                  <a:latin typeface="Arial" charset="0"/>
                </a:rPr>
                <a:t>4 5 6 7 8 </a:t>
              </a:r>
            </a:p>
          </p:txBody>
        </p:sp>
      </p:grpSp>
      <p:sp>
        <p:nvSpPr>
          <p:cNvPr id="47" name="Rectangle 51"/>
          <p:cNvSpPr>
            <a:spLocks noChangeArrowheads="1"/>
          </p:cNvSpPr>
          <p:nvPr/>
        </p:nvSpPr>
        <p:spPr bwMode="auto">
          <a:xfrm>
            <a:off x="1952625" y="3179763"/>
            <a:ext cx="628650" cy="2286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48" name="Text Box 52"/>
          <p:cNvSpPr txBox="1">
            <a:spLocks noChangeArrowheads="1"/>
          </p:cNvSpPr>
          <p:nvPr/>
        </p:nvSpPr>
        <p:spPr bwMode="auto">
          <a:xfrm>
            <a:off x="1738314" y="3144838"/>
            <a:ext cx="15128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Arial" charset="0"/>
              </a:rPr>
              <a:t>0 </a:t>
            </a:r>
            <a:r>
              <a:rPr lang="en-US" altLang="en-US" sz="1400">
                <a:solidFill>
                  <a:schemeClr val="bg1"/>
                </a:solidFill>
                <a:latin typeface="Arial" charset="0"/>
              </a:rPr>
              <a:t>1 2 3 4</a:t>
            </a:r>
            <a:r>
              <a:rPr lang="en-US" altLang="en-US" sz="1400">
                <a:latin typeface="Arial" charset="0"/>
              </a:rPr>
              <a:t> 5 6 7 8 </a:t>
            </a:r>
          </a:p>
        </p:txBody>
      </p:sp>
      <p:grpSp>
        <p:nvGrpSpPr>
          <p:cNvPr id="49" name="Group 53"/>
          <p:cNvGrpSpPr>
            <a:grpSpLocks/>
          </p:cNvGrpSpPr>
          <p:nvPr/>
        </p:nvGrpSpPr>
        <p:grpSpPr bwMode="auto">
          <a:xfrm>
            <a:off x="1735139" y="3419475"/>
            <a:ext cx="1512887" cy="304800"/>
            <a:chOff x="112" y="2105"/>
            <a:chExt cx="953" cy="192"/>
          </a:xfrm>
        </p:grpSpPr>
        <p:sp>
          <p:nvSpPr>
            <p:cNvPr id="50" name="Rectangle 54"/>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51" name="Text Box 55"/>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Arial" charset="0"/>
                </a:rPr>
                <a:t>0 1</a:t>
              </a:r>
              <a:r>
                <a:rPr lang="en-US" altLang="en-US" sz="1400">
                  <a:solidFill>
                    <a:schemeClr val="bg1"/>
                  </a:solidFill>
                  <a:latin typeface="Arial" charset="0"/>
                </a:rPr>
                <a:t> 2 3 4 5</a:t>
              </a:r>
              <a:r>
                <a:rPr lang="en-US" altLang="en-US" sz="1400">
                  <a:latin typeface="Arial" charset="0"/>
                </a:rPr>
                <a:t> 6 7 8 </a:t>
              </a:r>
            </a:p>
          </p:txBody>
        </p:sp>
      </p:grpSp>
      <p:grpSp>
        <p:nvGrpSpPr>
          <p:cNvPr id="52" name="Group 56"/>
          <p:cNvGrpSpPr>
            <a:grpSpLocks/>
          </p:cNvGrpSpPr>
          <p:nvPr/>
        </p:nvGrpSpPr>
        <p:grpSpPr bwMode="auto">
          <a:xfrm>
            <a:off x="1724025" y="4713288"/>
            <a:ext cx="1512888" cy="304800"/>
            <a:chOff x="112" y="2105"/>
            <a:chExt cx="953" cy="192"/>
          </a:xfrm>
        </p:grpSpPr>
        <p:sp>
          <p:nvSpPr>
            <p:cNvPr id="53" name="Rectangle 57"/>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54" name="Text Box 58"/>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latin typeface="Arial" charset="0"/>
                </a:rPr>
                <a:t>0 1</a:t>
              </a:r>
              <a:r>
                <a:rPr lang="en-US" altLang="en-US" sz="1400" dirty="0">
                  <a:solidFill>
                    <a:schemeClr val="bg1"/>
                  </a:solidFill>
                  <a:latin typeface="Arial" charset="0"/>
                </a:rPr>
                <a:t> 2 3 4 5</a:t>
              </a:r>
              <a:r>
                <a:rPr lang="en-US" altLang="en-US" sz="1400" dirty="0">
                  <a:latin typeface="Arial" charset="0"/>
                </a:rPr>
                <a:t> 6 7 8 </a:t>
              </a:r>
            </a:p>
          </p:txBody>
        </p:sp>
      </p:grpSp>
      <p:grpSp>
        <p:nvGrpSpPr>
          <p:cNvPr id="55" name="Group 59"/>
          <p:cNvGrpSpPr>
            <a:grpSpLocks/>
          </p:cNvGrpSpPr>
          <p:nvPr/>
        </p:nvGrpSpPr>
        <p:grpSpPr bwMode="auto">
          <a:xfrm>
            <a:off x="1731964" y="4954588"/>
            <a:ext cx="1512887" cy="304800"/>
            <a:chOff x="112" y="2105"/>
            <a:chExt cx="953" cy="192"/>
          </a:xfrm>
        </p:grpSpPr>
        <p:sp>
          <p:nvSpPr>
            <p:cNvPr id="56" name="Rectangle 60"/>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57" name="Text Box 61"/>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latin typeface="Arial" charset="0"/>
                </a:rPr>
                <a:t>0 1</a:t>
              </a:r>
              <a:r>
                <a:rPr lang="en-US" altLang="en-US" sz="1400" dirty="0">
                  <a:solidFill>
                    <a:schemeClr val="bg1"/>
                  </a:solidFill>
                  <a:latin typeface="Arial" charset="0"/>
                </a:rPr>
                <a:t> 2 3 4 5</a:t>
              </a:r>
              <a:r>
                <a:rPr lang="en-US" altLang="en-US" sz="1400" dirty="0">
                  <a:latin typeface="Arial" charset="0"/>
                </a:rPr>
                <a:t> 6 7 8 </a:t>
              </a:r>
            </a:p>
          </p:txBody>
        </p:sp>
      </p:grpSp>
      <p:grpSp>
        <p:nvGrpSpPr>
          <p:cNvPr id="58" name="Group 62"/>
          <p:cNvGrpSpPr>
            <a:grpSpLocks/>
          </p:cNvGrpSpPr>
          <p:nvPr/>
        </p:nvGrpSpPr>
        <p:grpSpPr bwMode="auto">
          <a:xfrm>
            <a:off x="1728789" y="5218113"/>
            <a:ext cx="1512887" cy="304800"/>
            <a:chOff x="112" y="2105"/>
            <a:chExt cx="953" cy="192"/>
          </a:xfrm>
        </p:grpSpPr>
        <p:sp>
          <p:nvSpPr>
            <p:cNvPr id="59" name="Rectangle 63"/>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60" name="Text Box 64"/>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latin typeface="Arial" charset="0"/>
                </a:rPr>
                <a:t>0 1</a:t>
              </a:r>
              <a:r>
                <a:rPr lang="en-US" altLang="en-US" sz="1400" dirty="0">
                  <a:solidFill>
                    <a:schemeClr val="bg1"/>
                  </a:solidFill>
                  <a:latin typeface="Arial" charset="0"/>
                </a:rPr>
                <a:t> 2 3 4 5</a:t>
              </a:r>
              <a:r>
                <a:rPr lang="en-US" altLang="en-US" sz="1400" dirty="0">
                  <a:latin typeface="Arial" charset="0"/>
                </a:rPr>
                <a:t> 6 7 8 </a:t>
              </a:r>
            </a:p>
          </p:txBody>
        </p:sp>
      </p:grpSp>
      <p:grpSp>
        <p:nvGrpSpPr>
          <p:cNvPr id="61" name="Group 65"/>
          <p:cNvGrpSpPr>
            <a:grpSpLocks/>
          </p:cNvGrpSpPr>
          <p:nvPr/>
        </p:nvGrpSpPr>
        <p:grpSpPr bwMode="auto">
          <a:xfrm>
            <a:off x="1725614" y="5459413"/>
            <a:ext cx="1512887" cy="304800"/>
            <a:chOff x="112" y="2105"/>
            <a:chExt cx="953" cy="192"/>
          </a:xfrm>
        </p:grpSpPr>
        <p:sp>
          <p:nvSpPr>
            <p:cNvPr id="62" name="Rectangle 66"/>
            <p:cNvSpPr>
              <a:spLocks noChangeArrowheads="1"/>
            </p:cNvSpPr>
            <p:nvPr/>
          </p:nvSpPr>
          <p:spPr bwMode="auto">
            <a:xfrm>
              <a:off x="338" y="2127"/>
              <a:ext cx="396" cy="144"/>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63" name="Text Box 67"/>
            <p:cNvSpPr txBox="1">
              <a:spLocks noChangeArrowheads="1"/>
            </p:cNvSpPr>
            <p:nvPr/>
          </p:nvSpPr>
          <p:spPr bwMode="auto">
            <a:xfrm>
              <a:off x="112" y="2105"/>
              <a:ext cx="9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dirty="0">
                  <a:latin typeface="Arial" charset="0"/>
                </a:rPr>
                <a:t>0 1</a:t>
              </a:r>
              <a:r>
                <a:rPr lang="en-US" altLang="en-US" sz="1400" dirty="0">
                  <a:solidFill>
                    <a:schemeClr val="bg1"/>
                  </a:solidFill>
                  <a:latin typeface="Arial" charset="0"/>
                </a:rPr>
                <a:t> 2 3 4 5</a:t>
              </a:r>
              <a:r>
                <a:rPr lang="en-US" altLang="en-US" sz="1400" dirty="0">
                  <a:latin typeface="Arial" charset="0"/>
                </a:rPr>
                <a:t> 6 7 8 </a:t>
              </a:r>
            </a:p>
          </p:txBody>
        </p:sp>
      </p:grpSp>
      <p:sp>
        <p:nvSpPr>
          <p:cNvPr id="64" name="Line 88"/>
          <p:cNvSpPr>
            <a:spLocks noChangeShapeType="1"/>
          </p:cNvSpPr>
          <p:nvPr/>
        </p:nvSpPr>
        <p:spPr bwMode="auto">
          <a:xfrm flipH="1">
            <a:off x="5489575" y="3833813"/>
            <a:ext cx="2070100" cy="1344612"/>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65" name="Line 89"/>
          <p:cNvSpPr>
            <a:spLocks noChangeShapeType="1"/>
          </p:cNvSpPr>
          <p:nvPr/>
        </p:nvSpPr>
        <p:spPr bwMode="auto">
          <a:xfrm flipH="1">
            <a:off x="5541963" y="4141788"/>
            <a:ext cx="2070100" cy="1344612"/>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66" name="Text Box 90"/>
          <p:cNvSpPr txBox="1">
            <a:spLocks noChangeArrowheads="1"/>
          </p:cNvSpPr>
          <p:nvPr/>
        </p:nvSpPr>
        <p:spPr bwMode="auto">
          <a:xfrm>
            <a:off x="3814764" y="5003800"/>
            <a:ext cx="16986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Tahoma" charset="0"/>
              </a:rPr>
              <a:t>record ack4 arrived</a:t>
            </a:r>
          </a:p>
        </p:txBody>
      </p:sp>
      <p:sp>
        <p:nvSpPr>
          <p:cNvPr id="67" name="Text Box 91"/>
          <p:cNvSpPr txBox="1">
            <a:spLocks noChangeArrowheads="1"/>
          </p:cNvSpPr>
          <p:nvPr/>
        </p:nvSpPr>
        <p:spPr bwMode="auto">
          <a:xfrm>
            <a:off x="3833814" y="5300663"/>
            <a:ext cx="16986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Tahoma" charset="0"/>
              </a:rPr>
              <a:t>record ack5 arrived</a:t>
            </a:r>
          </a:p>
        </p:txBody>
      </p:sp>
      <p:sp>
        <p:nvSpPr>
          <p:cNvPr id="68" name="Line 92"/>
          <p:cNvSpPr>
            <a:spLocks noChangeShapeType="1"/>
          </p:cNvSpPr>
          <p:nvPr/>
        </p:nvSpPr>
        <p:spPr bwMode="auto">
          <a:xfrm flipH="1">
            <a:off x="6653214" y="5353051"/>
            <a:ext cx="922337" cy="574675"/>
          </a:xfrm>
          <a:prstGeom prst="line">
            <a:avLst/>
          </a:prstGeom>
          <a:noFill/>
          <a:ln w="28575">
            <a:solidFill>
              <a:srgbClr val="0080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69" name="Text Box 93"/>
          <p:cNvSpPr txBox="1">
            <a:spLocks noChangeArrowheads="1"/>
          </p:cNvSpPr>
          <p:nvPr/>
        </p:nvSpPr>
        <p:spPr bwMode="auto">
          <a:xfrm>
            <a:off x="3908425" y="5861050"/>
            <a:ext cx="3498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i="1" dirty="0">
                <a:solidFill>
                  <a:srgbClr val="FF0000"/>
                </a:solidFill>
                <a:latin typeface="Tahoma" charset="0"/>
              </a:rPr>
              <a:t>Q: what happens when ack2 arrives?</a:t>
            </a:r>
          </a:p>
        </p:txBody>
      </p:sp>
    </p:spTree>
    <p:extLst>
      <p:ext uri="{BB962C8B-B14F-4D97-AF65-F5344CB8AC3E}">
        <p14:creationId xmlns:p14="http://schemas.microsoft.com/office/powerpoint/2010/main" val="706809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childTnLst>
                                    <p:set>
                                      <p:cBhvr>
                                        <p:cTn id="29" dur="1" fill="hold">
                                          <p:stCondLst>
                                            <p:cond delay="0"/>
                                          </p:stCondLst>
                                        </p:cTn>
                                        <p:tgtEl>
                                          <p:spTgt spid="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childTnLst>
                                </p:cTn>
                              </p:par>
                              <p:par>
                                <p:cTn id="42" presetID="1" presetClass="entr" presetSubtype="0" fill="hold" grpId="0" nodeType="withEffect">
                                  <p:stCondLst>
                                    <p:cond delay="500"/>
                                  </p:stCondLst>
                                  <p:childTnLst>
                                    <p:set>
                                      <p:cBhvr>
                                        <p:cTn id="43" dur="1" fill="hold">
                                          <p:stCondLst>
                                            <p:cond delay="0"/>
                                          </p:stCondLst>
                                        </p:cTn>
                                        <p:tgtEl>
                                          <p:spTgt spid="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childTnLst>
                                </p:cTn>
                              </p:par>
                              <p:par>
                                <p:cTn id="56" presetID="1"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9"/>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48"/>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49"/>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1"/>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22"/>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29"/>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32"/>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11"/>
                                        </p:tgtEl>
                                        <p:attrNameLst>
                                          <p:attrName>style.visibility</p:attrName>
                                        </p:attrNameLst>
                                      </p:cBhvr>
                                      <p:to>
                                        <p:strVal val="visible"/>
                                      </p:to>
                                    </p:set>
                                  </p:childTnLst>
                                </p:cTn>
                              </p:par>
                              <p:par>
                                <p:cTn id="82" presetID="1" presetClass="entr" presetSubtype="0" fill="hold" nodeType="withEffect">
                                  <p:stCondLst>
                                    <p:cond delay="0"/>
                                  </p:stCondLst>
                                  <p:childTnLst>
                                    <p:set>
                                      <p:cBhvr>
                                        <p:cTn id="83" dur="1" fill="hold">
                                          <p:stCondLst>
                                            <p:cond delay="0"/>
                                          </p:stCondLst>
                                        </p:cTn>
                                        <p:tgtEl>
                                          <p:spTgt spid="10"/>
                                        </p:tgtEl>
                                        <p:attrNameLst>
                                          <p:attrName>style.visibility</p:attrName>
                                        </p:attrNameLst>
                                      </p:cBhvr>
                                      <p:to>
                                        <p:strVal val="visible"/>
                                      </p:to>
                                    </p:set>
                                  </p:childTnLst>
                                </p:cTn>
                              </p:par>
                              <p:par>
                                <p:cTn id="84" presetID="1" presetClass="entr" presetSubtype="0" fill="hold" grpId="0" nodeType="withEffect">
                                  <p:stCondLst>
                                    <p:cond delay="0"/>
                                  </p:stCondLst>
                                  <p:childTnLst>
                                    <p:set>
                                      <p:cBhvr>
                                        <p:cTn id="85" dur="1" fill="hold">
                                          <p:stCondLst>
                                            <p:cond delay="0"/>
                                          </p:stCondLst>
                                        </p:cTn>
                                        <p:tgtEl>
                                          <p:spTgt spid="64"/>
                                        </p:tgtEl>
                                        <p:attrNameLst>
                                          <p:attrName>style.visibility</p:attrName>
                                        </p:attrNameLst>
                                      </p:cBhvr>
                                      <p:to>
                                        <p:strVal val="visible"/>
                                      </p:to>
                                    </p:set>
                                  </p:childTnLst>
                                </p:cTn>
                              </p:par>
                              <p:par>
                                <p:cTn id="86" presetID="1" presetClass="entr" presetSubtype="0" fill="hold" grpId="0" nodeType="withEffect">
                                  <p:stCondLst>
                                    <p:cond delay="0"/>
                                  </p:stCondLst>
                                  <p:childTnLst>
                                    <p:set>
                                      <p:cBhvr>
                                        <p:cTn id="87" dur="1" fill="hold">
                                          <p:stCondLst>
                                            <p:cond delay="0"/>
                                          </p:stCondLst>
                                        </p:cTn>
                                        <p:tgtEl>
                                          <p:spTgt spid="65"/>
                                        </p:tgtEl>
                                        <p:attrNameLst>
                                          <p:attrName>style.visibility</p:attrName>
                                        </p:attrNameLst>
                                      </p:cBhvr>
                                      <p:to>
                                        <p:strVal val="visible"/>
                                      </p:to>
                                    </p:set>
                                  </p:childTnLst>
                                </p:cTn>
                              </p:par>
                              <p:par>
                                <p:cTn id="88" presetID="1" presetClass="entr" presetSubtype="0" fill="hold" grpId="0" nodeType="withEffect">
                                  <p:stCondLst>
                                    <p:cond delay="0"/>
                                  </p:stCondLst>
                                  <p:childTnLst>
                                    <p:set>
                                      <p:cBhvr>
                                        <p:cTn id="89" dur="1" fill="hold">
                                          <p:stCondLst>
                                            <p:cond delay="0"/>
                                          </p:stCondLst>
                                        </p:cTn>
                                        <p:tgtEl>
                                          <p:spTgt spid="12"/>
                                        </p:tgtEl>
                                        <p:attrNameLst>
                                          <p:attrName>style.visibility</p:attrName>
                                        </p:attrNameLst>
                                      </p:cBhvr>
                                      <p:to>
                                        <p:strVal val="visible"/>
                                      </p:to>
                                    </p:set>
                                  </p:childTnLst>
                                </p:cTn>
                              </p:par>
                              <p:par>
                                <p:cTn id="90" presetID="1" presetClass="entr" presetSubtype="0" fill="hold" nodeType="withEffect">
                                  <p:stCondLst>
                                    <p:cond delay="0"/>
                                  </p:stCondLst>
                                  <p:childTnLst>
                                    <p:set>
                                      <p:cBhvr>
                                        <p:cTn id="91" dur="1" fill="hold">
                                          <p:stCondLst>
                                            <p:cond delay="0"/>
                                          </p:stCondLst>
                                        </p:cTn>
                                        <p:tgtEl>
                                          <p:spTgt spid="52"/>
                                        </p:tgtEl>
                                        <p:attrNameLst>
                                          <p:attrName>style.visibility</p:attrName>
                                        </p:attrNameLst>
                                      </p:cBhvr>
                                      <p:to>
                                        <p:strVal val="visible"/>
                                      </p:to>
                                    </p:set>
                                  </p:childTnLst>
                                </p:cTn>
                              </p:par>
                              <p:par>
                                <p:cTn id="92" presetID="1" presetClass="entr" presetSubtype="0" fill="hold" nodeType="withEffect">
                                  <p:stCondLst>
                                    <p:cond delay="0"/>
                                  </p:stCondLst>
                                  <p:childTnLst>
                                    <p:set>
                                      <p:cBhvr>
                                        <p:cTn id="93" dur="1" fill="hold">
                                          <p:stCondLst>
                                            <p:cond delay="0"/>
                                          </p:stCondLst>
                                        </p:cTn>
                                        <p:tgtEl>
                                          <p:spTgt spid="55"/>
                                        </p:tgtEl>
                                        <p:attrNameLst>
                                          <p:attrName>style.visibility</p:attrName>
                                        </p:attrNameLst>
                                      </p:cBhvr>
                                      <p:to>
                                        <p:strVal val="visible"/>
                                      </p:to>
                                    </p:set>
                                  </p:childTnLst>
                                </p:cTn>
                              </p:par>
                              <p:par>
                                <p:cTn id="94" presetID="1" presetClass="entr" presetSubtype="0" fill="hold" nodeType="withEffect">
                                  <p:stCondLst>
                                    <p:cond delay="0"/>
                                  </p:stCondLst>
                                  <p:childTnLst>
                                    <p:set>
                                      <p:cBhvr>
                                        <p:cTn id="95" dur="1" fill="hold">
                                          <p:stCondLst>
                                            <p:cond delay="0"/>
                                          </p:stCondLst>
                                        </p:cTn>
                                        <p:tgtEl>
                                          <p:spTgt spid="58"/>
                                        </p:tgtEl>
                                        <p:attrNameLst>
                                          <p:attrName>style.visibility</p:attrName>
                                        </p:attrNameLst>
                                      </p:cBhvr>
                                      <p:to>
                                        <p:strVal val="visible"/>
                                      </p:to>
                                    </p:set>
                                  </p:childTnLst>
                                </p:cTn>
                              </p:par>
                              <p:par>
                                <p:cTn id="96" presetID="1" presetClass="entr" presetSubtype="0" fill="hold" nodeType="withEffect">
                                  <p:stCondLst>
                                    <p:cond delay="0"/>
                                  </p:stCondLst>
                                  <p:childTnLst>
                                    <p:set>
                                      <p:cBhvr>
                                        <p:cTn id="97" dur="1" fill="hold">
                                          <p:stCondLst>
                                            <p:cond delay="0"/>
                                          </p:stCondLst>
                                        </p:cTn>
                                        <p:tgtEl>
                                          <p:spTgt spid="61"/>
                                        </p:tgtEl>
                                        <p:attrNameLst>
                                          <p:attrName>style.visibility</p:attrName>
                                        </p:attrNameLst>
                                      </p:cBhvr>
                                      <p:to>
                                        <p:strVal val="visible"/>
                                      </p:to>
                                    </p:set>
                                  </p:childTnLst>
                                </p:cTn>
                              </p:par>
                              <p:par>
                                <p:cTn id="98" presetID="1" presetClass="entr" presetSubtype="0" fill="hold" grpId="0" nodeType="withEffect">
                                  <p:stCondLst>
                                    <p:cond delay="0"/>
                                  </p:stCondLst>
                                  <p:childTnLst>
                                    <p:set>
                                      <p:cBhvr>
                                        <p:cTn id="99" dur="1" fill="hold">
                                          <p:stCondLst>
                                            <p:cond delay="0"/>
                                          </p:stCondLst>
                                        </p:cTn>
                                        <p:tgtEl>
                                          <p:spTgt spid="66"/>
                                        </p:tgtEl>
                                        <p:attrNameLst>
                                          <p:attrName>style.visibility</p:attrName>
                                        </p:attrNameLst>
                                      </p:cBhvr>
                                      <p:to>
                                        <p:strVal val="visible"/>
                                      </p:to>
                                    </p:set>
                                  </p:childTnLst>
                                </p:cTn>
                              </p:par>
                              <p:par>
                                <p:cTn id="100" presetID="1" presetClass="entr" presetSubtype="0" fill="hold" grpId="0" nodeType="withEffect">
                                  <p:stCondLst>
                                    <p:cond delay="0"/>
                                  </p:stCondLst>
                                  <p:childTnLst>
                                    <p:set>
                                      <p:cBhvr>
                                        <p:cTn id="101" dur="1" fill="hold">
                                          <p:stCondLst>
                                            <p:cond delay="0"/>
                                          </p:stCondLst>
                                        </p:cTn>
                                        <p:tgtEl>
                                          <p:spTgt spid="67"/>
                                        </p:tgtEl>
                                        <p:attrNameLst>
                                          <p:attrName>style.visibility</p:attrName>
                                        </p:attrNameLst>
                                      </p:cBhvr>
                                      <p:to>
                                        <p:strVal val="visible"/>
                                      </p:to>
                                    </p:set>
                                  </p:childTnLst>
                                </p:cTn>
                              </p:par>
                              <p:par>
                                <p:cTn id="102" presetID="1" presetClass="entr" presetSubtype="0" fill="hold" grpId="0" nodeType="withEffect">
                                  <p:stCondLst>
                                    <p:cond delay="0"/>
                                  </p:stCondLst>
                                  <p:childTnLst>
                                    <p:set>
                                      <p:cBhvr>
                                        <p:cTn id="103" dur="1" fill="hold">
                                          <p:stCondLst>
                                            <p:cond delay="0"/>
                                          </p:stCondLst>
                                        </p:cTn>
                                        <p:tgtEl>
                                          <p:spTgt spid="28"/>
                                        </p:tgtEl>
                                        <p:attrNameLst>
                                          <p:attrName>style.visibility</p:attrName>
                                        </p:attrNameLst>
                                      </p:cBhvr>
                                      <p:to>
                                        <p:strVal val="visible"/>
                                      </p:to>
                                    </p:set>
                                  </p:childTnLst>
                                </p:cTn>
                              </p:par>
                            </p:childTnLst>
                          </p:cTn>
                        </p:par>
                      </p:childTnLst>
                    </p:cTn>
                  </p:par>
                  <p:par>
                    <p:cTn id="104" fill="hold">
                      <p:stCondLst>
                        <p:cond delay="indefinite"/>
                      </p:stCondLst>
                      <p:childTnLst>
                        <p:par>
                          <p:cTn id="105" fill="hold">
                            <p:stCondLst>
                              <p:cond delay="0"/>
                            </p:stCondLst>
                            <p:childTnLst>
                              <p:par>
                                <p:cTn id="106" presetID="1" presetClass="entr" presetSubtype="0" fill="hold" grpId="0" nodeType="clickEffect">
                                  <p:stCondLst>
                                    <p:cond delay="0"/>
                                  </p:stCondLst>
                                  <p:childTnLst>
                                    <p:set>
                                      <p:cBhvr>
                                        <p:cTn id="107" dur="1" fill="hold">
                                          <p:stCondLst>
                                            <p:cond delay="0"/>
                                          </p:stCondLst>
                                        </p:cTn>
                                        <p:tgtEl>
                                          <p:spTgt spid="31"/>
                                        </p:tgtEl>
                                        <p:attrNameLst>
                                          <p:attrName>style.visibility</p:attrName>
                                        </p:attrNameLst>
                                      </p:cBhvr>
                                      <p:to>
                                        <p:strVal val="visible"/>
                                      </p:to>
                                    </p:set>
                                  </p:childTnLst>
                                </p:cTn>
                              </p:par>
                              <p:par>
                                <p:cTn id="108" presetID="1" presetClass="entr" presetSubtype="0" fill="hold" grpId="0" nodeType="withEffect">
                                  <p:stCondLst>
                                    <p:cond delay="0"/>
                                  </p:stCondLst>
                                  <p:childTnLst>
                                    <p:set>
                                      <p:cBhvr>
                                        <p:cTn id="109"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animBg="1"/>
      <p:bldP spid="8" grpId="0"/>
      <p:bldP spid="9" grpId="0"/>
      <p:bldP spid="11" grpId="0"/>
      <p:bldP spid="12" grpId="0"/>
      <p:bldP spid="13" grpId="0" animBg="1"/>
      <p:bldP spid="14" grpId="0" animBg="1"/>
      <p:bldP spid="15" grpId="0" animBg="1"/>
      <p:bldP spid="16" grpId="0" animBg="1"/>
      <p:bldP spid="17" grpId="0" animBg="1"/>
      <p:bldP spid="18" grpId="0"/>
      <p:bldP spid="19" grpId="0"/>
      <p:bldP spid="20" grpId="0" animBg="1"/>
      <p:bldP spid="21" grpId="0" animBg="1"/>
      <p:bldP spid="22" grpId="0" animBg="1"/>
      <p:bldP spid="23" grpId="0" animBg="1"/>
      <p:bldP spid="28" grpId="0" animBg="1"/>
      <p:bldP spid="29" grpId="0"/>
      <p:bldP spid="30" grpId="0"/>
      <p:bldP spid="31" grpId="0"/>
      <p:bldP spid="32" grpId="0"/>
      <p:bldP spid="36" grpId="0"/>
      <p:bldP spid="37" grpId="0" animBg="1"/>
      <p:bldP spid="47" grpId="0" animBg="1"/>
      <p:bldP spid="48" grpId="0"/>
      <p:bldP spid="64" grpId="0" animBg="1"/>
      <p:bldP spid="65" grpId="0" animBg="1"/>
      <p:bldP spid="66" grpId="0"/>
      <p:bldP spid="67" grpId="0"/>
      <p:bldP spid="6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Selective Repeat Visualization</a:t>
            </a:r>
          </a:p>
        </p:txBody>
      </p:sp>
      <p:pic>
        <p:nvPicPr>
          <p:cNvPr id="4" name="Selective Repeat sliding Window Protocol by Khurram Tanvir - YouTube [360p].mp4">
            <a:hlinkClick r:id="" action="ppaction://media"/>
            <a:extLst>
              <a:ext uri="{FF2B5EF4-FFF2-40B4-BE49-F238E27FC236}">
                <a16:creationId xmlns:a16="http://schemas.microsoft.com/office/drawing/2014/main" xmlns="" id="{626F15E7-63DF-7A42-B86C-74621D81BB3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89175" y="990600"/>
            <a:ext cx="7615238" cy="5334000"/>
          </a:xfrm>
        </p:spPr>
      </p:pic>
    </p:spTree>
    <p:extLst>
      <p:ext uri="{BB962C8B-B14F-4D97-AF65-F5344CB8AC3E}">
        <p14:creationId xmlns:p14="http://schemas.microsoft.com/office/powerpoint/2010/main" val="102204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4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Segment Structure</a:t>
            </a:r>
          </a:p>
        </p:txBody>
      </p:sp>
      <p:sp>
        <p:nvSpPr>
          <p:cNvPr id="59" name="Content Placeholder 58">
            <a:extLst>
              <a:ext uri="{FF2B5EF4-FFF2-40B4-BE49-F238E27FC236}">
                <a16:creationId xmlns:a16="http://schemas.microsoft.com/office/drawing/2014/main" xmlns="" id="{8B7ACC5D-6E11-DF4F-BFE3-394517CAEDAF}"/>
              </a:ext>
            </a:extLst>
          </p:cNvPr>
          <p:cNvSpPr>
            <a:spLocks noGrp="1"/>
          </p:cNvSpPr>
          <p:nvPr>
            <p:ph idx="1"/>
          </p:nvPr>
        </p:nvSpPr>
        <p:spPr/>
        <p:txBody>
          <a:bodyPr/>
          <a:lstStyle/>
          <a:p>
            <a:endParaRPr lang="en-US"/>
          </a:p>
        </p:txBody>
      </p:sp>
      <p:sp>
        <p:nvSpPr>
          <p:cNvPr id="13" name="Text Box 11"/>
          <p:cNvSpPr txBox="1">
            <a:spLocks noChangeArrowheads="1"/>
          </p:cNvSpPr>
          <p:nvPr/>
        </p:nvSpPr>
        <p:spPr bwMode="auto">
          <a:xfrm>
            <a:off x="5821363" y="1098551"/>
            <a:ext cx="857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Arial" charset="0"/>
              </a:rPr>
              <a:t>32 bits</a:t>
            </a:r>
            <a:endParaRPr lang="en-US" altLang="en-US" sz="2400">
              <a:latin typeface="Arial" charset="0"/>
            </a:endParaRPr>
          </a:p>
        </p:txBody>
      </p:sp>
      <p:sp>
        <p:nvSpPr>
          <p:cNvPr id="14" name="Line 12"/>
          <p:cNvSpPr>
            <a:spLocks noChangeShapeType="1"/>
          </p:cNvSpPr>
          <p:nvPr/>
        </p:nvSpPr>
        <p:spPr bwMode="auto">
          <a:xfrm>
            <a:off x="6821488" y="1344613"/>
            <a:ext cx="1427162" cy="4762"/>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 name="Line 13"/>
          <p:cNvSpPr>
            <a:spLocks noChangeShapeType="1"/>
          </p:cNvSpPr>
          <p:nvPr/>
        </p:nvSpPr>
        <p:spPr bwMode="auto">
          <a:xfrm rot="10800000">
            <a:off x="4313239" y="1355725"/>
            <a:ext cx="1341437"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nvGrpSpPr>
          <p:cNvPr id="58" name="Group 57"/>
          <p:cNvGrpSpPr/>
          <p:nvPr/>
        </p:nvGrpSpPr>
        <p:grpSpPr>
          <a:xfrm>
            <a:off x="4280895" y="1512888"/>
            <a:ext cx="4091580" cy="4921250"/>
            <a:chOff x="2756895" y="1512888"/>
            <a:chExt cx="4091580" cy="4921250"/>
          </a:xfrm>
        </p:grpSpPr>
        <p:sp>
          <p:nvSpPr>
            <p:cNvPr id="6" name="Rectangle 4"/>
            <p:cNvSpPr>
              <a:spLocks noChangeArrowheads="1"/>
            </p:cNvSpPr>
            <p:nvPr/>
          </p:nvSpPr>
          <p:spPr bwMode="auto">
            <a:xfrm>
              <a:off x="2897188" y="1512888"/>
              <a:ext cx="3951287" cy="4824412"/>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1600">
                <a:latin typeface="Tahoma" charset="0"/>
              </a:endParaRPr>
            </a:p>
          </p:txBody>
        </p:sp>
        <p:sp>
          <p:nvSpPr>
            <p:cNvPr id="7" name="Rectangle 5"/>
            <p:cNvSpPr>
              <a:spLocks noChangeArrowheads="1"/>
            </p:cNvSpPr>
            <p:nvPr/>
          </p:nvSpPr>
          <p:spPr bwMode="auto">
            <a:xfrm>
              <a:off x="2811463" y="1628775"/>
              <a:ext cx="3951287" cy="4805363"/>
            </a:xfrm>
            <a:prstGeom prst="rect">
              <a:avLst/>
            </a:prstGeom>
            <a:solidFill>
              <a:schemeClr val="bg1"/>
            </a:solidFill>
            <a:ln w="19050">
              <a:solidFill>
                <a:schemeClr val="tx1"/>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endParaRPr lang="en-US" altLang="en-US" sz="2400">
                <a:latin typeface="Arial" charset="0"/>
              </a:endParaRPr>
            </a:p>
          </p:txBody>
        </p:sp>
        <p:sp>
          <p:nvSpPr>
            <p:cNvPr id="8" name="Text Box 6"/>
            <p:cNvSpPr txBox="1">
              <a:spLocks noChangeArrowheads="1"/>
            </p:cNvSpPr>
            <p:nvPr/>
          </p:nvSpPr>
          <p:spPr bwMode="auto">
            <a:xfrm>
              <a:off x="2955925" y="1587500"/>
              <a:ext cx="16637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source port #</a:t>
              </a:r>
              <a:endParaRPr lang="en-US" altLang="en-US" sz="2400">
                <a:latin typeface="Arial" charset="0"/>
              </a:endParaRPr>
            </a:p>
          </p:txBody>
        </p:sp>
        <p:sp>
          <p:nvSpPr>
            <p:cNvPr id="9" name="Text Box 7"/>
            <p:cNvSpPr txBox="1">
              <a:spLocks noChangeArrowheads="1"/>
            </p:cNvSpPr>
            <p:nvPr/>
          </p:nvSpPr>
          <p:spPr bwMode="auto">
            <a:xfrm>
              <a:off x="5056188" y="1592263"/>
              <a:ext cx="1381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dest port #</a:t>
              </a:r>
              <a:endParaRPr lang="en-US" altLang="en-US" sz="1800">
                <a:latin typeface="Arial" charset="0"/>
              </a:endParaRPr>
            </a:p>
          </p:txBody>
        </p:sp>
        <p:sp>
          <p:nvSpPr>
            <p:cNvPr id="10" name="Line 8"/>
            <p:cNvSpPr>
              <a:spLocks noChangeShapeType="1"/>
            </p:cNvSpPr>
            <p:nvPr/>
          </p:nvSpPr>
          <p:spPr bwMode="auto">
            <a:xfrm>
              <a:off x="2814638" y="2003425"/>
              <a:ext cx="3946525" cy="476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 name="Line 9"/>
            <p:cNvSpPr>
              <a:spLocks noChangeShapeType="1"/>
            </p:cNvSpPr>
            <p:nvPr/>
          </p:nvSpPr>
          <p:spPr bwMode="auto">
            <a:xfrm flipV="1">
              <a:off x="2808288" y="2382838"/>
              <a:ext cx="395128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2" name="Line 10"/>
            <p:cNvSpPr>
              <a:spLocks noChangeShapeType="1"/>
            </p:cNvSpPr>
            <p:nvPr/>
          </p:nvSpPr>
          <p:spPr bwMode="auto">
            <a:xfrm flipV="1">
              <a:off x="4754563" y="1628775"/>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6" name="Text Box 14"/>
            <p:cNvSpPr txBox="1">
              <a:spLocks noChangeArrowheads="1"/>
            </p:cNvSpPr>
            <p:nvPr/>
          </p:nvSpPr>
          <p:spPr bwMode="auto">
            <a:xfrm>
              <a:off x="3863975" y="4567238"/>
              <a:ext cx="2005013"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application</a:t>
              </a:r>
            </a:p>
            <a:p>
              <a:pPr algn="ctr">
                <a:lnSpc>
                  <a:spcPct val="100000"/>
                </a:lnSpc>
                <a:spcBef>
                  <a:spcPct val="0"/>
                </a:spcBef>
                <a:buClrTx/>
                <a:buSzTx/>
                <a:buFontTx/>
                <a:buNone/>
              </a:pPr>
              <a:r>
                <a:rPr lang="en-US" altLang="en-US" sz="2000">
                  <a:latin typeface="Arial" charset="0"/>
                </a:rPr>
                <a:t>data </a:t>
              </a:r>
            </a:p>
            <a:p>
              <a:pPr algn="ctr">
                <a:lnSpc>
                  <a:spcPct val="100000"/>
                </a:lnSpc>
                <a:spcBef>
                  <a:spcPct val="0"/>
                </a:spcBef>
                <a:buClrTx/>
                <a:buSzTx/>
                <a:buFontTx/>
                <a:buNone/>
              </a:pPr>
              <a:r>
                <a:rPr lang="en-US" altLang="en-US" sz="2000">
                  <a:latin typeface="Arial" charset="0"/>
                </a:rPr>
                <a:t>(variable length)</a:t>
              </a:r>
              <a:endParaRPr lang="en-US" altLang="en-US" sz="2400">
                <a:latin typeface="Arial" charset="0"/>
              </a:endParaRPr>
            </a:p>
          </p:txBody>
        </p:sp>
        <p:sp>
          <p:nvSpPr>
            <p:cNvPr id="17" name="Text Box 15"/>
            <p:cNvSpPr txBox="1">
              <a:spLocks noChangeArrowheads="1"/>
            </p:cNvSpPr>
            <p:nvPr/>
          </p:nvSpPr>
          <p:spPr bwMode="auto">
            <a:xfrm>
              <a:off x="3444875" y="1982788"/>
              <a:ext cx="24860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sequence number</a:t>
              </a:r>
              <a:endParaRPr lang="en-US" altLang="en-US" sz="2400">
                <a:latin typeface="Arial" charset="0"/>
              </a:endParaRPr>
            </a:p>
          </p:txBody>
        </p:sp>
        <p:sp>
          <p:nvSpPr>
            <p:cNvPr id="18" name="Line 16"/>
            <p:cNvSpPr>
              <a:spLocks noChangeShapeType="1"/>
            </p:cNvSpPr>
            <p:nvPr/>
          </p:nvSpPr>
          <p:spPr bwMode="auto">
            <a:xfrm flipV="1">
              <a:off x="2817813" y="2763838"/>
              <a:ext cx="395128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9" name="Text Box 17"/>
            <p:cNvSpPr txBox="1">
              <a:spLocks noChangeArrowheads="1"/>
            </p:cNvSpPr>
            <p:nvPr/>
          </p:nvSpPr>
          <p:spPr bwMode="auto">
            <a:xfrm>
              <a:off x="3044825" y="2382838"/>
              <a:ext cx="34099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acknowledgement number</a:t>
              </a:r>
            </a:p>
          </p:txBody>
        </p:sp>
        <p:sp>
          <p:nvSpPr>
            <p:cNvPr id="20" name="Line 18"/>
            <p:cNvSpPr>
              <a:spLocks noChangeShapeType="1"/>
            </p:cNvSpPr>
            <p:nvPr/>
          </p:nvSpPr>
          <p:spPr bwMode="auto">
            <a:xfrm flipV="1">
              <a:off x="2813050" y="3159125"/>
              <a:ext cx="39512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1" name="Line 19"/>
            <p:cNvSpPr>
              <a:spLocks noChangeShapeType="1"/>
            </p:cNvSpPr>
            <p:nvPr/>
          </p:nvSpPr>
          <p:spPr bwMode="auto">
            <a:xfrm flipV="1">
              <a:off x="2808288" y="3549650"/>
              <a:ext cx="395128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Line 20"/>
            <p:cNvSpPr>
              <a:spLocks noChangeShapeType="1"/>
            </p:cNvSpPr>
            <p:nvPr/>
          </p:nvSpPr>
          <p:spPr bwMode="auto">
            <a:xfrm flipV="1">
              <a:off x="2808288" y="4111625"/>
              <a:ext cx="395128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3" name="Line 21"/>
            <p:cNvSpPr>
              <a:spLocks noChangeShapeType="1"/>
            </p:cNvSpPr>
            <p:nvPr/>
          </p:nvSpPr>
          <p:spPr bwMode="auto">
            <a:xfrm flipH="1" flipV="1">
              <a:off x="4768850" y="2767013"/>
              <a:ext cx="4763" cy="7778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4" name="Text Box 22"/>
            <p:cNvSpPr txBox="1">
              <a:spLocks noChangeArrowheads="1"/>
            </p:cNvSpPr>
            <p:nvPr/>
          </p:nvSpPr>
          <p:spPr bwMode="auto">
            <a:xfrm>
              <a:off x="4870450" y="2770188"/>
              <a:ext cx="1746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Arial" charset="0"/>
                </a:rPr>
                <a:t>receive window</a:t>
              </a:r>
            </a:p>
          </p:txBody>
        </p:sp>
        <p:sp>
          <p:nvSpPr>
            <p:cNvPr id="25" name="Text Box 23"/>
            <p:cNvSpPr txBox="1">
              <a:spLocks noChangeArrowheads="1"/>
            </p:cNvSpPr>
            <p:nvPr/>
          </p:nvSpPr>
          <p:spPr bwMode="auto">
            <a:xfrm>
              <a:off x="4895850" y="3165475"/>
              <a:ext cx="1822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Arial" charset="0"/>
                </a:rPr>
                <a:t>Urg data pointer</a:t>
              </a:r>
            </a:p>
          </p:txBody>
        </p:sp>
        <p:sp>
          <p:nvSpPr>
            <p:cNvPr id="26" name="Text Box 24"/>
            <p:cNvSpPr txBox="1">
              <a:spLocks noChangeArrowheads="1"/>
            </p:cNvSpPr>
            <p:nvPr/>
          </p:nvSpPr>
          <p:spPr bwMode="auto">
            <a:xfrm>
              <a:off x="3179763" y="3146425"/>
              <a:ext cx="1212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800">
                  <a:latin typeface="Arial" charset="0"/>
                </a:rPr>
                <a:t>checksum</a:t>
              </a:r>
            </a:p>
          </p:txBody>
        </p:sp>
        <p:sp>
          <p:nvSpPr>
            <p:cNvPr id="27" name="Text Box 25"/>
            <p:cNvSpPr txBox="1">
              <a:spLocks noChangeArrowheads="1"/>
            </p:cNvSpPr>
            <p:nvPr/>
          </p:nvSpPr>
          <p:spPr bwMode="auto">
            <a:xfrm>
              <a:off x="4532313" y="2798763"/>
              <a:ext cx="3079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F</a:t>
              </a:r>
              <a:endParaRPr lang="en-US" altLang="en-US" sz="2400">
                <a:latin typeface="Arial" charset="0"/>
              </a:endParaRPr>
            </a:p>
          </p:txBody>
        </p:sp>
        <p:sp>
          <p:nvSpPr>
            <p:cNvPr id="28" name="Line 26"/>
            <p:cNvSpPr>
              <a:spLocks noChangeShapeType="1"/>
            </p:cNvSpPr>
            <p:nvPr/>
          </p:nvSpPr>
          <p:spPr bwMode="auto">
            <a:xfrm flipV="1">
              <a:off x="4611688" y="2757488"/>
              <a:ext cx="0" cy="39211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9" name="Line 27"/>
            <p:cNvSpPr>
              <a:spLocks noChangeShapeType="1"/>
            </p:cNvSpPr>
            <p:nvPr/>
          </p:nvSpPr>
          <p:spPr bwMode="auto">
            <a:xfrm flipV="1">
              <a:off x="4449763" y="2762250"/>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0" name="Line 28"/>
            <p:cNvSpPr>
              <a:spLocks noChangeShapeType="1"/>
            </p:cNvSpPr>
            <p:nvPr/>
          </p:nvSpPr>
          <p:spPr bwMode="auto">
            <a:xfrm flipV="1">
              <a:off x="4283075" y="2762250"/>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1" name="Line 29"/>
            <p:cNvSpPr>
              <a:spLocks noChangeShapeType="1"/>
            </p:cNvSpPr>
            <p:nvPr/>
          </p:nvSpPr>
          <p:spPr bwMode="auto">
            <a:xfrm flipV="1">
              <a:off x="4121150" y="2767013"/>
              <a:ext cx="0" cy="39211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2" name="Line 30"/>
            <p:cNvSpPr>
              <a:spLocks noChangeShapeType="1"/>
            </p:cNvSpPr>
            <p:nvPr/>
          </p:nvSpPr>
          <p:spPr bwMode="auto">
            <a:xfrm flipV="1">
              <a:off x="3963988" y="2762250"/>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3" name="Line 31"/>
            <p:cNvSpPr>
              <a:spLocks noChangeShapeType="1"/>
            </p:cNvSpPr>
            <p:nvPr/>
          </p:nvSpPr>
          <p:spPr bwMode="auto">
            <a:xfrm flipV="1">
              <a:off x="3792538" y="2771775"/>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4" name="Text Box 32"/>
            <p:cNvSpPr txBox="1">
              <a:spLocks noChangeArrowheads="1"/>
            </p:cNvSpPr>
            <p:nvPr/>
          </p:nvSpPr>
          <p:spPr bwMode="auto">
            <a:xfrm>
              <a:off x="4365625" y="2794000"/>
              <a:ext cx="3190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S</a:t>
              </a:r>
              <a:endParaRPr lang="en-US" altLang="en-US" sz="2400">
                <a:latin typeface="Arial" charset="0"/>
              </a:endParaRPr>
            </a:p>
          </p:txBody>
        </p:sp>
        <p:sp>
          <p:nvSpPr>
            <p:cNvPr id="35" name="Text Box 33"/>
            <p:cNvSpPr txBox="1">
              <a:spLocks noChangeArrowheads="1"/>
            </p:cNvSpPr>
            <p:nvPr/>
          </p:nvSpPr>
          <p:spPr bwMode="auto">
            <a:xfrm>
              <a:off x="4192588" y="2794000"/>
              <a:ext cx="3302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R</a:t>
              </a:r>
              <a:endParaRPr lang="en-US" altLang="en-US" sz="2400">
                <a:latin typeface="Arial" charset="0"/>
              </a:endParaRPr>
            </a:p>
          </p:txBody>
        </p:sp>
        <p:sp>
          <p:nvSpPr>
            <p:cNvPr id="36" name="Text Box 34"/>
            <p:cNvSpPr txBox="1">
              <a:spLocks noChangeArrowheads="1"/>
            </p:cNvSpPr>
            <p:nvPr/>
          </p:nvSpPr>
          <p:spPr bwMode="auto">
            <a:xfrm>
              <a:off x="4030663" y="2789238"/>
              <a:ext cx="3190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P</a:t>
              </a:r>
              <a:endParaRPr lang="en-US" altLang="en-US" sz="2400">
                <a:latin typeface="Arial" charset="0"/>
              </a:endParaRPr>
            </a:p>
          </p:txBody>
        </p:sp>
        <p:sp>
          <p:nvSpPr>
            <p:cNvPr id="37" name="Text Box 35"/>
            <p:cNvSpPr txBox="1">
              <a:spLocks noChangeArrowheads="1"/>
            </p:cNvSpPr>
            <p:nvPr/>
          </p:nvSpPr>
          <p:spPr bwMode="auto">
            <a:xfrm>
              <a:off x="3878263" y="2789238"/>
              <a:ext cx="3190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A</a:t>
              </a:r>
              <a:endParaRPr lang="en-US" altLang="en-US" sz="2400">
                <a:latin typeface="Arial" charset="0"/>
              </a:endParaRPr>
            </a:p>
          </p:txBody>
        </p:sp>
        <p:sp>
          <p:nvSpPr>
            <p:cNvPr id="38" name="Text Box 36"/>
            <p:cNvSpPr txBox="1">
              <a:spLocks noChangeArrowheads="1"/>
            </p:cNvSpPr>
            <p:nvPr/>
          </p:nvSpPr>
          <p:spPr bwMode="auto">
            <a:xfrm>
              <a:off x="3711575" y="2789238"/>
              <a:ext cx="3302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600">
                  <a:latin typeface="Arial" charset="0"/>
                </a:rPr>
                <a:t>U</a:t>
              </a:r>
              <a:endParaRPr lang="en-US" altLang="en-US" sz="2400">
                <a:latin typeface="Arial" charset="0"/>
              </a:endParaRPr>
            </a:p>
          </p:txBody>
        </p:sp>
        <p:sp>
          <p:nvSpPr>
            <p:cNvPr id="39" name="Text Box 37"/>
            <p:cNvSpPr txBox="1">
              <a:spLocks noChangeArrowheads="1"/>
            </p:cNvSpPr>
            <p:nvPr/>
          </p:nvSpPr>
          <p:spPr bwMode="auto">
            <a:xfrm>
              <a:off x="2756895" y="2697163"/>
              <a:ext cx="58221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Arial" charset="0"/>
                </a:rPr>
                <a:t>head</a:t>
              </a:r>
            </a:p>
            <a:p>
              <a:pPr algn="ctr">
                <a:lnSpc>
                  <a:spcPct val="100000"/>
                </a:lnSpc>
                <a:spcBef>
                  <a:spcPct val="0"/>
                </a:spcBef>
                <a:buClrTx/>
                <a:buSzTx/>
                <a:buFontTx/>
                <a:buNone/>
              </a:pPr>
              <a:r>
                <a:rPr lang="en-US" altLang="en-US" sz="1400">
                  <a:latin typeface="Arial" charset="0"/>
                </a:rPr>
                <a:t>len</a:t>
              </a:r>
              <a:endParaRPr lang="en-US" altLang="en-US" sz="1800">
                <a:latin typeface="Arial" charset="0"/>
              </a:endParaRPr>
            </a:p>
          </p:txBody>
        </p:sp>
        <p:sp>
          <p:nvSpPr>
            <p:cNvPr id="40" name="Text Box 38"/>
            <p:cNvSpPr txBox="1">
              <a:spLocks noChangeArrowheads="1"/>
            </p:cNvSpPr>
            <p:nvPr/>
          </p:nvSpPr>
          <p:spPr bwMode="auto">
            <a:xfrm>
              <a:off x="3236366" y="2697163"/>
              <a:ext cx="57259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1400">
                  <a:latin typeface="Arial" charset="0"/>
                </a:rPr>
                <a:t>not</a:t>
              </a:r>
            </a:p>
            <a:p>
              <a:pPr algn="ctr">
                <a:lnSpc>
                  <a:spcPct val="100000"/>
                </a:lnSpc>
                <a:spcBef>
                  <a:spcPct val="0"/>
                </a:spcBef>
                <a:buClrTx/>
                <a:buSzTx/>
                <a:buFontTx/>
                <a:buNone/>
              </a:pPr>
              <a:r>
                <a:rPr lang="en-US" altLang="en-US" sz="1400">
                  <a:latin typeface="Arial" charset="0"/>
                </a:rPr>
                <a:t>used</a:t>
              </a:r>
              <a:endParaRPr lang="en-US" altLang="en-US" sz="1800">
                <a:latin typeface="Arial" charset="0"/>
              </a:endParaRPr>
            </a:p>
          </p:txBody>
        </p:sp>
        <p:sp>
          <p:nvSpPr>
            <p:cNvPr id="41" name="Line 39"/>
            <p:cNvSpPr>
              <a:spLocks noChangeShapeType="1"/>
            </p:cNvSpPr>
            <p:nvPr/>
          </p:nvSpPr>
          <p:spPr bwMode="auto">
            <a:xfrm flipV="1">
              <a:off x="3287713" y="2762250"/>
              <a:ext cx="0" cy="39211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2" name="Text Box 40"/>
            <p:cNvSpPr txBox="1">
              <a:spLocks noChangeArrowheads="1"/>
            </p:cNvSpPr>
            <p:nvPr/>
          </p:nvSpPr>
          <p:spPr bwMode="auto">
            <a:xfrm>
              <a:off x="3317875" y="3648075"/>
              <a:ext cx="289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a:lnSpc>
                  <a:spcPct val="100000"/>
                </a:lnSpc>
                <a:spcBef>
                  <a:spcPct val="0"/>
                </a:spcBef>
                <a:buClrTx/>
                <a:buSzTx/>
                <a:buFontTx/>
                <a:buNone/>
              </a:pPr>
              <a:r>
                <a:rPr lang="en-US" altLang="en-US" sz="2000">
                  <a:latin typeface="Arial" charset="0"/>
                </a:rPr>
                <a:t>options (variable length)</a:t>
              </a:r>
              <a:endParaRPr lang="en-US" altLang="en-US" sz="2400">
                <a:latin typeface="Arial" charset="0"/>
              </a:endParaRPr>
            </a:p>
          </p:txBody>
        </p:sp>
      </p:grpSp>
      <p:sp>
        <p:nvSpPr>
          <p:cNvPr id="43" name="Text Box 41"/>
          <p:cNvSpPr txBox="1">
            <a:spLocks noChangeArrowheads="1"/>
          </p:cNvSpPr>
          <p:nvPr/>
        </p:nvSpPr>
        <p:spPr bwMode="auto">
          <a:xfrm>
            <a:off x="1785938" y="1427163"/>
            <a:ext cx="2203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a:latin typeface="Arial" charset="0"/>
              </a:rPr>
              <a:t>URG: urgent data </a:t>
            </a:r>
          </a:p>
          <a:p>
            <a:pPr algn="r">
              <a:lnSpc>
                <a:spcPct val="100000"/>
              </a:lnSpc>
              <a:spcBef>
                <a:spcPct val="0"/>
              </a:spcBef>
              <a:buClrTx/>
              <a:buSzTx/>
              <a:buFontTx/>
              <a:buNone/>
            </a:pPr>
            <a:r>
              <a:rPr lang="en-US" altLang="en-US" sz="1800" dirty="0">
                <a:latin typeface="Arial" charset="0"/>
              </a:rPr>
              <a:t>(generally not used)</a:t>
            </a:r>
            <a:endParaRPr lang="en-US" altLang="en-US" sz="1000" dirty="0">
              <a:latin typeface="Arial" charset="0"/>
            </a:endParaRPr>
          </a:p>
        </p:txBody>
      </p:sp>
      <p:sp>
        <p:nvSpPr>
          <p:cNvPr id="44" name="Text Box 42"/>
          <p:cNvSpPr txBox="1">
            <a:spLocks noChangeArrowheads="1"/>
          </p:cNvSpPr>
          <p:nvPr/>
        </p:nvSpPr>
        <p:spPr bwMode="auto">
          <a:xfrm>
            <a:off x="2500313" y="2151063"/>
            <a:ext cx="14414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a:latin typeface="Arial" charset="0"/>
              </a:rPr>
              <a:t>ACK: ACK #</a:t>
            </a:r>
          </a:p>
          <a:p>
            <a:pPr algn="r">
              <a:lnSpc>
                <a:spcPct val="100000"/>
              </a:lnSpc>
              <a:spcBef>
                <a:spcPct val="0"/>
              </a:spcBef>
              <a:buClrTx/>
              <a:buSzTx/>
              <a:buFontTx/>
              <a:buNone/>
            </a:pPr>
            <a:r>
              <a:rPr lang="en-US" altLang="en-US" sz="1800" dirty="0">
                <a:latin typeface="Arial" charset="0"/>
              </a:rPr>
              <a:t>valid</a:t>
            </a:r>
            <a:endParaRPr lang="en-US" altLang="en-US" sz="1000" dirty="0">
              <a:latin typeface="Arial" charset="0"/>
            </a:endParaRPr>
          </a:p>
        </p:txBody>
      </p:sp>
      <p:sp>
        <p:nvSpPr>
          <p:cNvPr id="45" name="Text Box 43"/>
          <p:cNvSpPr txBox="1">
            <a:spLocks noChangeArrowheads="1"/>
          </p:cNvSpPr>
          <p:nvPr/>
        </p:nvSpPr>
        <p:spPr bwMode="auto">
          <a:xfrm>
            <a:off x="1693863" y="2827338"/>
            <a:ext cx="22669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a:latin typeface="Arial" charset="0"/>
              </a:rPr>
              <a:t>PSH: push data now</a:t>
            </a:r>
          </a:p>
          <a:p>
            <a:pPr algn="r">
              <a:lnSpc>
                <a:spcPct val="100000"/>
              </a:lnSpc>
              <a:spcBef>
                <a:spcPct val="0"/>
              </a:spcBef>
              <a:buClrTx/>
              <a:buSzTx/>
              <a:buFontTx/>
              <a:buNone/>
            </a:pPr>
            <a:r>
              <a:rPr lang="en-US" altLang="en-US" sz="1800">
                <a:latin typeface="Arial" charset="0"/>
              </a:rPr>
              <a:t>(generally not used)</a:t>
            </a:r>
          </a:p>
        </p:txBody>
      </p:sp>
      <p:sp>
        <p:nvSpPr>
          <p:cNvPr id="46" name="Text Box 44"/>
          <p:cNvSpPr txBox="1">
            <a:spLocks noChangeArrowheads="1"/>
          </p:cNvSpPr>
          <p:nvPr/>
        </p:nvSpPr>
        <p:spPr bwMode="auto">
          <a:xfrm>
            <a:off x="1704881" y="3627439"/>
            <a:ext cx="22749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a:latin typeface="Arial" charset="0"/>
              </a:rPr>
              <a:t>RST, SYN, FIN:</a:t>
            </a:r>
          </a:p>
          <a:p>
            <a:pPr algn="r">
              <a:lnSpc>
                <a:spcPct val="100000"/>
              </a:lnSpc>
              <a:spcBef>
                <a:spcPct val="0"/>
              </a:spcBef>
              <a:buClrTx/>
              <a:buSzTx/>
              <a:buFontTx/>
              <a:buNone/>
            </a:pPr>
            <a:r>
              <a:rPr lang="en-US" altLang="en-US" sz="1800" dirty="0">
                <a:latin typeface="Arial" charset="0"/>
              </a:rPr>
              <a:t>connection establish</a:t>
            </a:r>
          </a:p>
          <a:p>
            <a:pPr algn="r">
              <a:lnSpc>
                <a:spcPct val="100000"/>
              </a:lnSpc>
              <a:spcBef>
                <a:spcPct val="0"/>
              </a:spcBef>
              <a:buClrTx/>
              <a:buSzTx/>
              <a:buFontTx/>
              <a:buNone/>
            </a:pPr>
            <a:r>
              <a:rPr lang="en-US" altLang="en-US" sz="1800" dirty="0">
                <a:latin typeface="Arial" charset="0"/>
              </a:rPr>
              <a:t>(setup, teardown</a:t>
            </a:r>
          </a:p>
          <a:p>
            <a:pPr algn="r">
              <a:lnSpc>
                <a:spcPct val="100000"/>
              </a:lnSpc>
              <a:spcBef>
                <a:spcPct val="0"/>
              </a:spcBef>
              <a:buClrTx/>
              <a:buSzTx/>
              <a:buFontTx/>
              <a:buNone/>
            </a:pPr>
            <a:r>
              <a:rPr lang="en-US" altLang="en-US" sz="1800" dirty="0">
                <a:latin typeface="Arial" charset="0"/>
              </a:rPr>
              <a:t>commands)</a:t>
            </a:r>
          </a:p>
        </p:txBody>
      </p:sp>
      <p:sp>
        <p:nvSpPr>
          <p:cNvPr id="47" name="Line 45"/>
          <p:cNvSpPr>
            <a:spLocks noChangeShapeType="1"/>
          </p:cNvSpPr>
          <p:nvPr/>
        </p:nvSpPr>
        <p:spPr bwMode="auto">
          <a:xfrm>
            <a:off x="3895726" y="1800225"/>
            <a:ext cx="1495425" cy="1028700"/>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8" name="Line 46"/>
          <p:cNvSpPr>
            <a:spLocks noChangeShapeType="1"/>
          </p:cNvSpPr>
          <p:nvPr/>
        </p:nvSpPr>
        <p:spPr bwMode="auto">
          <a:xfrm>
            <a:off x="3900489" y="2487614"/>
            <a:ext cx="1658937" cy="441325"/>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9" name="Line 47"/>
          <p:cNvSpPr>
            <a:spLocks noChangeShapeType="1"/>
          </p:cNvSpPr>
          <p:nvPr/>
        </p:nvSpPr>
        <p:spPr bwMode="auto">
          <a:xfrm flipV="1">
            <a:off x="3921126" y="3041651"/>
            <a:ext cx="1827213" cy="244475"/>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0" name="Freeform 48"/>
          <p:cNvSpPr>
            <a:spLocks/>
          </p:cNvSpPr>
          <p:nvPr/>
        </p:nvSpPr>
        <p:spPr bwMode="auto">
          <a:xfrm>
            <a:off x="3914776" y="3105150"/>
            <a:ext cx="2314575" cy="704850"/>
          </a:xfrm>
          <a:custGeom>
            <a:avLst/>
            <a:gdLst>
              <a:gd name="T0" fmla="*/ 0 w 1458"/>
              <a:gd name="T1" fmla="*/ 2147483646 h 444"/>
              <a:gd name="T2" fmla="*/ 2147483646 w 1458"/>
              <a:gd name="T3" fmla="*/ 0 h 444"/>
              <a:gd name="T4" fmla="*/ 2147483646 w 1458"/>
              <a:gd name="T5" fmla="*/ 2147483646 h 444"/>
              <a:gd name="T6" fmla="*/ 0 60000 65536"/>
              <a:gd name="T7" fmla="*/ 0 60000 65536"/>
              <a:gd name="T8" fmla="*/ 0 60000 65536"/>
            </a:gdLst>
            <a:ahLst/>
            <a:cxnLst>
              <a:cxn ang="T6">
                <a:pos x="T0" y="T1"/>
              </a:cxn>
              <a:cxn ang="T7">
                <a:pos x="T2" y="T3"/>
              </a:cxn>
              <a:cxn ang="T8">
                <a:pos x="T4" y="T5"/>
              </a:cxn>
            </a:cxnLst>
            <a:rect l="0" t="0" r="r" b="b"/>
            <a:pathLst>
              <a:path w="1458" h="444">
                <a:moveTo>
                  <a:pt x="0" y="444"/>
                </a:moveTo>
                <a:lnTo>
                  <a:pt x="1248" y="0"/>
                </a:lnTo>
                <a:lnTo>
                  <a:pt x="1458" y="6"/>
                </a:lnTo>
              </a:path>
            </a:pathLst>
          </a:custGeom>
          <a:noFill/>
          <a:ln w="19050" cap="flat" cmpd="sng">
            <a:solidFill>
              <a:srgbClr val="FF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49"/>
          <p:cNvSpPr txBox="1">
            <a:spLocks noChangeArrowheads="1"/>
          </p:cNvSpPr>
          <p:nvPr/>
        </p:nvSpPr>
        <p:spPr bwMode="auto">
          <a:xfrm>
            <a:off x="8963025" y="3008314"/>
            <a:ext cx="115929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100000"/>
              </a:lnSpc>
              <a:spcBef>
                <a:spcPct val="0"/>
              </a:spcBef>
              <a:buClrTx/>
              <a:buSzTx/>
              <a:buFontTx/>
              <a:buNone/>
            </a:pPr>
            <a:r>
              <a:rPr lang="en-US" altLang="en-US" sz="1800" dirty="0">
                <a:latin typeface="Arial" charset="0"/>
              </a:rPr>
              <a:t># bytes </a:t>
            </a:r>
          </a:p>
          <a:p>
            <a:pPr>
              <a:lnSpc>
                <a:spcPct val="100000"/>
              </a:lnSpc>
              <a:spcBef>
                <a:spcPct val="0"/>
              </a:spcBef>
              <a:buClrTx/>
              <a:buSzTx/>
              <a:buFontTx/>
              <a:buNone/>
            </a:pPr>
            <a:r>
              <a:rPr lang="en-US" altLang="en-US" sz="1800" dirty="0">
                <a:latin typeface="Arial" charset="0"/>
              </a:rPr>
              <a:t>receiver </a:t>
            </a:r>
          </a:p>
          <a:p>
            <a:pPr>
              <a:lnSpc>
                <a:spcPct val="100000"/>
              </a:lnSpc>
              <a:spcBef>
                <a:spcPct val="0"/>
              </a:spcBef>
              <a:buClrTx/>
              <a:buSzTx/>
              <a:buFontTx/>
              <a:buNone/>
            </a:pPr>
            <a:r>
              <a:rPr lang="en-US" altLang="en-US" sz="1800" dirty="0">
                <a:latin typeface="Arial" charset="0"/>
              </a:rPr>
              <a:t>willing</a:t>
            </a:r>
          </a:p>
          <a:p>
            <a:pPr>
              <a:lnSpc>
                <a:spcPct val="100000"/>
              </a:lnSpc>
              <a:spcBef>
                <a:spcPct val="0"/>
              </a:spcBef>
              <a:buClrTx/>
              <a:buSzTx/>
              <a:buFontTx/>
              <a:buNone/>
            </a:pPr>
            <a:r>
              <a:rPr lang="en-US" altLang="en-US" sz="1800" dirty="0">
                <a:latin typeface="Arial" charset="0"/>
              </a:rPr>
              <a:t>to accept</a:t>
            </a:r>
          </a:p>
        </p:txBody>
      </p:sp>
      <p:sp>
        <p:nvSpPr>
          <p:cNvPr id="52" name="Text Box 50"/>
          <p:cNvSpPr txBox="1">
            <a:spLocks noChangeArrowheads="1"/>
          </p:cNvSpPr>
          <p:nvPr/>
        </p:nvSpPr>
        <p:spPr bwMode="auto">
          <a:xfrm>
            <a:off x="8656638" y="1522414"/>
            <a:ext cx="17716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nSpc>
                <a:spcPct val="100000"/>
              </a:lnSpc>
              <a:spcBef>
                <a:spcPct val="0"/>
              </a:spcBef>
              <a:buClrTx/>
              <a:buSzTx/>
              <a:buFontTx/>
              <a:buNone/>
            </a:pPr>
            <a:r>
              <a:rPr lang="en-US" altLang="en-US" sz="1800" dirty="0">
                <a:latin typeface="Arial" charset="0"/>
              </a:rPr>
              <a:t>counting</a:t>
            </a:r>
          </a:p>
          <a:p>
            <a:pPr>
              <a:lnSpc>
                <a:spcPct val="100000"/>
              </a:lnSpc>
              <a:spcBef>
                <a:spcPct val="0"/>
              </a:spcBef>
              <a:buClrTx/>
              <a:buSzTx/>
              <a:buFontTx/>
              <a:buNone/>
            </a:pPr>
            <a:r>
              <a:rPr lang="en-US" altLang="en-US" sz="1800" dirty="0">
                <a:latin typeface="Arial" charset="0"/>
              </a:rPr>
              <a:t>by bytes </a:t>
            </a:r>
          </a:p>
          <a:p>
            <a:pPr>
              <a:lnSpc>
                <a:spcPct val="100000"/>
              </a:lnSpc>
              <a:spcBef>
                <a:spcPct val="0"/>
              </a:spcBef>
              <a:buClrTx/>
              <a:buSzTx/>
              <a:buFontTx/>
              <a:buNone/>
            </a:pPr>
            <a:r>
              <a:rPr lang="en-US" altLang="en-US" sz="1800" dirty="0">
                <a:latin typeface="Arial" charset="0"/>
              </a:rPr>
              <a:t>of data</a:t>
            </a:r>
          </a:p>
          <a:p>
            <a:pPr>
              <a:lnSpc>
                <a:spcPct val="100000"/>
              </a:lnSpc>
              <a:spcBef>
                <a:spcPct val="0"/>
              </a:spcBef>
              <a:buClrTx/>
              <a:buSzTx/>
              <a:buFontTx/>
              <a:buNone/>
            </a:pPr>
            <a:r>
              <a:rPr lang="en-US" altLang="en-US" sz="1800" dirty="0">
                <a:latin typeface="Arial" charset="0"/>
              </a:rPr>
              <a:t>(not segments)</a:t>
            </a:r>
          </a:p>
        </p:txBody>
      </p:sp>
      <p:sp>
        <p:nvSpPr>
          <p:cNvPr id="53" name="Text Box 51"/>
          <p:cNvSpPr txBox="1">
            <a:spLocks noChangeArrowheads="1"/>
          </p:cNvSpPr>
          <p:nvPr/>
        </p:nvSpPr>
        <p:spPr bwMode="auto">
          <a:xfrm>
            <a:off x="2506663" y="4960939"/>
            <a:ext cx="136525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a:lnSpc>
                <a:spcPct val="100000"/>
              </a:lnSpc>
              <a:spcBef>
                <a:spcPct val="0"/>
              </a:spcBef>
              <a:buClrTx/>
              <a:buSzTx/>
              <a:buFontTx/>
              <a:buNone/>
            </a:pPr>
            <a:r>
              <a:rPr lang="en-US" altLang="en-US" sz="1800" dirty="0">
                <a:latin typeface="Arial" charset="0"/>
              </a:rPr>
              <a:t>Internet</a:t>
            </a:r>
          </a:p>
          <a:p>
            <a:pPr algn="r">
              <a:lnSpc>
                <a:spcPct val="100000"/>
              </a:lnSpc>
              <a:spcBef>
                <a:spcPct val="0"/>
              </a:spcBef>
              <a:buClrTx/>
              <a:buSzTx/>
              <a:buFontTx/>
              <a:buNone/>
            </a:pPr>
            <a:r>
              <a:rPr lang="en-US" altLang="en-US" sz="1800" dirty="0">
                <a:latin typeface="Arial" charset="0"/>
              </a:rPr>
              <a:t>checksum</a:t>
            </a:r>
          </a:p>
          <a:p>
            <a:pPr algn="r">
              <a:lnSpc>
                <a:spcPct val="100000"/>
              </a:lnSpc>
              <a:spcBef>
                <a:spcPct val="0"/>
              </a:spcBef>
              <a:buClrTx/>
              <a:buSzTx/>
              <a:buFontTx/>
              <a:buNone/>
            </a:pPr>
            <a:r>
              <a:rPr lang="en-US" altLang="en-US" sz="1800" dirty="0">
                <a:latin typeface="Arial" charset="0"/>
              </a:rPr>
              <a:t>(as in UDP)</a:t>
            </a:r>
          </a:p>
        </p:txBody>
      </p:sp>
      <p:sp>
        <p:nvSpPr>
          <p:cNvPr id="54" name="Line 52"/>
          <p:cNvSpPr>
            <a:spLocks noChangeShapeType="1"/>
          </p:cNvSpPr>
          <p:nvPr/>
        </p:nvSpPr>
        <p:spPr bwMode="auto">
          <a:xfrm flipV="1">
            <a:off x="3790951" y="3429000"/>
            <a:ext cx="2105025" cy="1981200"/>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5" name="Line 53"/>
          <p:cNvSpPr>
            <a:spLocks noChangeShapeType="1"/>
          </p:cNvSpPr>
          <p:nvPr/>
        </p:nvSpPr>
        <p:spPr bwMode="auto">
          <a:xfrm flipH="1" flipV="1">
            <a:off x="8210551" y="3019426"/>
            <a:ext cx="809625" cy="466725"/>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 name="Line 54"/>
          <p:cNvSpPr>
            <a:spLocks noChangeShapeType="1"/>
          </p:cNvSpPr>
          <p:nvPr/>
        </p:nvSpPr>
        <p:spPr bwMode="auto">
          <a:xfrm flipH="1">
            <a:off x="8143875" y="1724026"/>
            <a:ext cx="552450" cy="885825"/>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7" name="Line 55"/>
          <p:cNvSpPr>
            <a:spLocks noChangeShapeType="1"/>
          </p:cNvSpPr>
          <p:nvPr/>
        </p:nvSpPr>
        <p:spPr bwMode="auto">
          <a:xfrm flipH="1">
            <a:off x="8105775" y="1714501"/>
            <a:ext cx="571500" cy="523875"/>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75511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5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animBg="1"/>
      <p:bldP spid="15" grpId="0" animBg="1"/>
      <p:bldP spid="43" grpId="0"/>
      <p:bldP spid="44" grpId="0"/>
      <p:bldP spid="45" grpId="0"/>
      <p:bldP spid="46" grpId="0"/>
      <p:bldP spid="47" grpId="0" animBg="1"/>
      <p:bldP spid="48" grpId="0" animBg="1"/>
      <p:bldP spid="49" grpId="0" animBg="1"/>
      <p:bldP spid="50" grpId="0" animBg="1"/>
      <p:bldP spid="51" grpId="0"/>
      <p:bldP spid="52" grpId="0"/>
      <p:bldP spid="53" grpId="0"/>
      <p:bldP spid="54" grpId="0" animBg="1"/>
      <p:bldP spid="55" grpId="0" animBg="1"/>
      <p:bldP spid="56" grpId="0" animBg="1"/>
      <p:bldP spid="5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Segment </a:t>
            </a:r>
            <a:r>
              <a:rPr lang="mr-IN" dirty="0"/>
              <a:t>–</a:t>
            </a:r>
            <a:r>
              <a:rPr lang="en-US" dirty="0"/>
              <a:t> </a:t>
            </a:r>
            <a:r>
              <a:rPr lang="en-US" dirty="0" err="1"/>
              <a:t>Cont</a:t>
            </a:r>
            <a:r>
              <a:rPr lang="mr-IN" dirty="0"/>
              <a:t>…</a:t>
            </a:r>
            <a:endParaRPr lang="en-US" dirty="0"/>
          </a:p>
        </p:txBody>
      </p:sp>
      <p:sp>
        <p:nvSpPr>
          <p:cNvPr id="3" name="Content Placeholder 2"/>
          <p:cNvSpPr>
            <a:spLocks noGrp="1"/>
          </p:cNvSpPr>
          <p:nvPr>
            <p:ph idx="1"/>
          </p:nvPr>
        </p:nvSpPr>
        <p:spPr/>
        <p:txBody>
          <a:bodyPr>
            <a:noAutofit/>
          </a:bodyPr>
          <a:lstStyle/>
          <a:p>
            <a:pPr lvl="0" algn="just"/>
            <a:r>
              <a:rPr lang="en-IN" dirty="0"/>
              <a:t>The unit of transmission in TCP is called </a:t>
            </a:r>
            <a:r>
              <a:rPr lang="en-IN" dirty="0">
                <a:solidFill>
                  <a:schemeClr val="accent6"/>
                </a:solidFill>
              </a:rPr>
              <a:t>segments</a:t>
            </a:r>
            <a:r>
              <a:rPr lang="en-IN" dirty="0"/>
              <a:t>.</a:t>
            </a:r>
            <a:endParaRPr lang="en-US" dirty="0"/>
          </a:p>
          <a:p>
            <a:pPr lvl="0" algn="just"/>
            <a:r>
              <a:rPr lang="en-IN" dirty="0"/>
              <a:t>The header includes </a:t>
            </a:r>
            <a:r>
              <a:rPr lang="en-IN" dirty="0">
                <a:solidFill>
                  <a:schemeClr val="accent6"/>
                </a:solidFill>
              </a:rPr>
              <a:t>source and destination </a:t>
            </a:r>
            <a:r>
              <a:rPr lang="en-IN" dirty="0"/>
              <a:t>port numbers, which are used for multiplexing/</a:t>
            </a:r>
            <a:r>
              <a:rPr lang="en-IN" dirty="0" err="1"/>
              <a:t>demultiplexing</a:t>
            </a:r>
            <a:r>
              <a:rPr lang="en-IN" dirty="0"/>
              <a:t> data from/to upper-layer applications.</a:t>
            </a:r>
            <a:endParaRPr lang="en-US" dirty="0"/>
          </a:p>
          <a:p>
            <a:pPr lvl="0" algn="just"/>
            <a:r>
              <a:rPr lang="en-IN" dirty="0"/>
              <a:t>The </a:t>
            </a:r>
            <a:r>
              <a:rPr lang="en-IN" dirty="0">
                <a:solidFill>
                  <a:schemeClr val="accent6"/>
                </a:solidFill>
              </a:rPr>
              <a:t>32-bit sequence number </a:t>
            </a:r>
            <a:r>
              <a:rPr lang="en-IN" dirty="0"/>
              <a:t>field and the </a:t>
            </a:r>
            <a:r>
              <a:rPr lang="en-IN" dirty="0">
                <a:solidFill>
                  <a:schemeClr val="accent6"/>
                </a:solidFill>
              </a:rPr>
              <a:t>32-bit acknowledgment number </a:t>
            </a:r>
            <a:r>
              <a:rPr lang="en-IN" dirty="0"/>
              <a:t>field are used by the TCP sender and receiver in implementing a reliable data transfer service.</a:t>
            </a:r>
            <a:endParaRPr lang="en-US" dirty="0"/>
          </a:p>
          <a:p>
            <a:pPr lvl="0" algn="just"/>
            <a:r>
              <a:rPr lang="en-IN" dirty="0"/>
              <a:t>The sequence number for a segment is the byte-stream number of the first byte in the segment.</a:t>
            </a:r>
            <a:endParaRPr lang="en-US" dirty="0"/>
          </a:p>
          <a:p>
            <a:pPr lvl="0" algn="just"/>
            <a:r>
              <a:rPr lang="en-IN" dirty="0"/>
              <a:t>The acknowledgment number is the sequence number of the next byte a Host is expecting from another Host.</a:t>
            </a:r>
            <a:endParaRPr lang="en-US" dirty="0"/>
          </a:p>
        </p:txBody>
      </p:sp>
    </p:spTree>
    <p:extLst>
      <p:ext uri="{BB962C8B-B14F-4D97-AF65-F5344CB8AC3E}">
        <p14:creationId xmlns:p14="http://schemas.microsoft.com/office/powerpoint/2010/main" val="157064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Segment </a:t>
            </a:r>
            <a:r>
              <a:rPr lang="mr-IN" dirty="0"/>
              <a:t>–</a:t>
            </a:r>
            <a:r>
              <a:rPr lang="en-US" dirty="0"/>
              <a:t> </a:t>
            </a:r>
            <a:r>
              <a:rPr lang="en-US" dirty="0" err="1"/>
              <a:t>Cont</a:t>
            </a:r>
            <a:r>
              <a:rPr lang="mr-IN" dirty="0"/>
              <a:t>…</a:t>
            </a:r>
            <a:endParaRPr lang="en-US" dirty="0"/>
          </a:p>
        </p:txBody>
      </p:sp>
      <p:sp>
        <p:nvSpPr>
          <p:cNvPr id="3" name="Content Placeholder 2"/>
          <p:cNvSpPr>
            <a:spLocks noGrp="1"/>
          </p:cNvSpPr>
          <p:nvPr>
            <p:ph idx="1"/>
          </p:nvPr>
        </p:nvSpPr>
        <p:spPr/>
        <p:txBody>
          <a:bodyPr>
            <a:normAutofit/>
          </a:bodyPr>
          <a:lstStyle/>
          <a:p>
            <a:pPr algn="just"/>
            <a:r>
              <a:rPr lang="en-IN" dirty="0"/>
              <a:t>The </a:t>
            </a:r>
            <a:r>
              <a:rPr lang="en-IN" dirty="0">
                <a:solidFill>
                  <a:schemeClr val="accent6"/>
                </a:solidFill>
              </a:rPr>
              <a:t>4-bit header length </a:t>
            </a:r>
            <a:r>
              <a:rPr lang="en-IN" dirty="0"/>
              <a:t>field specifies the length of the TCP header in 32-bit words. The TCP header can be of variable length due to the TCP options field.</a:t>
            </a:r>
          </a:p>
          <a:p>
            <a:pPr lvl="0" algn="just"/>
            <a:r>
              <a:rPr lang="en-IN" dirty="0"/>
              <a:t>The 16-bit receive window field is used for </a:t>
            </a:r>
            <a:r>
              <a:rPr lang="en-IN" dirty="0">
                <a:solidFill>
                  <a:schemeClr val="accent6"/>
                </a:solidFill>
              </a:rPr>
              <a:t>flow control</a:t>
            </a:r>
            <a:r>
              <a:rPr lang="en-IN" dirty="0"/>
              <a:t>. It is used to indicate the number of bytes that a receiver is willing to accept.</a:t>
            </a:r>
            <a:endParaRPr lang="en-US" dirty="0"/>
          </a:p>
          <a:p>
            <a:pPr lvl="0" algn="just"/>
            <a:r>
              <a:rPr lang="en-IN" dirty="0"/>
              <a:t>The 16-bit </a:t>
            </a:r>
            <a:r>
              <a:rPr lang="en-IN" dirty="0">
                <a:solidFill>
                  <a:schemeClr val="accent6"/>
                </a:solidFill>
              </a:rPr>
              <a:t>checksum</a:t>
            </a:r>
            <a:r>
              <a:rPr lang="en-IN" dirty="0"/>
              <a:t> field is used for error checking of the header and data.</a:t>
            </a:r>
            <a:endParaRPr lang="en-US" dirty="0"/>
          </a:p>
          <a:p>
            <a:pPr lvl="0" algn="just"/>
            <a:r>
              <a:rPr lang="en-IN" dirty="0"/>
              <a:t>Unused 6 bits are reserved for future use and should be sent to zero.</a:t>
            </a:r>
            <a:endParaRPr lang="en-US" dirty="0"/>
          </a:p>
          <a:p>
            <a:pPr lvl="0" algn="just"/>
            <a:r>
              <a:rPr lang="en-IN" dirty="0"/>
              <a:t>Urgent Pointer is used in combining with the URG control bit for priority data transfer. This field contains the sequence number of the last byte of urgent data.</a:t>
            </a:r>
            <a:endParaRPr lang="en-US" dirty="0"/>
          </a:p>
          <a:p>
            <a:pPr algn="just"/>
            <a:endParaRPr lang="en-US" dirty="0"/>
          </a:p>
          <a:p>
            <a:pPr algn="just"/>
            <a:endParaRPr lang="en-US" dirty="0"/>
          </a:p>
        </p:txBody>
      </p:sp>
    </p:spTree>
    <p:extLst>
      <p:ext uri="{BB962C8B-B14F-4D97-AF65-F5344CB8AC3E}">
        <p14:creationId xmlns:p14="http://schemas.microsoft.com/office/powerpoint/2010/main" val="23927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755503-8F9D-8345-98F7-22C7E62987CB}"/>
              </a:ext>
            </a:extLst>
          </p:cNvPr>
          <p:cNvSpPr>
            <a:spLocks noGrp="1"/>
          </p:cNvSpPr>
          <p:nvPr>
            <p:ph type="title"/>
          </p:nvPr>
        </p:nvSpPr>
        <p:spPr>
          <a:xfrm>
            <a:off x="0" y="1"/>
            <a:ext cx="12192000" cy="711200"/>
          </a:xfrm>
        </p:spPr>
        <p:txBody>
          <a:bodyPr>
            <a:noAutofit/>
          </a:bodyPr>
          <a:lstStyle/>
          <a:p>
            <a:r>
              <a:rPr lang="en-US" dirty="0"/>
              <a:t>Transport Layer Services and Protocols – Example </a:t>
            </a:r>
          </a:p>
        </p:txBody>
      </p:sp>
      <p:sp>
        <p:nvSpPr>
          <p:cNvPr id="22" name="Content Placeholder 21">
            <a:extLst>
              <a:ext uri="{FF2B5EF4-FFF2-40B4-BE49-F238E27FC236}">
                <a16:creationId xmlns:a16="http://schemas.microsoft.com/office/drawing/2014/main" xmlns="" id="{72B4B31E-2C68-3841-8B6E-16A876A6C536}"/>
              </a:ext>
            </a:extLst>
          </p:cNvPr>
          <p:cNvSpPr>
            <a:spLocks noGrp="1"/>
          </p:cNvSpPr>
          <p:nvPr>
            <p:ph idx="1"/>
          </p:nvPr>
        </p:nvSpPr>
        <p:spPr/>
        <p:txBody>
          <a:bodyPr/>
          <a:lstStyle/>
          <a:p>
            <a:endParaRPr lang="en-US"/>
          </a:p>
        </p:txBody>
      </p:sp>
      <p:pic>
        <p:nvPicPr>
          <p:cNvPr id="9" name="Picture 5">
            <a:extLst>
              <a:ext uri="{FF2B5EF4-FFF2-40B4-BE49-F238E27FC236}">
                <a16:creationId xmlns:a16="http://schemas.microsoft.com/office/drawing/2014/main" xmlns="" id="{07070C8D-1C61-EA41-B81B-A611BEBBFB15}"/>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3973814" y="2743201"/>
            <a:ext cx="757849" cy="637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 name="Group 3"/>
          <p:cNvGrpSpPr/>
          <p:nvPr/>
        </p:nvGrpSpPr>
        <p:grpSpPr>
          <a:xfrm>
            <a:off x="1723838" y="996846"/>
            <a:ext cx="2628900" cy="1752600"/>
            <a:chOff x="199838" y="1309205"/>
            <a:chExt cx="2628900" cy="1752600"/>
          </a:xfrm>
        </p:grpSpPr>
        <p:pic>
          <p:nvPicPr>
            <p:cNvPr id="14" name="Picture 13">
              <a:extLst>
                <a:ext uri="{FF2B5EF4-FFF2-40B4-BE49-F238E27FC236}">
                  <a16:creationId xmlns:a16="http://schemas.microsoft.com/office/drawing/2014/main" xmlns="" id="{D00D8C6C-ED6C-8D42-95D6-1DD8B4516FB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99838" y="1309205"/>
              <a:ext cx="2628900" cy="1752600"/>
            </a:xfrm>
            <a:prstGeom prst="rect">
              <a:avLst/>
            </a:prstGeom>
          </p:spPr>
        </p:pic>
        <p:sp>
          <p:nvSpPr>
            <p:cNvPr id="3" name="TextBox 2"/>
            <p:cNvSpPr txBox="1"/>
            <p:nvPr/>
          </p:nvSpPr>
          <p:spPr>
            <a:xfrm>
              <a:off x="214828" y="1309205"/>
              <a:ext cx="1127681" cy="369332"/>
            </a:xfrm>
            <a:prstGeom prst="rect">
              <a:avLst/>
            </a:prstGeom>
            <a:noFill/>
          </p:spPr>
          <p:txBody>
            <a:bodyPr wrap="none" rtlCol="0">
              <a:spAutoFit/>
            </a:bodyPr>
            <a:lstStyle/>
            <a:p>
              <a:r>
                <a:rPr lang="en-US" b="1" dirty="0">
                  <a:solidFill>
                    <a:srgbClr val="FF0000"/>
                  </a:solidFill>
                </a:rPr>
                <a:t>West Side</a:t>
              </a:r>
            </a:p>
          </p:txBody>
        </p:sp>
      </p:grpSp>
      <p:grpSp>
        <p:nvGrpSpPr>
          <p:cNvPr id="6" name="Group 5"/>
          <p:cNvGrpSpPr/>
          <p:nvPr/>
        </p:nvGrpSpPr>
        <p:grpSpPr>
          <a:xfrm>
            <a:off x="7734300" y="4659818"/>
            <a:ext cx="2743200" cy="1664782"/>
            <a:chOff x="6210300" y="4659818"/>
            <a:chExt cx="2743200" cy="1664782"/>
          </a:xfrm>
        </p:grpSpPr>
        <p:pic>
          <p:nvPicPr>
            <p:cNvPr id="16" name="Picture 15">
              <a:extLst>
                <a:ext uri="{FF2B5EF4-FFF2-40B4-BE49-F238E27FC236}">
                  <a16:creationId xmlns:a16="http://schemas.microsoft.com/office/drawing/2014/main" xmlns="" id="{B559B315-898B-BA46-9C81-BA3A4956486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210300" y="4659818"/>
              <a:ext cx="2743200" cy="1664782"/>
            </a:xfrm>
            <a:prstGeom prst="rect">
              <a:avLst/>
            </a:prstGeom>
          </p:spPr>
        </p:pic>
        <p:sp>
          <p:nvSpPr>
            <p:cNvPr id="8" name="TextBox 7"/>
            <p:cNvSpPr txBox="1"/>
            <p:nvPr/>
          </p:nvSpPr>
          <p:spPr>
            <a:xfrm>
              <a:off x="7920012" y="4659818"/>
              <a:ext cx="1033488" cy="369332"/>
            </a:xfrm>
            <a:prstGeom prst="rect">
              <a:avLst/>
            </a:prstGeom>
            <a:noFill/>
          </p:spPr>
          <p:txBody>
            <a:bodyPr wrap="none" rtlCol="0">
              <a:spAutoFit/>
            </a:bodyPr>
            <a:lstStyle/>
            <a:p>
              <a:r>
                <a:rPr lang="en-US" b="1" dirty="0">
                  <a:solidFill>
                    <a:srgbClr val="FF0000"/>
                  </a:solidFill>
                </a:rPr>
                <a:t>East Side</a:t>
              </a:r>
            </a:p>
          </p:txBody>
        </p:sp>
      </p:grpSp>
      <p:sp>
        <p:nvSpPr>
          <p:cNvPr id="7" name="TextBox 6"/>
          <p:cNvSpPr txBox="1"/>
          <p:nvPr/>
        </p:nvSpPr>
        <p:spPr>
          <a:xfrm>
            <a:off x="1723838" y="4800600"/>
            <a:ext cx="2956387"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Hosts(End Systems) = Houses</a:t>
            </a:r>
          </a:p>
        </p:txBody>
      </p:sp>
      <p:sp>
        <p:nvSpPr>
          <p:cNvPr id="12" name="TextBox 11"/>
          <p:cNvSpPr txBox="1"/>
          <p:nvPr/>
        </p:nvSpPr>
        <p:spPr>
          <a:xfrm>
            <a:off x="1738829" y="5418095"/>
            <a:ext cx="2090637"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Processes = Cousins</a:t>
            </a:r>
          </a:p>
        </p:txBody>
      </p:sp>
      <p:sp>
        <p:nvSpPr>
          <p:cNvPr id="13" name="TextBox 12"/>
          <p:cNvSpPr txBox="1"/>
          <p:nvPr/>
        </p:nvSpPr>
        <p:spPr>
          <a:xfrm>
            <a:off x="6195688" y="2019742"/>
            <a:ext cx="4281813" cy="369332"/>
          </a:xfrm>
          <a:prstGeom prst="rect">
            <a:avLst/>
          </a:prstGeom>
        </p:spPr>
        <p:style>
          <a:lnRef idx="2">
            <a:schemeClr val="accent4"/>
          </a:lnRef>
          <a:fillRef idx="1">
            <a:schemeClr val="lt1"/>
          </a:fillRef>
          <a:effectRef idx="0">
            <a:schemeClr val="accent4"/>
          </a:effectRef>
          <a:fontRef idx="minor">
            <a:schemeClr val="dk1"/>
          </a:fontRef>
        </p:style>
        <p:txBody>
          <a:bodyPr wrap="none" rtlCol="0">
            <a:spAutoFit/>
          </a:bodyPr>
          <a:lstStyle/>
          <a:p>
            <a:r>
              <a:rPr lang="en-US" dirty="0"/>
              <a:t>Applications Messages = Letters in envelops</a:t>
            </a:r>
          </a:p>
        </p:txBody>
      </p:sp>
      <p:sp>
        <p:nvSpPr>
          <p:cNvPr id="15" name="TextBox 14"/>
          <p:cNvSpPr txBox="1"/>
          <p:nvPr/>
        </p:nvSpPr>
        <p:spPr>
          <a:xfrm>
            <a:off x="4800601" y="2734081"/>
            <a:ext cx="4907947" cy="646331"/>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en-US" dirty="0"/>
              <a:t>Network Layer Protocol = postal service</a:t>
            </a:r>
          </a:p>
          <a:p>
            <a:r>
              <a:rPr lang="en-US" dirty="0"/>
              <a:t>                                              (including mail persons)</a:t>
            </a:r>
          </a:p>
        </p:txBody>
      </p:sp>
      <p:sp>
        <p:nvSpPr>
          <p:cNvPr id="17" name="TextBox 16"/>
          <p:cNvSpPr txBox="1"/>
          <p:nvPr/>
        </p:nvSpPr>
        <p:spPr>
          <a:xfrm>
            <a:off x="1723838" y="5959441"/>
            <a:ext cx="3616311" cy="369332"/>
          </a:xfrm>
          <a:prstGeom prst="rect">
            <a:avLst/>
          </a:prstGeom>
        </p:spPr>
        <p:style>
          <a:lnRef idx="2">
            <a:schemeClr val="accent5"/>
          </a:lnRef>
          <a:fillRef idx="1">
            <a:schemeClr val="lt1"/>
          </a:fillRef>
          <a:effectRef idx="0">
            <a:schemeClr val="accent5"/>
          </a:effectRef>
          <a:fontRef idx="minor">
            <a:schemeClr val="dk1"/>
          </a:fontRef>
        </p:style>
        <p:txBody>
          <a:bodyPr wrap="none" rtlCol="0">
            <a:spAutoFit/>
          </a:bodyPr>
          <a:lstStyle/>
          <a:p>
            <a:r>
              <a:rPr lang="en-US" dirty="0"/>
              <a:t>Transport Layer Protocol = Ann &amp; Bill</a:t>
            </a:r>
          </a:p>
        </p:txBody>
      </p:sp>
      <p:cxnSp>
        <p:nvCxnSpPr>
          <p:cNvPr id="11" name="Straight Arrow Connector 10"/>
          <p:cNvCxnSpPr>
            <a:stCxn id="7" idx="0"/>
          </p:cNvCxnSpPr>
          <p:nvPr/>
        </p:nvCxnSpPr>
        <p:spPr>
          <a:xfrm flipV="1">
            <a:off x="3202031" y="2734080"/>
            <a:ext cx="0" cy="20665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7" idx="3"/>
          </p:cNvCxnSpPr>
          <p:nvPr/>
        </p:nvCxnSpPr>
        <p:spPr>
          <a:xfrm>
            <a:off x="4680224" y="4985266"/>
            <a:ext cx="305407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1">
            <a:off x="2360950" y="2362202"/>
            <a:ext cx="0" cy="3050085"/>
          </a:xfrm>
          <a:prstGeom prst="straightConnector1">
            <a:avLst/>
          </a:prstGeom>
          <a:ln>
            <a:tailEnd type="arrow"/>
          </a:ln>
        </p:spPr>
        <p:style>
          <a:lnRef idx="2">
            <a:schemeClr val="accent2"/>
          </a:lnRef>
          <a:fillRef idx="1">
            <a:schemeClr val="lt1"/>
          </a:fillRef>
          <a:effectRef idx="0">
            <a:schemeClr val="accent2"/>
          </a:effectRef>
          <a:fontRef idx="minor">
            <a:schemeClr val="dk1"/>
          </a:fontRef>
        </p:style>
      </p:cxnSp>
      <p:cxnSp>
        <p:nvCxnSpPr>
          <p:cNvPr id="23" name="Straight Arrow Connector 22"/>
          <p:cNvCxnSpPr>
            <a:stCxn id="12" idx="3"/>
          </p:cNvCxnSpPr>
          <p:nvPr/>
        </p:nvCxnSpPr>
        <p:spPr>
          <a:xfrm flipV="1">
            <a:off x="3829466" y="5596953"/>
            <a:ext cx="4781135" cy="5808"/>
          </a:xfrm>
          <a:prstGeom prst="straightConnector1">
            <a:avLst/>
          </a:prstGeom>
          <a:ln>
            <a:tailEnd type="arrow"/>
          </a:ln>
        </p:spPr>
        <p:style>
          <a:lnRef idx="2">
            <a:schemeClr val="accent2"/>
          </a:lnRef>
          <a:fillRef idx="1">
            <a:schemeClr val="lt1"/>
          </a:fillRef>
          <a:effectRef idx="0">
            <a:schemeClr val="accent2"/>
          </a:effectRef>
          <a:fontRef idx="minor">
            <a:schemeClr val="dk1"/>
          </a:fontRef>
        </p:style>
      </p:cxnSp>
    </p:spTree>
    <p:extLst>
      <p:ext uri="{BB962C8B-B14F-4D97-AF65-F5344CB8AC3E}">
        <p14:creationId xmlns:p14="http://schemas.microsoft.com/office/powerpoint/2010/main" val="3233682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49" presetClass="path" presetSubtype="0" accel="50000" decel="50000" fill="hold" nodeType="clickEffect">
                                  <p:stCondLst>
                                    <p:cond delay="0"/>
                                  </p:stCondLst>
                                  <p:childTnLst>
                                    <p:animMotion origin="layout" path="M 5E-6 -3.46821E-7 L 0.3323 0.25341 " pathEditMode="relative" rAng="0" ptsTypes="AA">
                                      <p:cBhvr>
                                        <p:cTn id="42" dur="2000" fill="hold"/>
                                        <p:tgtEl>
                                          <p:spTgt spid="9"/>
                                        </p:tgtEl>
                                        <p:attrNameLst>
                                          <p:attrName>ppt_x</p:attrName>
                                          <p:attrName>ppt_y</p:attrName>
                                        </p:attrNameLst>
                                      </p:cBhvr>
                                      <p:rCtr x="16615" y="1267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P spid="15" grpId="0" animBg="1"/>
      <p:bldP spid="1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Segment </a:t>
            </a:r>
            <a:r>
              <a:rPr lang="mr-IN" dirty="0"/>
              <a:t>–</a:t>
            </a:r>
            <a:r>
              <a:rPr lang="en-US" dirty="0"/>
              <a:t> </a:t>
            </a:r>
            <a:r>
              <a:rPr lang="en-US" dirty="0" err="1"/>
              <a:t>Cont</a:t>
            </a:r>
            <a:r>
              <a:rPr lang="mr-IN" dirty="0"/>
              <a:t>…</a:t>
            </a:r>
            <a:endParaRPr lang="en-US" dirty="0"/>
          </a:p>
        </p:txBody>
      </p:sp>
      <p:sp>
        <p:nvSpPr>
          <p:cNvPr id="3" name="Content Placeholder 2"/>
          <p:cNvSpPr>
            <a:spLocks noGrp="1"/>
          </p:cNvSpPr>
          <p:nvPr>
            <p:ph idx="1"/>
          </p:nvPr>
        </p:nvSpPr>
        <p:spPr/>
        <p:txBody>
          <a:bodyPr/>
          <a:lstStyle/>
          <a:p>
            <a:pPr lvl="0"/>
            <a:r>
              <a:rPr lang="en-IN" b="1" dirty="0"/>
              <a:t>Data</a:t>
            </a:r>
            <a:r>
              <a:rPr lang="en-IN" dirty="0"/>
              <a:t>: The bytes of data being sent in the segment.</a:t>
            </a:r>
            <a:endParaRPr lang="en-US" dirty="0"/>
          </a:p>
          <a:p>
            <a:pPr lvl="0"/>
            <a:r>
              <a:rPr lang="en-IN" b="1" dirty="0"/>
              <a:t>URG (1 bit)</a:t>
            </a:r>
            <a:r>
              <a:rPr lang="en-IN" dirty="0"/>
              <a:t>: indicates that the Urgent pointer field is significant.</a:t>
            </a:r>
            <a:endParaRPr lang="en-US" dirty="0"/>
          </a:p>
          <a:p>
            <a:pPr lvl="0"/>
            <a:r>
              <a:rPr lang="en-IN" b="1" dirty="0"/>
              <a:t>ACK (1 bit)</a:t>
            </a:r>
            <a:r>
              <a:rPr lang="en-IN" dirty="0"/>
              <a:t>: indicates that the Acknowledgment field is significant. </a:t>
            </a:r>
            <a:endParaRPr lang="en-US" dirty="0"/>
          </a:p>
          <a:p>
            <a:pPr lvl="0"/>
            <a:r>
              <a:rPr lang="en-IN" b="1" dirty="0"/>
              <a:t>PSH (1 bit)</a:t>
            </a:r>
            <a:r>
              <a:rPr lang="en-IN" dirty="0"/>
              <a:t>: Push function. Asks to push the buffered data to the receiving application.</a:t>
            </a:r>
            <a:endParaRPr lang="en-US" dirty="0"/>
          </a:p>
          <a:p>
            <a:pPr lvl="0"/>
            <a:r>
              <a:rPr lang="en-IN" b="1" dirty="0"/>
              <a:t>RST (1 bit)</a:t>
            </a:r>
            <a:r>
              <a:rPr lang="en-IN" dirty="0"/>
              <a:t>: Reset the connection.</a:t>
            </a:r>
            <a:endParaRPr lang="en-US" dirty="0"/>
          </a:p>
          <a:p>
            <a:pPr lvl="0"/>
            <a:r>
              <a:rPr lang="en-IN" b="1" dirty="0"/>
              <a:t>SYN (1 bit)</a:t>
            </a:r>
            <a:r>
              <a:rPr lang="en-IN" dirty="0"/>
              <a:t>: Synchronize sequence numbers. Only the first packet sent from each end should have this flag set. Some other flags and fields change meaning based on this flag, and some are only valid for when it is set, and others when it is clear.</a:t>
            </a:r>
            <a:endParaRPr lang="en-US" dirty="0"/>
          </a:p>
          <a:p>
            <a:pPr lvl="0"/>
            <a:r>
              <a:rPr lang="en-IN" b="1" dirty="0"/>
              <a:t>FIN (1 bit)</a:t>
            </a:r>
            <a:r>
              <a:rPr lang="en-IN" dirty="0"/>
              <a:t>: No more data from sender.</a:t>
            </a:r>
            <a:endParaRPr lang="en-US" dirty="0"/>
          </a:p>
        </p:txBody>
      </p:sp>
    </p:spTree>
    <p:extLst>
      <p:ext uri="{BB962C8B-B14F-4D97-AF65-F5344CB8AC3E}">
        <p14:creationId xmlns:p14="http://schemas.microsoft.com/office/powerpoint/2010/main" val="1441889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Control</a:t>
            </a:r>
          </a:p>
        </p:txBody>
      </p:sp>
      <p:sp>
        <p:nvSpPr>
          <p:cNvPr id="3" name="Content Placeholder 2"/>
          <p:cNvSpPr>
            <a:spLocks noGrp="1"/>
          </p:cNvSpPr>
          <p:nvPr>
            <p:ph idx="1"/>
          </p:nvPr>
        </p:nvSpPr>
        <p:spPr/>
        <p:txBody>
          <a:bodyPr/>
          <a:lstStyle/>
          <a:p>
            <a:pPr lvl="0" algn="just"/>
            <a:r>
              <a:rPr lang="en-IN" dirty="0"/>
              <a:t>Flow control is the process of managing the </a:t>
            </a:r>
            <a:r>
              <a:rPr lang="en-IN" dirty="0">
                <a:solidFill>
                  <a:schemeClr val="accent6"/>
                </a:solidFill>
              </a:rPr>
              <a:t>rate of data transmission </a:t>
            </a:r>
            <a:r>
              <a:rPr lang="en-IN" dirty="0"/>
              <a:t>between two nodes to prevent a fast sender from overwhelming a slow receiver.</a:t>
            </a:r>
            <a:endParaRPr lang="en-GB" sz="2000" dirty="0"/>
          </a:p>
          <a:p>
            <a:pPr lvl="0" algn="just"/>
            <a:r>
              <a:rPr lang="en-IN" dirty="0"/>
              <a:t>It prevent receiver from becoming overloaded.</a:t>
            </a:r>
            <a:endParaRPr lang="en-GB" sz="2000" dirty="0"/>
          </a:p>
          <a:p>
            <a:pPr lvl="0" algn="just"/>
            <a:r>
              <a:rPr lang="en-IN" dirty="0"/>
              <a:t>Receiver advertises a window </a:t>
            </a:r>
            <a:r>
              <a:rPr lang="en-IN" dirty="0" err="1"/>
              <a:t>rwnd</a:t>
            </a:r>
            <a:r>
              <a:rPr lang="en-IN" dirty="0"/>
              <a:t>(</a:t>
            </a:r>
            <a:r>
              <a:rPr lang="en-IN" dirty="0">
                <a:solidFill>
                  <a:schemeClr val="accent6"/>
                </a:solidFill>
              </a:rPr>
              <a:t>receiver window</a:t>
            </a:r>
            <a:r>
              <a:rPr lang="en-IN" dirty="0"/>
              <a:t>) with each acknowledgement.</a:t>
            </a:r>
            <a:endParaRPr lang="en-GB" sz="2000" dirty="0"/>
          </a:p>
          <a:p>
            <a:pPr lvl="0" algn="just"/>
            <a:r>
              <a:rPr lang="en-IN" dirty="0"/>
              <a:t>Window:</a:t>
            </a:r>
            <a:endParaRPr lang="en-GB" sz="2000" dirty="0"/>
          </a:p>
          <a:p>
            <a:pPr lvl="1" algn="just"/>
            <a:r>
              <a:rPr lang="en-IN" dirty="0"/>
              <a:t>Closed (by sender) when data is sent and </a:t>
            </a:r>
            <a:r>
              <a:rPr lang="en-IN" dirty="0" err="1"/>
              <a:t>ack’d</a:t>
            </a:r>
            <a:endParaRPr lang="en-GB" sz="1800" dirty="0"/>
          </a:p>
          <a:p>
            <a:pPr lvl="1" algn="just"/>
            <a:r>
              <a:rPr lang="en-IN" dirty="0"/>
              <a:t>Opened (by receiver) when data is read</a:t>
            </a:r>
            <a:endParaRPr lang="en-GB" sz="1800" dirty="0"/>
          </a:p>
          <a:p>
            <a:pPr lvl="0" algn="just"/>
            <a:r>
              <a:rPr lang="en-IN" dirty="0"/>
              <a:t>The size of this window can be the </a:t>
            </a:r>
            <a:r>
              <a:rPr lang="en-IN" dirty="0">
                <a:solidFill>
                  <a:schemeClr val="accent6"/>
                </a:solidFill>
              </a:rPr>
              <a:t>performance</a:t>
            </a:r>
            <a:r>
              <a:rPr lang="en-IN" dirty="0"/>
              <a:t> limit.</a:t>
            </a:r>
            <a:endParaRPr lang="en-US" dirty="0"/>
          </a:p>
        </p:txBody>
      </p:sp>
    </p:spTree>
    <p:extLst>
      <p:ext uri="{BB962C8B-B14F-4D97-AF65-F5344CB8AC3E}">
        <p14:creationId xmlns:p14="http://schemas.microsoft.com/office/powerpoint/2010/main" val="79128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Congestion Control</a:t>
            </a:r>
          </a:p>
        </p:txBody>
      </p:sp>
      <p:sp>
        <p:nvSpPr>
          <p:cNvPr id="3" name="Content Placeholder 2"/>
          <p:cNvSpPr>
            <a:spLocks noGrp="1"/>
          </p:cNvSpPr>
          <p:nvPr>
            <p:ph idx="1"/>
          </p:nvPr>
        </p:nvSpPr>
        <p:spPr/>
        <p:txBody>
          <a:bodyPr>
            <a:normAutofit/>
          </a:bodyPr>
          <a:lstStyle/>
          <a:p>
            <a:pPr algn="just"/>
            <a:r>
              <a:rPr lang="en-US" dirty="0"/>
              <a:t>Too many sources sending too much data too fast for network to handle.</a:t>
            </a:r>
            <a:endParaRPr lang="en-IN" dirty="0"/>
          </a:p>
          <a:p>
            <a:pPr lvl="0" algn="just"/>
            <a:r>
              <a:rPr lang="en-IN" dirty="0"/>
              <a:t>When a connection is established, a suitable window size has to be chosen. </a:t>
            </a:r>
            <a:endParaRPr lang="en-GB" dirty="0"/>
          </a:p>
          <a:p>
            <a:pPr lvl="0" algn="just"/>
            <a:r>
              <a:rPr lang="en-IN" dirty="0"/>
              <a:t>The receiver can specify a window based on its buffer size. </a:t>
            </a:r>
            <a:endParaRPr lang="en-GB" dirty="0"/>
          </a:p>
          <a:p>
            <a:pPr lvl="0" algn="just"/>
            <a:r>
              <a:rPr lang="en-IN" dirty="0"/>
              <a:t>If the sender sticks to this window size, problems will not occur due to buffer overflow at the receiving end, but they may still occur due to internal congestion within the network.</a:t>
            </a:r>
          </a:p>
        </p:txBody>
      </p:sp>
    </p:spTree>
    <p:extLst>
      <p:ext uri="{BB962C8B-B14F-4D97-AF65-F5344CB8AC3E}">
        <p14:creationId xmlns:p14="http://schemas.microsoft.com/office/powerpoint/2010/main" val="185300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Congestion Control </a:t>
            </a:r>
            <a:r>
              <a:rPr lang="mr-IN" dirty="0"/>
              <a:t>–</a:t>
            </a:r>
            <a:r>
              <a:rPr lang="en-US" dirty="0"/>
              <a:t> </a:t>
            </a:r>
            <a:r>
              <a:rPr lang="en-US" dirty="0" err="1"/>
              <a:t>Cont</a:t>
            </a:r>
            <a:r>
              <a:rPr lang="mr-IN" dirty="0"/>
              <a:t>…</a:t>
            </a:r>
            <a:endParaRPr lang="en-US" dirty="0"/>
          </a:p>
        </p:txBody>
      </p:sp>
      <p:sp>
        <p:nvSpPr>
          <p:cNvPr id="3" name="Content Placeholder 2"/>
          <p:cNvSpPr>
            <a:spLocks noGrp="1"/>
          </p:cNvSpPr>
          <p:nvPr>
            <p:ph idx="1"/>
          </p:nvPr>
        </p:nvSpPr>
        <p:spPr>
          <a:xfrm>
            <a:off x="131180" y="863444"/>
            <a:ext cx="11929641" cy="5590565"/>
          </a:xfrm>
        </p:spPr>
        <p:txBody>
          <a:bodyPr>
            <a:normAutofit/>
          </a:bodyPr>
          <a:lstStyle/>
          <a:p>
            <a:pPr lvl="0"/>
            <a:endParaRPr lang="en-IN" dirty="0"/>
          </a:p>
          <a:p>
            <a:pPr lvl="0"/>
            <a:endParaRPr lang="en-IN" dirty="0"/>
          </a:p>
          <a:p>
            <a:pPr lvl="0"/>
            <a:endParaRPr lang="en-IN" dirty="0"/>
          </a:p>
          <a:p>
            <a:pPr lvl="0"/>
            <a:endParaRPr lang="en-IN" dirty="0"/>
          </a:p>
          <a:p>
            <a:pPr lvl="0"/>
            <a:endParaRPr lang="en-IN" dirty="0"/>
          </a:p>
          <a:p>
            <a:pPr lvl="0"/>
            <a:endParaRPr lang="en-IN" dirty="0"/>
          </a:p>
          <a:p>
            <a:endParaRPr lang="en-US" dirty="0"/>
          </a:p>
        </p:txBody>
      </p:sp>
      <p:pic>
        <p:nvPicPr>
          <p:cNvPr id="4" name="Picture 3" descr="6-36"/>
          <p:cNvPicPr/>
          <p:nvPr/>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a:ext>
            </a:extLst>
          </a:blip>
          <a:srcRect/>
          <a:stretch>
            <a:fillRect/>
          </a:stretch>
        </p:blipFill>
        <p:spPr bwMode="auto">
          <a:xfrm>
            <a:off x="744000" y="1150204"/>
            <a:ext cx="5352000" cy="4114800"/>
          </a:xfrm>
          <a:prstGeom prst="rect">
            <a:avLst/>
          </a:prstGeom>
          <a:noFill/>
        </p:spPr>
      </p:pic>
      <p:sp>
        <p:nvSpPr>
          <p:cNvPr id="6" name="TextBox 5">
            <a:extLst>
              <a:ext uri="{FF2B5EF4-FFF2-40B4-BE49-F238E27FC236}">
                <a16:creationId xmlns:a16="http://schemas.microsoft.com/office/drawing/2014/main" xmlns="" id="{BAF79730-8C5E-F848-90AE-5C65ED652D28}"/>
              </a:ext>
            </a:extLst>
          </p:cNvPr>
          <p:cNvSpPr txBox="1"/>
          <p:nvPr/>
        </p:nvSpPr>
        <p:spPr>
          <a:xfrm>
            <a:off x="6279776" y="937111"/>
            <a:ext cx="5780461" cy="4154984"/>
          </a:xfrm>
          <a:prstGeom prst="rect">
            <a:avLst/>
          </a:prstGeom>
          <a:noFill/>
        </p:spPr>
        <p:txBody>
          <a:bodyPr wrap="square" rtlCol="0">
            <a:spAutoFit/>
          </a:bodyPr>
          <a:lstStyle/>
          <a:p>
            <a:pPr marL="342900" lvl="0" indent="-342900" algn="just">
              <a:buFont typeface="Arial" panose="020B0604020202020204" pitchFamily="34" charset="0"/>
              <a:buChar char="•"/>
            </a:pPr>
            <a:r>
              <a:rPr lang="en-IN" sz="2400" dirty="0"/>
              <a:t>In Figure(a), we see a thick pipe leading to a small-capacity receiver. </a:t>
            </a:r>
          </a:p>
          <a:p>
            <a:pPr lvl="0" algn="just"/>
            <a:endParaRPr lang="en-IN" sz="2400" dirty="0"/>
          </a:p>
          <a:p>
            <a:pPr marL="342900" indent="-342900" algn="just">
              <a:buFont typeface="Arial" panose="020B0604020202020204" pitchFamily="34" charset="0"/>
              <a:buChar char="•"/>
            </a:pPr>
            <a:r>
              <a:rPr lang="en-IN" sz="2400" dirty="0"/>
              <a:t>In Figure(b), the limiting factor is not the bucket capacity, but the internal carrying capacity of the network. </a:t>
            </a:r>
          </a:p>
          <a:p>
            <a:pPr algn="just"/>
            <a:endParaRPr lang="en-IN" sz="2400" dirty="0"/>
          </a:p>
          <a:p>
            <a:pPr marL="342900" indent="-342900" algn="just">
              <a:buFont typeface="Arial" panose="020B0604020202020204" pitchFamily="34" charset="0"/>
              <a:buChar char="•"/>
            </a:pPr>
            <a:r>
              <a:rPr lang="en-IN" sz="2400" dirty="0"/>
              <a:t>As long as the sender does not send more water than the bucket can contain, no water will be lost.</a:t>
            </a:r>
            <a:endParaRPr lang="en-GB" sz="2400" dirty="0"/>
          </a:p>
          <a:p>
            <a:pPr lvl="0" algn="just"/>
            <a:endParaRPr lang="en-GB" sz="2400" dirty="0"/>
          </a:p>
        </p:txBody>
      </p:sp>
    </p:spTree>
    <p:extLst>
      <p:ext uri="{BB962C8B-B14F-4D97-AF65-F5344CB8AC3E}">
        <p14:creationId xmlns:p14="http://schemas.microsoft.com/office/powerpoint/2010/main" val="1725484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Causes/costs of Congestion: Scenario 1</a:t>
            </a:r>
          </a:p>
        </p:txBody>
      </p:sp>
      <p:sp>
        <p:nvSpPr>
          <p:cNvPr id="3" name="Content Placeholder 2"/>
          <p:cNvSpPr>
            <a:spLocks noGrp="1"/>
          </p:cNvSpPr>
          <p:nvPr>
            <p:ph idx="1"/>
          </p:nvPr>
        </p:nvSpPr>
        <p:spPr/>
        <p:txBody>
          <a:bodyPr/>
          <a:lstStyle/>
          <a:p>
            <a:r>
              <a:rPr lang="en-US" dirty="0"/>
              <a:t>Two senders, Two receivers</a:t>
            </a:r>
          </a:p>
          <a:p>
            <a:r>
              <a:rPr lang="en-US" dirty="0"/>
              <a:t>One router, Infinite buffers </a:t>
            </a:r>
          </a:p>
          <a:p>
            <a:r>
              <a:rPr lang="en-US" dirty="0"/>
              <a:t>No retransmission</a:t>
            </a:r>
          </a:p>
          <a:p>
            <a:endParaRPr lang="en-US" dirty="0"/>
          </a:p>
        </p:txBody>
      </p:sp>
      <p:pic>
        <p:nvPicPr>
          <p:cNvPr id="454" name="Picture 453"/>
          <p:cNvPicPr>
            <a:picLocks noChangeAspect="1"/>
          </p:cNvPicPr>
          <p:nvPr/>
        </p:nvPicPr>
        <p:blipFill>
          <a:blip r:embed="rId2"/>
          <a:stretch>
            <a:fillRect/>
          </a:stretch>
        </p:blipFill>
        <p:spPr>
          <a:xfrm>
            <a:off x="2984500" y="2971800"/>
            <a:ext cx="6223000" cy="2768600"/>
          </a:xfrm>
          <a:prstGeom prst="rect">
            <a:avLst/>
          </a:prstGeom>
        </p:spPr>
      </p:pic>
    </p:spTree>
    <p:extLst>
      <p:ext uri="{BB962C8B-B14F-4D97-AF65-F5344CB8AC3E}">
        <p14:creationId xmlns:p14="http://schemas.microsoft.com/office/powerpoint/2010/main" val="1017857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Causes/costs of Congestion: Scenario 2</a:t>
            </a:r>
            <a:r>
              <a:rPr lang="en-US" sz="5400" dirty="0"/>
              <a:t> </a:t>
            </a:r>
            <a:endParaRPr lang="en-US" dirty="0"/>
          </a:p>
        </p:txBody>
      </p:sp>
      <p:sp>
        <p:nvSpPr>
          <p:cNvPr id="3" name="Content Placeholder 2"/>
          <p:cNvSpPr>
            <a:spLocks noGrp="1"/>
          </p:cNvSpPr>
          <p:nvPr>
            <p:ph idx="1"/>
          </p:nvPr>
        </p:nvSpPr>
        <p:spPr/>
        <p:txBody>
          <a:bodyPr/>
          <a:lstStyle/>
          <a:p>
            <a:r>
              <a:rPr lang="en-US" dirty="0"/>
              <a:t>One router, finite buffers </a:t>
            </a:r>
          </a:p>
          <a:p>
            <a:r>
              <a:rPr lang="en-US" dirty="0"/>
              <a:t>Sender retransmission of timed-out packet</a:t>
            </a:r>
          </a:p>
          <a:p>
            <a:pPr lvl="1">
              <a:buFont typeface="Wingdings" charset="0"/>
              <a:buChar char="§"/>
              <a:defRPr/>
            </a:pPr>
            <a:r>
              <a:rPr lang="en-US" dirty="0"/>
              <a:t>application-layer input = application-layer output:</a:t>
            </a:r>
            <a:r>
              <a:rPr lang="en-US" dirty="0">
                <a:latin typeface="Symbol" charset="0"/>
              </a:rPr>
              <a:t> </a:t>
            </a:r>
            <a:r>
              <a:rPr lang="en-US" dirty="0" err="1">
                <a:latin typeface="Symbol" charset="0"/>
              </a:rPr>
              <a:t>l</a:t>
            </a:r>
            <a:r>
              <a:rPr lang="en-US" baseline="-25000" dirty="0" err="1">
                <a:latin typeface="Arial" charset="0"/>
              </a:rPr>
              <a:t>in</a:t>
            </a:r>
            <a:r>
              <a:rPr lang="en-US" baseline="-25000" dirty="0">
                <a:latin typeface="Arial" charset="0"/>
              </a:rPr>
              <a:t> </a:t>
            </a:r>
            <a:r>
              <a:rPr lang="en-US" dirty="0">
                <a:latin typeface="Arial" charset="0"/>
              </a:rPr>
              <a:t>= </a:t>
            </a:r>
            <a:r>
              <a:rPr lang="en-US" dirty="0">
                <a:latin typeface="Symbol" charset="0"/>
              </a:rPr>
              <a:t>l</a:t>
            </a:r>
            <a:r>
              <a:rPr lang="en-US" baseline="-25000" dirty="0">
                <a:latin typeface="Arial" charset="0"/>
              </a:rPr>
              <a:t>out</a:t>
            </a:r>
          </a:p>
          <a:p>
            <a:pPr lvl="1">
              <a:buFont typeface="Wingdings" charset="0"/>
              <a:buChar char="§"/>
              <a:defRPr/>
            </a:pPr>
            <a:r>
              <a:rPr lang="en-US" dirty="0"/>
              <a:t>transport-layer input includes </a:t>
            </a:r>
            <a:r>
              <a:rPr lang="en-US" i="1" dirty="0"/>
              <a:t>retransmissions </a:t>
            </a:r>
            <a:r>
              <a:rPr lang="en-US" dirty="0"/>
              <a:t>:</a:t>
            </a:r>
            <a:r>
              <a:rPr lang="en-US" dirty="0">
                <a:latin typeface="Symbol" charset="0"/>
              </a:rPr>
              <a:t> l</a:t>
            </a:r>
            <a:r>
              <a:rPr lang="en-US" i="1" dirty="0"/>
              <a:t>’ </a:t>
            </a:r>
            <a:r>
              <a:rPr lang="en-US" baseline="-25000" dirty="0">
                <a:latin typeface="Arial" charset="0"/>
              </a:rPr>
              <a:t>in </a:t>
            </a:r>
            <a:r>
              <a:rPr lang="en-US" dirty="0">
                <a:latin typeface="Arial" charset="0"/>
              </a:rPr>
              <a:t> &gt;= </a:t>
            </a:r>
            <a:r>
              <a:rPr lang="en-US" dirty="0" err="1">
                <a:latin typeface="Symbol" charset="0"/>
              </a:rPr>
              <a:t>l</a:t>
            </a:r>
            <a:r>
              <a:rPr lang="en-US" baseline="-25000" dirty="0" err="1">
                <a:latin typeface="Arial" charset="0"/>
              </a:rPr>
              <a:t>in</a:t>
            </a:r>
            <a:endParaRPr lang="en-US" i="1" dirty="0"/>
          </a:p>
          <a:p>
            <a:endParaRPr lang="en-US" dirty="0"/>
          </a:p>
        </p:txBody>
      </p:sp>
      <p:pic>
        <p:nvPicPr>
          <p:cNvPr id="153" name="Picture 152"/>
          <p:cNvPicPr>
            <a:picLocks noChangeAspect="1"/>
          </p:cNvPicPr>
          <p:nvPr/>
        </p:nvPicPr>
        <p:blipFill>
          <a:blip r:embed="rId2"/>
          <a:stretch>
            <a:fillRect/>
          </a:stretch>
        </p:blipFill>
        <p:spPr>
          <a:xfrm>
            <a:off x="2336800" y="2895600"/>
            <a:ext cx="7518400" cy="3187700"/>
          </a:xfrm>
          <a:prstGeom prst="rect">
            <a:avLst/>
          </a:prstGeom>
        </p:spPr>
      </p:pic>
    </p:spTree>
    <p:extLst>
      <p:ext uri="{BB962C8B-B14F-4D97-AF65-F5344CB8AC3E}">
        <p14:creationId xmlns:p14="http://schemas.microsoft.com/office/powerpoint/2010/main" val="2048302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Causes/costs of Congestion: Scenario 2</a:t>
            </a:r>
            <a:r>
              <a:rPr lang="en-US" sz="5400" dirty="0"/>
              <a:t> </a:t>
            </a:r>
            <a:endParaRPr lang="en-US" dirty="0"/>
          </a:p>
        </p:txBody>
      </p:sp>
      <p:sp>
        <p:nvSpPr>
          <p:cNvPr id="3" name="Content Placeholder 2"/>
          <p:cNvSpPr>
            <a:spLocks noGrp="1"/>
          </p:cNvSpPr>
          <p:nvPr>
            <p:ph idx="1"/>
          </p:nvPr>
        </p:nvSpPr>
        <p:spPr/>
        <p:txBody>
          <a:bodyPr/>
          <a:lstStyle/>
          <a:p>
            <a:r>
              <a:rPr lang="en-US" dirty="0"/>
              <a:t>Idealization: Perfect knowledge about buffer space</a:t>
            </a:r>
          </a:p>
          <a:p>
            <a:r>
              <a:rPr lang="en-US" dirty="0"/>
              <a:t>Sender sends only when router buffers available </a:t>
            </a:r>
          </a:p>
          <a:p>
            <a:endParaRPr lang="en-US" dirty="0"/>
          </a:p>
        </p:txBody>
      </p:sp>
      <p:sp>
        <p:nvSpPr>
          <p:cNvPr id="460" name="Freeform 305"/>
          <p:cNvSpPr>
            <a:spLocks/>
          </p:cNvSpPr>
          <p:nvPr/>
        </p:nvSpPr>
        <p:spPr bwMode="auto">
          <a:xfrm flipH="1">
            <a:off x="3646488" y="3178176"/>
            <a:ext cx="250825" cy="1201737"/>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461" name="Group 380"/>
          <p:cNvGrpSpPr>
            <a:grpSpLocks/>
          </p:cNvGrpSpPr>
          <p:nvPr/>
        </p:nvGrpSpPr>
        <p:grpSpPr bwMode="auto">
          <a:xfrm>
            <a:off x="3251200" y="4138613"/>
            <a:ext cx="525462" cy="434975"/>
            <a:chOff x="-44" y="1473"/>
            <a:chExt cx="981" cy="1105"/>
          </a:xfrm>
        </p:grpSpPr>
        <p:pic>
          <p:nvPicPr>
            <p:cNvPr id="462" name="Picture 381"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3" name="Freeform 382"/>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464" name="Freeform 376"/>
          <p:cNvSpPr>
            <a:spLocks/>
          </p:cNvSpPr>
          <p:nvPr/>
        </p:nvSpPr>
        <p:spPr bwMode="auto">
          <a:xfrm>
            <a:off x="8494713" y="4683125"/>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65" name="Freeform 302"/>
          <p:cNvSpPr>
            <a:spLocks/>
          </p:cNvSpPr>
          <p:nvPr/>
        </p:nvSpPr>
        <p:spPr bwMode="auto">
          <a:xfrm flipH="1">
            <a:off x="2601913" y="4379912"/>
            <a:ext cx="250825" cy="1201738"/>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66" name="Freeform 299"/>
          <p:cNvSpPr>
            <a:spLocks/>
          </p:cNvSpPr>
          <p:nvPr/>
        </p:nvSpPr>
        <p:spPr bwMode="auto">
          <a:xfrm>
            <a:off x="8951913" y="3378200"/>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67" name="Oval 4"/>
          <p:cNvSpPr>
            <a:spLocks noChangeArrowheads="1"/>
          </p:cNvSpPr>
          <p:nvPr/>
        </p:nvSpPr>
        <p:spPr bwMode="auto">
          <a:xfrm>
            <a:off x="5330826" y="5038725"/>
            <a:ext cx="1304925" cy="303212"/>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468" name="Line 5"/>
          <p:cNvSpPr>
            <a:spLocks noChangeShapeType="1"/>
          </p:cNvSpPr>
          <p:nvPr/>
        </p:nvSpPr>
        <p:spPr bwMode="auto">
          <a:xfrm>
            <a:off x="5330825" y="5014913"/>
            <a:ext cx="0" cy="1873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69" name="Line 6"/>
          <p:cNvSpPr>
            <a:spLocks noChangeShapeType="1"/>
          </p:cNvSpPr>
          <p:nvPr/>
        </p:nvSpPr>
        <p:spPr bwMode="auto">
          <a:xfrm>
            <a:off x="6635750" y="5014913"/>
            <a:ext cx="0" cy="18732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70" name="Rectangle 7"/>
          <p:cNvSpPr>
            <a:spLocks noChangeArrowheads="1"/>
          </p:cNvSpPr>
          <p:nvPr/>
        </p:nvSpPr>
        <p:spPr bwMode="auto">
          <a:xfrm>
            <a:off x="5330825" y="5014912"/>
            <a:ext cx="309562"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471" name="Rectangle 8"/>
          <p:cNvSpPr>
            <a:spLocks noChangeArrowheads="1"/>
          </p:cNvSpPr>
          <p:nvPr/>
        </p:nvSpPr>
        <p:spPr bwMode="auto">
          <a:xfrm>
            <a:off x="6240462" y="5002212"/>
            <a:ext cx="395288"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472" name="Oval 9"/>
          <p:cNvSpPr>
            <a:spLocks noChangeArrowheads="1"/>
          </p:cNvSpPr>
          <p:nvPr/>
        </p:nvSpPr>
        <p:spPr bwMode="auto">
          <a:xfrm>
            <a:off x="5326063" y="4816476"/>
            <a:ext cx="1306513" cy="352425"/>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473" name="Group 10"/>
          <p:cNvGrpSpPr>
            <a:grpSpLocks/>
          </p:cNvGrpSpPr>
          <p:nvPr/>
        </p:nvGrpSpPr>
        <p:grpSpPr bwMode="auto">
          <a:xfrm>
            <a:off x="5632450" y="4873626"/>
            <a:ext cx="647700" cy="206375"/>
            <a:chOff x="2848" y="848"/>
            <a:chExt cx="140" cy="98"/>
          </a:xfrm>
        </p:grpSpPr>
        <p:sp>
          <p:nvSpPr>
            <p:cNvPr id="474" name="Line 11"/>
            <p:cNvSpPr>
              <a:spLocks noChangeShapeType="1"/>
            </p:cNvSpPr>
            <p:nvPr/>
          </p:nvSpPr>
          <p:spPr bwMode="auto">
            <a:xfrm flipV="1">
              <a:off x="2848" y="848"/>
              <a:ext cx="50" cy="2"/>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75" name="Line 12"/>
            <p:cNvSpPr>
              <a:spLocks noChangeShapeType="1"/>
            </p:cNvSpPr>
            <p:nvPr/>
          </p:nvSpPr>
          <p:spPr bwMode="auto">
            <a:xfrm>
              <a:off x="2944" y="946"/>
              <a:ext cx="44"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76" name="Line 13"/>
            <p:cNvSpPr>
              <a:spLocks noChangeShapeType="1"/>
            </p:cNvSpPr>
            <p:nvPr/>
          </p:nvSpPr>
          <p:spPr bwMode="auto">
            <a:xfrm>
              <a:off x="2894" y="850"/>
              <a:ext cx="52" cy="96"/>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477" name="Line 14"/>
          <p:cNvSpPr>
            <a:spLocks noChangeShapeType="1"/>
          </p:cNvSpPr>
          <p:nvPr/>
        </p:nvSpPr>
        <p:spPr bwMode="auto">
          <a:xfrm>
            <a:off x="5632451" y="5072063"/>
            <a:ext cx="231775" cy="4763"/>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78" name="Line 15"/>
          <p:cNvSpPr>
            <a:spLocks noChangeShapeType="1"/>
          </p:cNvSpPr>
          <p:nvPr/>
        </p:nvSpPr>
        <p:spPr bwMode="auto">
          <a:xfrm flipV="1">
            <a:off x="6076950" y="4872037"/>
            <a:ext cx="203200"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79" name="Line 16"/>
          <p:cNvSpPr>
            <a:spLocks noChangeShapeType="1"/>
          </p:cNvSpPr>
          <p:nvPr/>
        </p:nvSpPr>
        <p:spPr bwMode="auto">
          <a:xfrm flipV="1">
            <a:off x="5845175" y="4872038"/>
            <a:ext cx="241300" cy="200025"/>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480" name="Text Box 17"/>
          <p:cNvSpPr txBox="1">
            <a:spLocks noChangeArrowheads="1"/>
          </p:cNvSpPr>
          <p:nvPr/>
        </p:nvSpPr>
        <p:spPr bwMode="auto">
          <a:xfrm>
            <a:off x="4243388" y="5646737"/>
            <a:ext cx="2136775" cy="509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fontAlgn="base">
              <a:lnSpc>
                <a:spcPct val="100000"/>
              </a:lnSpc>
              <a:spcBef>
                <a:spcPct val="0"/>
              </a:spcBef>
              <a:spcAft>
                <a:spcPct val="0"/>
              </a:spcAft>
              <a:buClrTx/>
              <a:buSzTx/>
              <a:buFontTx/>
              <a:buNone/>
            </a:pPr>
            <a:r>
              <a:rPr lang="en-US" altLang="en-US" sz="1600">
                <a:solidFill>
                  <a:srgbClr val="000000"/>
                </a:solidFill>
                <a:latin typeface="Arial" charset="0"/>
              </a:rPr>
              <a:t>finite shared output link buffers</a:t>
            </a:r>
            <a:endParaRPr lang="en-US" altLang="en-US" sz="1600">
              <a:solidFill>
                <a:srgbClr val="000000"/>
              </a:solidFill>
              <a:latin typeface="Comic Sans MS" charset="0"/>
            </a:endParaRPr>
          </a:p>
        </p:txBody>
      </p:sp>
      <p:sp>
        <p:nvSpPr>
          <p:cNvPr id="481" name="Line 18"/>
          <p:cNvSpPr>
            <a:spLocks noChangeShapeType="1"/>
          </p:cNvSpPr>
          <p:nvPr/>
        </p:nvSpPr>
        <p:spPr bwMode="auto">
          <a:xfrm flipH="1">
            <a:off x="3959225" y="4568825"/>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82" name="Line 19"/>
          <p:cNvSpPr>
            <a:spLocks noChangeShapeType="1"/>
          </p:cNvSpPr>
          <p:nvPr/>
        </p:nvSpPr>
        <p:spPr bwMode="auto">
          <a:xfrm flipH="1">
            <a:off x="4556125" y="4568826"/>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483" name="Group 60"/>
          <p:cNvGrpSpPr>
            <a:grpSpLocks/>
          </p:cNvGrpSpPr>
          <p:nvPr/>
        </p:nvGrpSpPr>
        <p:grpSpPr bwMode="auto">
          <a:xfrm>
            <a:off x="3886200" y="3254375"/>
            <a:ext cx="798512" cy="1166812"/>
            <a:chOff x="12762" y="10336"/>
            <a:chExt cx="1027" cy="1700"/>
          </a:xfrm>
        </p:grpSpPr>
        <p:sp>
          <p:nvSpPr>
            <p:cNvPr id="484" name="Rectangle 61"/>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85" name="Rectangle 62"/>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86" name="Line 63"/>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87" name="Line 64"/>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88" name="Line 65"/>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89" name="Line 66"/>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490" name="Text Box 68"/>
          <p:cNvSpPr txBox="1">
            <a:spLocks noChangeArrowheads="1"/>
          </p:cNvSpPr>
          <p:nvPr/>
        </p:nvSpPr>
        <p:spPr bwMode="auto">
          <a:xfrm>
            <a:off x="4903787" y="3140076"/>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in</a:t>
            </a:r>
            <a:r>
              <a:rPr lang="en-US" altLang="en-US" sz="1600" baseline="-25000">
                <a:solidFill>
                  <a:srgbClr val="FF0000"/>
                </a:solidFill>
                <a:latin typeface="Arial" charset="0"/>
              </a:rPr>
              <a:t> </a:t>
            </a:r>
            <a:r>
              <a:rPr lang="en-US" altLang="en-US" sz="1600">
                <a:solidFill>
                  <a:srgbClr val="FF0000"/>
                </a:solidFill>
                <a:latin typeface="Arial" charset="0"/>
              </a:rPr>
              <a:t>: original data</a:t>
            </a:r>
            <a:endParaRPr lang="en-US" altLang="en-US" sz="1600">
              <a:solidFill>
                <a:srgbClr val="000000"/>
              </a:solidFill>
              <a:latin typeface="Comic Sans MS" charset="0"/>
            </a:endParaRPr>
          </a:p>
        </p:txBody>
      </p:sp>
      <p:sp>
        <p:nvSpPr>
          <p:cNvPr id="491" name="Line 69"/>
          <p:cNvSpPr>
            <a:spLocks noChangeShapeType="1"/>
          </p:cNvSpPr>
          <p:nvPr/>
        </p:nvSpPr>
        <p:spPr bwMode="auto">
          <a:xfrm flipH="1">
            <a:off x="3421063" y="5673726"/>
            <a:ext cx="538163"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492" name="Group 110"/>
          <p:cNvGrpSpPr>
            <a:grpSpLocks/>
          </p:cNvGrpSpPr>
          <p:nvPr/>
        </p:nvGrpSpPr>
        <p:grpSpPr bwMode="auto">
          <a:xfrm>
            <a:off x="2833688" y="4408488"/>
            <a:ext cx="798513" cy="1166813"/>
            <a:chOff x="12762" y="10336"/>
            <a:chExt cx="1027" cy="1700"/>
          </a:xfrm>
        </p:grpSpPr>
        <p:sp>
          <p:nvSpPr>
            <p:cNvPr id="493" name="Rectangle 111"/>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94" name="Rectangle 112"/>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495" name="Line 113"/>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96" name="Line 114"/>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97" name="Line 115"/>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498" name="Line 116"/>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499" name="Line 118"/>
          <p:cNvSpPr>
            <a:spLocks noChangeShapeType="1"/>
          </p:cNvSpPr>
          <p:nvPr/>
        </p:nvSpPr>
        <p:spPr bwMode="auto">
          <a:xfrm flipH="1">
            <a:off x="4556125" y="5084762"/>
            <a:ext cx="7493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0" name="Line 119"/>
          <p:cNvSpPr>
            <a:spLocks noChangeShapeType="1"/>
          </p:cNvSpPr>
          <p:nvPr/>
        </p:nvSpPr>
        <p:spPr bwMode="auto">
          <a:xfrm flipH="1">
            <a:off x="6545263" y="5084762"/>
            <a:ext cx="747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1" name="Line 120"/>
          <p:cNvSpPr>
            <a:spLocks noChangeShapeType="1"/>
          </p:cNvSpPr>
          <p:nvPr/>
        </p:nvSpPr>
        <p:spPr bwMode="auto">
          <a:xfrm flipH="1">
            <a:off x="6696075" y="4568825"/>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2" name="Line 121"/>
          <p:cNvSpPr>
            <a:spLocks noChangeShapeType="1"/>
          </p:cNvSpPr>
          <p:nvPr/>
        </p:nvSpPr>
        <p:spPr bwMode="auto">
          <a:xfrm flipH="1">
            <a:off x="6684963" y="5686425"/>
            <a:ext cx="6778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3" name="Line 122"/>
          <p:cNvSpPr>
            <a:spLocks noChangeShapeType="1"/>
          </p:cNvSpPr>
          <p:nvPr/>
        </p:nvSpPr>
        <p:spPr bwMode="auto">
          <a:xfrm flipH="1">
            <a:off x="7794625" y="4581525"/>
            <a:ext cx="5397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504" name="Group 163"/>
          <p:cNvGrpSpPr>
            <a:grpSpLocks/>
          </p:cNvGrpSpPr>
          <p:nvPr/>
        </p:nvGrpSpPr>
        <p:grpSpPr bwMode="auto">
          <a:xfrm>
            <a:off x="8178800" y="3389313"/>
            <a:ext cx="798512" cy="1166813"/>
            <a:chOff x="12762" y="10336"/>
            <a:chExt cx="1027" cy="1700"/>
          </a:xfrm>
        </p:grpSpPr>
        <p:sp>
          <p:nvSpPr>
            <p:cNvPr id="505" name="Rectangle 164"/>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06" name="Rectangle 165"/>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07" name="Line 166"/>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8" name="Line 167"/>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09" name="Line 168"/>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0" name="Line 169"/>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511" name="Group 210"/>
          <p:cNvGrpSpPr>
            <a:grpSpLocks/>
          </p:cNvGrpSpPr>
          <p:nvPr/>
        </p:nvGrpSpPr>
        <p:grpSpPr bwMode="auto">
          <a:xfrm>
            <a:off x="7710488" y="4702175"/>
            <a:ext cx="798513" cy="1168400"/>
            <a:chOff x="12762" y="10336"/>
            <a:chExt cx="1027" cy="1700"/>
          </a:xfrm>
        </p:grpSpPr>
        <p:sp>
          <p:nvSpPr>
            <p:cNvPr id="512" name="Rectangle 211"/>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13" name="Rectangle 212"/>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14" name="Line 213"/>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5" name="Line 214"/>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6" name="Line 215"/>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17" name="Line 216"/>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518" name="Oval 217"/>
          <p:cNvSpPr>
            <a:spLocks noChangeArrowheads="1"/>
          </p:cNvSpPr>
          <p:nvPr/>
        </p:nvSpPr>
        <p:spPr bwMode="auto">
          <a:xfrm>
            <a:off x="4298950" y="3328987"/>
            <a:ext cx="112712" cy="115888"/>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19" name="Oval 218"/>
          <p:cNvSpPr>
            <a:spLocks noChangeArrowheads="1"/>
          </p:cNvSpPr>
          <p:nvPr/>
        </p:nvSpPr>
        <p:spPr bwMode="auto">
          <a:xfrm>
            <a:off x="3140075" y="4457701"/>
            <a:ext cx="114300" cy="117475"/>
          </a:xfrm>
          <a:prstGeom prst="ellipse">
            <a:avLst/>
          </a:prstGeom>
          <a:solidFill>
            <a:srgbClr val="808080"/>
          </a:solidFill>
          <a:ln w="9525">
            <a:solidFill>
              <a:srgbClr val="80808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20" name="Text Box 219"/>
          <p:cNvSpPr txBox="1">
            <a:spLocks noChangeArrowheads="1"/>
          </p:cNvSpPr>
          <p:nvPr/>
        </p:nvSpPr>
        <p:spPr bwMode="auto">
          <a:xfrm>
            <a:off x="9118600" y="3341688"/>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out</a:t>
            </a:r>
            <a:endParaRPr lang="en-US" altLang="en-US" sz="2000">
              <a:solidFill>
                <a:srgbClr val="000000"/>
              </a:solidFill>
              <a:latin typeface="Comic Sans MS" charset="0"/>
            </a:endParaRPr>
          </a:p>
        </p:txBody>
      </p:sp>
      <p:sp>
        <p:nvSpPr>
          <p:cNvPr id="521" name="Line 220"/>
          <p:cNvSpPr>
            <a:spLocks noChangeShapeType="1"/>
          </p:cNvSpPr>
          <p:nvPr/>
        </p:nvSpPr>
        <p:spPr bwMode="auto">
          <a:xfrm flipH="1" flipV="1">
            <a:off x="6127751" y="5292726"/>
            <a:ext cx="7937" cy="4079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522" name="Group 221"/>
          <p:cNvGrpSpPr>
            <a:grpSpLocks/>
          </p:cNvGrpSpPr>
          <p:nvPr/>
        </p:nvGrpSpPr>
        <p:grpSpPr bwMode="auto">
          <a:xfrm>
            <a:off x="6122988" y="4924426"/>
            <a:ext cx="385763" cy="319087"/>
            <a:chOff x="11283" y="10423"/>
            <a:chExt cx="475" cy="374"/>
          </a:xfrm>
        </p:grpSpPr>
        <p:sp>
          <p:nvSpPr>
            <p:cNvPr id="523" name="Rectangle 222"/>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24" name="Line 223"/>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5" name="Line 224"/>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6" name="Line 225"/>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7" name="Line 226"/>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8" name="Line 227"/>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29" name="Line 228"/>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530" name="Line 229"/>
          <p:cNvSpPr>
            <a:spLocks noChangeShapeType="1"/>
          </p:cNvSpPr>
          <p:nvPr/>
        </p:nvSpPr>
        <p:spPr bwMode="auto">
          <a:xfrm>
            <a:off x="6380163" y="3708400"/>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31" name="Freeform 230"/>
          <p:cNvSpPr>
            <a:spLocks/>
          </p:cNvSpPr>
          <p:nvPr/>
        </p:nvSpPr>
        <p:spPr bwMode="auto">
          <a:xfrm>
            <a:off x="3198813" y="4556126"/>
            <a:ext cx="4854575" cy="1228725"/>
          </a:xfrm>
          <a:custGeom>
            <a:avLst/>
            <a:gdLst>
              <a:gd name="T0" fmla="*/ 0 w 6225"/>
              <a:gd name="T1" fmla="*/ 0 h 1501"/>
              <a:gd name="T2" fmla="*/ 0 w 6225"/>
              <a:gd name="T3" fmla="*/ 2147483646 h 1501"/>
              <a:gd name="T4" fmla="*/ 2147483646 w 6225"/>
              <a:gd name="T5" fmla="*/ 2147483646 h 1501"/>
              <a:gd name="T6" fmla="*/ 2147483646 w 6225"/>
              <a:gd name="T7" fmla="*/ 2147483646 h 1501"/>
              <a:gd name="T8" fmla="*/ 2147483646 w 6225"/>
              <a:gd name="T9" fmla="*/ 2147483646 h 1501"/>
              <a:gd name="T10" fmla="*/ 2147483646 w 6225"/>
              <a:gd name="T11" fmla="*/ 2147483646 h 1501"/>
              <a:gd name="T12" fmla="*/ 2147483646 w 6225"/>
              <a:gd name="T13" fmla="*/ 2147483646 h 1501"/>
              <a:gd name="T14" fmla="*/ 2147483646 w 6225"/>
              <a:gd name="T15" fmla="*/ 2147483646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80808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32" name="Freeform 231"/>
          <p:cNvSpPr>
            <a:spLocks/>
          </p:cNvSpPr>
          <p:nvPr/>
        </p:nvSpPr>
        <p:spPr bwMode="auto">
          <a:xfrm>
            <a:off x="4357687" y="3389312"/>
            <a:ext cx="4210050" cy="1646238"/>
          </a:xfrm>
          <a:custGeom>
            <a:avLst/>
            <a:gdLst>
              <a:gd name="T0" fmla="*/ 0 w 5400"/>
              <a:gd name="T1" fmla="*/ 0 h 2010"/>
              <a:gd name="T2" fmla="*/ 0 w 5400"/>
              <a:gd name="T3" fmla="*/ 2147483646 h 2010"/>
              <a:gd name="T4" fmla="*/ 2147483646 w 5400"/>
              <a:gd name="T5" fmla="*/ 2147483646 h 2010"/>
              <a:gd name="T6" fmla="*/ 2147483646 w 5400"/>
              <a:gd name="T7" fmla="*/ 2147483646 h 2010"/>
              <a:gd name="T8" fmla="*/ 2147483646 w 5400"/>
              <a:gd name="T9" fmla="*/ 2147483646 h 2010"/>
              <a:gd name="T10" fmla="*/ 2147483646 w 5400"/>
              <a:gd name="T11" fmla="*/ 2147483646 h 2010"/>
              <a:gd name="T12" fmla="*/ 2147483646 w 5400"/>
              <a:gd name="T13" fmla="*/ 2147483646 h 2010"/>
              <a:gd name="T14" fmla="*/ 2147483646 w 5400"/>
              <a:gd name="T15" fmla="*/ 2147483646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533" name="Oval 232"/>
          <p:cNvSpPr>
            <a:spLocks noChangeArrowheads="1"/>
          </p:cNvSpPr>
          <p:nvPr/>
        </p:nvSpPr>
        <p:spPr bwMode="auto">
          <a:xfrm>
            <a:off x="4298950" y="3562351"/>
            <a:ext cx="112712" cy="115887"/>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534" name="Text Box 233"/>
          <p:cNvSpPr txBox="1">
            <a:spLocks noChangeArrowheads="1"/>
          </p:cNvSpPr>
          <p:nvPr/>
        </p:nvSpPr>
        <p:spPr bwMode="auto">
          <a:xfrm>
            <a:off x="4786312" y="3468687"/>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a:solidFill>
                  <a:srgbClr val="FF0000"/>
                </a:solidFill>
                <a:latin typeface="Arial" charset="0"/>
              </a:rPr>
              <a:t>'</a:t>
            </a:r>
            <a:r>
              <a:rPr lang="en-US" altLang="en-US" sz="2000" baseline="-25000">
                <a:solidFill>
                  <a:srgbClr val="FF0000"/>
                </a:solidFill>
                <a:latin typeface="Arial" charset="0"/>
              </a:rPr>
              <a:t>in</a:t>
            </a:r>
            <a:r>
              <a:rPr lang="en-US" altLang="en-US" sz="1800">
                <a:solidFill>
                  <a:srgbClr val="FF0000"/>
                </a:solidFill>
                <a:latin typeface="Arial" charset="0"/>
              </a:rPr>
              <a:t>:</a:t>
            </a:r>
            <a:r>
              <a:rPr lang="en-US" altLang="en-US" sz="1400">
                <a:solidFill>
                  <a:srgbClr val="FF0000"/>
                </a:solidFill>
                <a:latin typeface="Arial" charset="0"/>
              </a:rPr>
              <a:t> </a:t>
            </a:r>
            <a:r>
              <a:rPr lang="en-US" altLang="en-US" sz="1600">
                <a:solidFill>
                  <a:srgbClr val="FF0000"/>
                </a:solidFill>
                <a:latin typeface="Arial" charset="0"/>
              </a:rPr>
              <a:t>original data, </a:t>
            </a:r>
            <a:r>
              <a:rPr lang="en-US" altLang="en-US" sz="1600" i="1">
                <a:solidFill>
                  <a:srgbClr val="FF0000"/>
                </a:solidFill>
                <a:latin typeface="Arial" charset="0"/>
              </a:rPr>
              <a:t>plus</a:t>
            </a:r>
            <a:r>
              <a:rPr lang="en-US" altLang="en-US" sz="1600">
                <a:solidFill>
                  <a:srgbClr val="FF0000"/>
                </a:solidFill>
                <a:latin typeface="Arial" charset="0"/>
              </a:rPr>
              <a:t> retransmitted data</a:t>
            </a:r>
            <a:endParaRPr lang="en-US" altLang="en-US" sz="1600">
              <a:solidFill>
                <a:srgbClr val="000000"/>
              </a:solidFill>
              <a:latin typeface="Comic Sans MS" charset="0"/>
            </a:endParaRPr>
          </a:p>
        </p:txBody>
      </p:sp>
      <p:sp>
        <p:nvSpPr>
          <p:cNvPr id="535" name="Line 234"/>
          <p:cNvSpPr>
            <a:spLocks noChangeShapeType="1"/>
          </p:cNvSpPr>
          <p:nvPr/>
        </p:nvSpPr>
        <p:spPr bwMode="auto">
          <a:xfrm>
            <a:off x="4445000" y="3629025"/>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36" name="Line 235"/>
          <p:cNvSpPr>
            <a:spLocks noChangeShapeType="1"/>
          </p:cNvSpPr>
          <p:nvPr/>
        </p:nvSpPr>
        <p:spPr bwMode="auto">
          <a:xfrm>
            <a:off x="4440237" y="3395662"/>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37" name="Line 236"/>
          <p:cNvSpPr>
            <a:spLocks noChangeShapeType="1"/>
          </p:cNvSpPr>
          <p:nvPr/>
        </p:nvSpPr>
        <p:spPr bwMode="auto">
          <a:xfrm>
            <a:off x="8651875" y="3548062"/>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38" name="Rectangle 241"/>
          <p:cNvSpPr>
            <a:spLocks noChangeArrowheads="1"/>
          </p:cNvSpPr>
          <p:nvPr/>
        </p:nvSpPr>
        <p:spPr bwMode="auto">
          <a:xfrm>
            <a:off x="4246563" y="3303588"/>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39" name="Rectangle 242"/>
          <p:cNvSpPr>
            <a:spLocks noChangeArrowheads="1"/>
          </p:cNvSpPr>
          <p:nvPr/>
        </p:nvSpPr>
        <p:spPr bwMode="auto">
          <a:xfrm>
            <a:off x="3916363" y="3536951"/>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40" name="Text Box 243"/>
          <p:cNvSpPr txBox="1">
            <a:spLocks noChangeArrowheads="1"/>
          </p:cNvSpPr>
          <p:nvPr/>
        </p:nvSpPr>
        <p:spPr bwMode="auto">
          <a:xfrm>
            <a:off x="3292476" y="3427412"/>
            <a:ext cx="6127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6600"/>
                </a:solidFill>
                <a:latin typeface="Arial" charset="0"/>
              </a:rPr>
              <a:t>copy</a:t>
            </a:r>
          </a:p>
        </p:txBody>
      </p:sp>
      <p:sp>
        <p:nvSpPr>
          <p:cNvPr id="541" name="Text Box 259"/>
          <p:cNvSpPr txBox="1">
            <a:spLocks noChangeArrowheads="1"/>
          </p:cNvSpPr>
          <p:nvPr/>
        </p:nvSpPr>
        <p:spPr bwMode="auto">
          <a:xfrm>
            <a:off x="5257801" y="4495800"/>
            <a:ext cx="17684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i="1">
                <a:solidFill>
                  <a:srgbClr val="006600"/>
                </a:solidFill>
                <a:latin typeface="Arial" charset="0"/>
              </a:rPr>
              <a:t>free buffer space!</a:t>
            </a:r>
          </a:p>
        </p:txBody>
      </p:sp>
      <p:sp>
        <p:nvSpPr>
          <p:cNvPr id="542" name="Text Box 308"/>
          <p:cNvSpPr txBox="1">
            <a:spLocks noChangeArrowheads="1"/>
          </p:cNvSpPr>
          <p:nvPr/>
        </p:nvSpPr>
        <p:spPr bwMode="auto">
          <a:xfrm>
            <a:off x="2703512" y="5786437"/>
            <a:ext cx="8778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Host B</a:t>
            </a:r>
            <a:endParaRPr lang="en-US" altLang="en-US" sz="1600">
              <a:solidFill>
                <a:srgbClr val="000000"/>
              </a:solidFill>
              <a:latin typeface="Comic Sans MS" charset="0"/>
            </a:endParaRPr>
          </a:p>
        </p:txBody>
      </p:sp>
      <p:sp>
        <p:nvSpPr>
          <p:cNvPr id="543" name="Text Box 309"/>
          <p:cNvSpPr txBox="1">
            <a:spLocks noChangeArrowheads="1"/>
          </p:cNvSpPr>
          <p:nvPr/>
        </p:nvSpPr>
        <p:spPr bwMode="auto">
          <a:xfrm>
            <a:off x="3833812" y="4418012"/>
            <a:ext cx="8524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A</a:t>
            </a:r>
            <a:endParaRPr lang="en-US" altLang="en-US" sz="1600">
              <a:solidFill>
                <a:srgbClr val="000000"/>
              </a:solidFill>
              <a:latin typeface="Comic Sans MS" charset="0"/>
            </a:endParaRPr>
          </a:p>
        </p:txBody>
      </p:sp>
      <p:grpSp>
        <p:nvGrpSpPr>
          <p:cNvPr id="544" name="Group 310"/>
          <p:cNvGrpSpPr>
            <a:grpSpLocks/>
          </p:cNvGrpSpPr>
          <p:nvPr/>
        </p:nvGrpSpPr>
        <p:grpSpPr bwMode="auto">
          <a:xfrm>
            <a:off x="9088438" y="4276726"/>
            <a:ext cx="231775" cy="441325"/>
            <a:chOff x="4140" y="429"/>
            <a:chExt cx="1425" cy="2396"/>
          </a:xfrm>
        </p:grpSpPr>
        <p:sp>
          <p:nvSpPr>
            <p:cNvPr id="545" name="Freeform 311"/>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46" name="Rectangle 312"/>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47" name="Freeform 313"/>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48" name="Freeform 314"/>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49" name="Rectangle 315"/>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50" name="Group 316"/>
            <p:cNvGrpSpPr>
              <a:grpSpLocks/>
            </p:cNvGrpSpPr>
            <p:nvPr/>
          </p:nvGrpSpPr>
          <p:grpSpPr bwMode="auto">
            <a:xfrm>
              <a:off x="4749" y="668"/>
              <a:ext cx="581" cy="145"/>
              <a:chOff x="614" y="2568"/>
              <a:chExt cx="725" cy="139"/>
            </a:xfrm>
          </p:grpSpPr>
          <p:sp>
            <p:nvSpPr>
              <p:cNvPr id="575" name="AutoShape 317"/>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76" name="AutoShape 318"/>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51" name="Rectangle 319"/>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52" name="Group 320"/>
            <p:cNvGrpSpPr>
              <a:grpSpLocks/>
            </p:cNvGrpSpPr>
            <p:nvPr/>
          </p:nvGrpSpPr>
          <p:grpSpPr bwMode="auto">
            <a:xfrm>
              <a:off x="4747" y="994"/>
              <a:ext cx="581" cy="134"/>
              <a:chOff x="614" y="2568"/>
              <a:chExt cx="725" cy="139"/>
            </a:xfrm>
          </p:grpSpPr>
          <p:sp>
            <p:nvSpPr>
              <p:cNvPr id="573" name="AutoShape 321"/>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74" name="AutoShape 322"/>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53" name="Rectangle 323"/>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54" name="Rectangle 324"/>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55" name="Group 325"/>
            <p:cNvGrpSpPr>
              <a:grpSpLocks/>
            </p:cNvGrpSpPr>
            <p:nvPr/>
          </p:nvGrpSpPr>
          <p:grpSpPr bwMode="auto">
            <a:xfrm>
              <a:off x="4735" y="1627"/>
              <a:ext cx="582" cy="151"/>
              <a:chOff x="614" y="2568"/>
              <a:chExt cx="725" cy="139"/>
            </a:xfrm>
          </p:grpSpPr>
          <p:sp>
            <p:nvSpPr>
              <p:cNvPr id="571" name="AutoShape 326"/>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72" name="AutoShape 327"/>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56" name="Freeform 328"/>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557" name="Group 329"/>
            <p:cNvGrpSpPr>
              <a:grpSpLocks/>
            </p:cNvGrpSpPr>
            <p:nvPr/>
          </p:nvGrpSpPr>
          <p:grpSpPr bwMode="auto">
            <a:xfrm>
              <a:off x="4739" y="1327"/>
              <a:ext cx="582" cy="139"/>
              <a:chOff x="614" y="2568"/>
              <a:chExt cx="725" cy="139"/>
            </a:xfrm>
          </p:grpSpPr>
          <p:sp>
            <p:nvSpPr>
              <p:cNvPr id="569" name="AutoShape 330"/>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70" name="AutoShape 331"/>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58" name="Rectangle 332"/>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59" name="Freeform 333"/>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60" name="Freeform 334"/>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61" name="Oval 335"/>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62" name="Freeform 336"/>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63" name="AutoShape 337"/>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64" name="AutoShape 338"/>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65" name="Oval 339"/>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66" name="Oval 340"/>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567" name="Oval 341"/>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68" name="Rectangle 342"/>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577" name="Group 343"/>
          <p:cNvGrpSpPr>
            <a:grpSpLocks/>
          </p:cNvGrpSpPr>
          <p:nvPr/>
        </p:nvGrpSpPr>
        <p:grpSpPr bwMode="auto">
          <a:xfrm>
            <a:off x="8670926" y="5580063"/>
            <a:ext cx="231775" cy="441325"/>
            <a:chOff x="4140" y="429"/>
            <a:chExt cx="1425" cy="2396"/>
          </a:xfrm>
        </p:grpSpPr>
        <p:sp>
          <p:nvSpPr>
            <p:cNvPr id="578" name="Freeform 344"/>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79" name="Rectangle 345"/>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80" name="Freeform 346"/>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81" name="Freeform 347"/>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82" name="Rectangle 348"/>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83" name="Group 349"/>
            <p:cNvGrpSpPr>
              <a:grpSpLocks/>
            </p:cNvGrpSpPr>
            <p:nvPr/>
          </p:nvGrpSpPr>
          <p:grpSpPr bwMode="auto">
            <a:xfrm>
              <a:off x="4749" y="668"/>
              <a:ext cx="581" cy="145"/>
              <a:chOff x="614" y="2568"/>
              <a:chExt cx="725" cy="139"/>
            </a:xfrm>
          </p:grpSpPr>
          <p:sp>
            <p:nvSpPr>
              <p:cNvPr id="608" name="AutoShape 350"/>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609" name="AutoShape 351"/>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84" name="Rectangle 352"/>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85" name="Group 353"/>
            <p:cNvGrpSpPr>
              <a:grpSpLocks/>
            </p:cNvGrpSpPr>
            <p:nvPr/>
          </p:nvGrpSpPr>
          <p:grpSpPr bwMode="auto">
            <a:xfrm>
              <a:off x="4747" y="994"/>
              <a:ext cx="581" cy="134"/>
              <a:chOff x="614" y="2568"/>
              <a:chExt cx="725" cy="139"/>
            </a:xfrm>
          </p:grpSpPr>
          <p:sp>
            <p:nvSpPr>
              <p:cNvPr id="606" name="AutoShape 354"/>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607" name="AutoShape 355"/>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86" name="Rectangle 356"/>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87" name="Rectangle 357"/>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588" name="Group 358"/>
            <p:cNvGrpSpPr>
              <a:grpSpLocks/>
            </p:cNvGrpSpPr>
            <p:nvPr/>
          </p:nvGrpSpPr>
          <p:grpSpPr bwMode="auto">
            <a:xfrm>
              <a:off x="4735" y="1627"/>
              <a:ext cx="582" cy="151"/>
              <a:chOff x="614" y="2568"/>
              <a:chExt cx="725" cy="139"/>
            </a:xfrm>
          </p:grpSpPr>
          <p:sp>
            <p:nvSpPr>
              <p:cNvPr id="604" name="AutoShape 359"/>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605" name="AutoShape 360"/>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89" name="Freeform 361"/>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590" name="Group 362"/>
            <p:cNvGrpSpPr>
              <a:grpSpLocks/>
            </p:cNvGrpSpPr>
            <p:nvPr/>
          </p:nvGrpSpPr>
          <p:grpSpPr bwMode="auto">
            <a:xfrm>
              <a:off x="4739" y="1327"/>
              <a:ext cx="582" cy="139"/>
              <a:chOff x="614" y="2568"/>
              <a:chExt cx="725" cy="139"/>
            </a:xfrm>
          </p:grpSpPr>
          <p:sp>
            <p:nvSpPr>
              <p:cNvPr id="602" name="AutoShape 363"/>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603" name="AutoShape 364"/>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591" name="Rectangle 365"/>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92" name="Freeform 366"/>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93" name="Freeform 367"/>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94" name="Oval 368"/>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95" name="Freeform 369"/>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596" name="AutoShape 370"/>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97" name="AutoShape 371"/>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98" name="Oval 372"/>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599" name="Oval 373"/>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600" name="Oval 374"/>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601" name="Rectangle 375"/>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610" name="Group 377"/>
          <p:cNvGrpSpPr>
            <a:grpSpLocks/>
          </p:cNvGrpSpPr>
          <p:nvPr/>
        </p:nvGrpSpPr>
        <p:grpSpPr bwMode="auto">
          <a:xfrm>
            <a:off x="2197100" y="5318126"/>
            <a:ext cx="525462" cy="434975"/>
            <a:chOff x="-44" y="1473"/>
            <a:chExt cx="981" cy="1105"/>
          </a:xfrm>
        </p:grpSpPr>
        <p:pic>
          <p:nvPicPr>
            <p:cNvPr id="611" name="Picture 378"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2" name="Freeform 379"/>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Tree>
    <p:extLst>
      <p:ext uri="{BB962C8B-B14F-4D97-AF65-F5344CB8AC3E}">
        <p14:creationId xmlns:p14="http://schemas.microsoft.com/office/powerpoint/2010/main" val="118682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6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6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6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6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6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7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7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7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7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7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7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8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8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8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8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9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91"/>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9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9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0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0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03"/>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504"/>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51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1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1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2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521"/>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52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53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31"/>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532"/>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533"/>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34"/>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535"/>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36"/>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537"/>
                                        </p:tgtEl>
                                        <p:attrNameLst>
                                          <p:attrName>style.visibility</p:attrName>
                                        </p:attrNameLst>
                                      </p:cBhvr>
                                      <p:to>
                                        <p:strVal val="visible"/>
                                      </p:to>
                                    </p:set>
                                  </p:childTnLst>
                                </p:cTn>
                              </p:par>
                              <p:par>
                                <p:cTn id="97" presetID="1" presetClass="entr" presetSubtype="0" fill="hold" grpId="2" nodeType="withEffect">
                                  <p:stCondLst>
                                    <p:cond delay="0"/>
                                  </p:stCondLst>
                                  <p:childTnLst>
                                    <p:set>
                                      <p:cBhvr>
                                        <p:cTn id="98" dur="1" fill="hold">
                                          <p:stCondLst>
                                            <p:cond delay="0"/>
                                          </p:stCondLst>
                                        </p:cTn>
                                        <p:tgtEl>
                                          <p:spTgt spid="54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42"/>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543"/>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544"/>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577"/>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10"/>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9" presetClass="entr" presetSubtype="0" fill="hold" grpId="0" nodeType="clickEffect">
                                  <p:stCondLst>
                                    <p:cond delay="0"/>
                                  </p:stCondLst>
                                  <p:childTnLst>
                                    <p:set>
                                      <p:cBhvr>
                                        <p:cTn id="112" dur="1" fill="hold">
                                          <p:stCondLst>
                                            <p:cond delay="0"/>
                                          </p:stCondLst>
                                        </p:cTn>
                                        <p:tgtEl>
                                          <p:spTgt spid="538"/>
                                        </p:tgtEl>
                                        <p:attrNameLst>
                                          <p:attrName>style.visibility</p:attrName>
                                        </p:attrNameLst>
                                      </p:cBhvr>
                                      <p:to>
                                        <p:strVal val="visible"/>
                                      </p:to>
                                    </p:set>
                                    <p:animEffect transition="in" filter="dissolve">
                                      <p:cBhvr>
                                        <p:cTn id="113" dur="500"/>
                                        <p:tgtEl>
                                          <p:spTgt spid="538"/>
                                        </p:tgtEl>
                                      </p:cBhvr>
                                    </p:animEffect>
                                  </p:childTnLst>
                                </p:cTn>
                              </p:par>
                            </p:childTnLst>
                          </p:cTn>
                        </p:par>
                        <p:par>
                          <p:cTn id="114" fill="hold">
                            <p:stCondLst>
                              <p:cond delay="500"/>
                            </p:stCondLst>
                            <p:childTnLst>
                              <p:par>
                                <p:cTn id="115" presetID="42" presetClass="path" presetSubtype="0" accel="50000" decel="50000" fill="hold" grpId="1" nodeType="afterEffect">
                                  <p:stCondLst>
                                    <p:cond delay="0"/>
                                  </p:stCondLst>
                                  <p:childTnLst>
                                    <p:animMotion origin="layout" path="M -0.00017 0.00255 L -5.55556E-7 0.03542 " pathEditMode="relative" rAng="0" ptsTypes="AA">
                                      <p:cBhvr>
                                        <p:cTn id="116" dur="2000" fill="hold"/>
                                        <p:tgtEl>
                                          <p:spTgt spid="538"/>
                                        </p:tgtEl>
                                        <p:attrNameLst>
                                          <p:attrName>ppt_x</p:attrName>
                                          <p:attrName>ppt_y</p:attrName>
                                        </p:attrNameLst>
                                      </p:cBhvr>
                                      <p:rCtr x="0" y="1644"/>
                                    </p:animMotion>
                                  </p:childTnLst>
                                </p:cTn>
                              </p:par>
                            </p:childTnLst>
                          </p:cTn>
                        </p:par>
                        <p:par>
                          <p:cTn id="117" fill="hold">
                            <p:stCondLst>
                              <p:cond delay="2500"/>
                            </p:stCondLst>
                            <p:childTnLst>
                              <p:par>
                                <p:cTn id="118" presetID="9" presetClass="entr" presetSubtype="0" fill="hold" grpId="0" nodeType="afterEffect">
                                  <p:stCondLst>
                                    <p:cond delay="0"/>
                                  </p:stCondLst>
                                  <p:childTnLst>
                                    <p:set>
                                      <p:cBhvr>
                                        <p:cTn id="119" dur="1" fill="hold">
                                          <p:stCondLst>
                                            <p:cond delay="0"/>
                                          </p:stCondLst>
                                        </p:cTn>
                                        <p:tgtEl>
                                          <p:spTgt spid="539"/>
                                        </p:tgtEl>
                                        <p:attrNameLst>
                                          <p:attrName>style.visibility</p:attrName>
                                        </p:attrNameLst>
                                      </p:cBhvr>
                                      <p:to>
                                        <p:strVal val="visible"/>
                                      </p:to>
                                    </p:set>
                                    <p:animEffect transition="in" filter="dissolve">
                                      <p:cBhvr>
                                        <p:cTn id="120" dur="500"/>
                                        <p:tgtEl>
                                          <p:spTgt spid="539"/>
                                        </p:tgtEl>
                                      </p:cBhvr>
                                    </p:animEffect>
                                  </p:childTnLst>
                                </p:cTn>
                              </p:par>
                              <p:par>
                                <p:cTn id="121" presetID="9" presetClass="entr" presetSubtype="0" fill="hold" grpId="0" nodeType="withEffect">
                                  <p:stCondLst>
                                    <p:cond delay="0"/>
                                  </p:stCondLst>
                                  <p:childTnLst>
                                    <p:set>
                                      <p:cBhvr>
                                        <p:cTn id="122" dur="1" fill="hold">
                                          <p:stCondLst>
                                            <p:cond delay="0"/>
                                          </p:stCondLst>
                                        </p:cTn>
                                        <p:tgtEl>
                                          <p:spTgt spid="540"/>
                                        </p:tgtEl>
                                        <p:attrNameLst>
                                          <p:attrName>style.visibility</p:attrName>
                                        </p:attrNameLst>
                                      </p:cBhvr>
                                      <p:to>
                                        <p:strVal val="visible"/>
                                      </p:to>
                                    </p:set>
                                    <p:animEffect transition="in" filter="dissolve">
                                      <p:cBhvr>
                                        <p:cTn id="123" dur="500"/>
                                        <p:tgtEl>
                                          <p:spTgt spid="540"/>
                                        </p:tgtEl>
                                      </p:cBhvr>
                                    </p:animEffect>
                                  </p:childTnLst>
                                </p:cTn>
                              </p:par>
                            </p:childTnLst>
                          </p:cTn>
                        </p:par>
                        <p:par>
                          <p:cTn id="124" fill="hold">
                            <p:stCondLst>
                              <p:cond delay="3000"/>
                            </p:stCondLst>
                            <p:childTnLst>
                              <p:par>
                                <p:cTn id="125" presetID="0" presetClass="path" presetSubtype="0" accel="50000" decel="50000" fill="hold" grpId="2" nodeType="afterEffect">
                                  <p:stCondLst>
                                    <p:cond delay="0"/>
                                  </p:stCondLst>
                                  <p:childTnLst>
                                    <p:animMotion origin="layout" path="M -1.94444E-6 0.03542 L 0.0007 0.17802 L 0.08681 0.17894 L 0.04723 0.24191 L 0.19584 0.24191 " pathEditMode="relative" ptsTypes="AAAAA">
                                      <p:cBhvr>
                                        <p:cTn id="126" dur="2000" fill="hold"/>
                                        <p:tgtEl>
                                          <p:spTgt spid="538"/>
                                        </p:tgtEl>
                                        <p:attrNameLst>
                                          <p:attrName>ppt_x</p:attrName>
                                          <p:attrName>ppt_y</p:attrName>
                                        </p:attrNameLst>
                                      </p:cBhvr>
                                    </p:animMotion>
                                  </p:childTnLst>
                                </p:cTn>
                              </p:par>
                              <p:par>
                                <p:cTn id="127" presetID="9" presetClass="exit" presetSubtype="0" fill="hold" grpId="1" nodeType="withEffect">
                                  <p:stCondLst>
                                    <p:cond delay="0"/>
                                  </p:stCondLst>
                                  <p:childTnLst>
                                    <p:animEffect transition="out" filter="dissolve">
                                      <p:cBhvr>
                                        <p:cTn id="128" dur="500"/>
                                        <p:tgtEl>
                                          <p:spTgt spid="540"/>
                                        </p:tgtEl>
                                      </p:cBhvr>
                                    </p:animEffect>
                                    <p:set>
                                      <p:cBhvr>
                                        <p:cTn id="129" dur="1" fill="hold">
                                          <p:stCondLst>
                                            <p:cond delay="499"/>
                                          </p:stCondLst>
                                        </p:cTn>
                                        <p:tgtEl>
                                          <p:spTgt spid="540"/>
                                        </p:tgtEl>
                                        <p:attrNameLst>
                                          <p:attrName>style.visibility</p:attrName>
                                        </p:attrNameLst>
                                      </p:cBhvr>
                                      <p:to>
                                        <p:strVal val="hidden"/>
                                      </p:to>
                                    </p:set>
                                  </p:childTnLst>
                                </p:cTn>
                              </p:par>
                            </p:childTnLst>
                          </p:cTn>
                        </p:par>
                        <p:par>
                          <p:cTn id="130" fill="hold">
                            <p:stCondLst>
                              <p:cond delay="5000"/>
                            </p:stCondLst>
                            <p:childTnLst>
                              <p:par>
                                <p:cTn id="131" presetID="9" presetClass="entr" presetSubtype="0" fill="hold" grpId="0" nodeType="afterEffect">
                                  <p:stCondLst>
                                    <p:cond delay="0"/>
                                  </p:stCondLst>
                                  <p:childTnLst>
                                    <p:set>
                                      <p:cBhvr>
                                        <p:cTn id="132" dur="1" fill="hold">
                                          <p:stCondLst>
                                            <p:cond delay="0"/>
                                          </p:stCondLst>
                                        </p:cTn>
                                        <p:tgtEl>
                                          <p:spTgt spid="541"/>
                                        </p:tgtEl>
                                        <p:attrNameLst>
                                          <p:attrName>style.visibility</p:attrName>
                                        </p:attrNameLst>
                                      </p:cBhvr>
                                      <p:to>
                                        <p:strVal val="visible"/>
                                      </p:to>
                                    </p:set>
                                    <p:animEffect transition="in" filter="dissolve">
                                      <p:cBhvr>
                                        <p:cTn id="133" dur="500"/>
                                        <p:tgtEl>
                                          <p:spTgt spid="541"/>
                                        </p:tgtEl>
                                      </p:cBhvr>
                                    </p:animEffect>
                                  </p:childTnLst>
                                </p:cTn>
                              </p:par>
                            </p:childTnLst>
                          </p:cTn>
                        </p:par>
                        <p:par>
                          <p:cTn id="134" fill="hold">
                            <p:stCondLst>
                              <p:cond delay="5500"/>
                            </p:stCondLst>
                            <p:childTnLst>
                              <p:par>
                                <p:cTn id="135" presetID="0" presetClass="path" presetSubtype="0" accel="50000" decel="50000" fill="hold" grpId="3" nodeType="afterEffect">
                                  <p:stCondLst>
                                    <p:cond delay="0"/>
                                  </p:stCondLst>
                                  <p:childTnLst>
                                    <p:animMotion origin="layout" path="M 0.19583 0.2419 L 0.23889 0.24214 " pathEditMode="relative" ptsTypes="AA">
                                      <p:cBhvr>
                                        <p:cTn id="136" dur="3000" fill="hold"/>
                                        <p:tgtEl>
                                          <p:spTgt spid="538"/>
                                        </p:tgtEl>
                                        <p:attrNameLst>
                                          <p:attrName>ppt_x</p:attrName>
                                          <p:attrName>ppt_y</p:attrName>
                                        </p:attrNameLst>
                                      </p:cBhvr>
                                    </p:animMotion>
                                  </p:childTnLst>
                                </p:cTn>
                              </p:par>
                            </p:childTnLst>
                          </p:cTn>
                        </p:par>
                        <p:par>
                          <p:cTn id="137" fill="hold">
                            <p:stCondLst>
                              <p:cond delay="8500"/>
                            </p:stCondLst>
                            <p:childTnLst>
                              <p:par>
                                <p:cTn id="138" presetID="9" presetClass="exit" presetSubtype="0" fill="hold" grpId="1" nodeType="afterEffect">
                                  <p:stCondLst>
                                    <p:cond delay="0"/>
                                  </p:stCondLst>
                                  <p:childTnLst>
                                    <p:animEffect transition="out" filter="dissolve">
                                      <p:cBhvr>
                                        <p:cTn id="139" dur="500"/>
                                        <p:tgtEl>
                                          <p:spTgt spid="541"/>
                                        </p:tgtEl>
                                      </p:cBhvr>
                                    </p:animEffect>
                                    <p:set>
                                      <p:cBhvr>
                                        <p:cTn id="140" dur="1" fill="hold">
                                          <p:stCondLst>
                                            <p:cond delay="499"/>
                                          </p:stCondLst>
                                        </p:cTn>
                                        <p:tgtEl>
                                          <p:spTgt spid="541"/>
                                        </p:tgtEl>
                                        <p:attrNameLst>
                                          <p:attrName>style.visibility</p:attrName>
                                        </p:attrNameLst>
                                      </p:cBhvr>
                                      <p:to>
                                        <p:strVal val="hidden"/>
                                      </p:to>
                                    </p:set>
                                  </p:childTnLst>
                                </p:cTn>
                              </p:par>
                            </p:childTnLst>
                          </p:cTn>
                        </p:par>
                        <p:par>
                          <p:cTn id="141" fill="hold">
                            <p:stCondLst>
                              <p:cond delay="9000"/>
                            </p:stCondLst>
                            <p:childTnLst>
                              <p:par>
                                <p:cTn id="142" presetID="0" presetClass="path" presetSubtype="0" accel="50000" decel="50000" fill="hold" grpId="4" nodeType="afterEffect">
                                  <p:stCondLst>
                                    <p:cond delay="0"/>
                                  </p:stCondLst>
                                  <p:childTnLst>
                                    <p:animMotion origin="layout" path="M 0.23888 0.24213 L 0.30624 0.24213 L 0.37083 0.15324 L 0.46041 0.15324 L 0.45902 0.01343 " pathEditMode="relative" ptsTypes="AAAAA">
                                      <p:cBhvr>
                                        <p:cTn id="143" dur="2000" fill="hold"/>
                                        <p:tgtEl>
                                          <p:spTgt spid="538"/>
                                        </p:tgtEl>
                                        <p:attrNameLst>
                                          <p:attrName>ppt_x</p:attrName>
                                          <p:attrName>ppt_y</p:attrName>
                                        </p:attrNameLst>
                                      </p:cBhvr>
                                    </p:animMotion>
                                  </p:childTnLst>
                                </p:cTn>
                              </p:par>
                            </p:childTnLst>
                          </p:cTn>
                        </p:par>
                        <p:par>
                          <p:cTn id="144" fill="hold">
                            <p:stCondLst>
                              <p:cond delay="11000"/>
                            </p:stCondLst>
                            <p:childTnLst>
                              <p:par>
                                <p:cTn id="145" presetID="9" presetClass="exit" presetSubtype="0" fill="hold" grpId="5" nodeType="afterEffect">
                                  <p:stCondLst>
                                    <p:cond delay="0"/>
                                  </p:stCondLst>
                                  <p:childTnLst>
                                    <p:animEffect transition="out" filter="dissolve">
                                      <p:cBhvr>
                                        <p:cTn id="146" dur="500"/>
                                        <p:tgtEl>
                                          <p:spTgt spid="538"/>
                                        </p:tgtEl>
                                      </p:cBhvr>
                                    </p:animEffect>
                                    <p:set>
                                      <p:cBhvr>
                                        <p:cTn id="147" dur="1" fill="hold">
                                          <p:stCondLst>
                                            <p:cond delay="499"/>
                                          </p:stCondLst>
                                        </p:cTn>
                                        <p:tgtEl>
                                          <p:spTgt spid="538"/>
                                        </p:tgtEl>
                                        <p:attrNameLst>
                                          <p:attrName>style.visibility</p:attrName>
                                        </p:attrNameLst>
                                      </p:cBhvr>
                                      <p:to>
                                        <p:strVal val="hidden"/>
                                      </p:to>
                                    </p:set>
                                  </p:childTnLst>
                                </p:cTn>
                              </p:par>
                              <p:par>
                                <p:cTn id="148" presetID="9" presetClass="exit" presetSubtype="0" fill="hold" grpId="1" nodeType="withEffect">
                                  <p:stCondLst>
                                    <p:cond delay="0"/>
                                  </p:stCondLst>
                                  <p:childTnLst>
                                    <p:animEffect transition="out" filter="dissolve">
                                      <p:cBhvr>
                                        <p:cTn id="149" dur="500"/>
                                        <p:tgtEl>
                                          <p:spTgt spid="539"/>
                                        </p:tgtEl>
                                      </p:cBhvr>
                                    </p:animEffect>
                                    <p:set>
                                      <p:cBhvr>
                                        <p:cTn id="150" dur="1" fill="hold">
                                          <p:stCondLst>
                                            <p:cond delay="499"/>
                                          </p:stCondLst>
                                        </p:cTn>
                                        <p:tgtEl>
                                          <p:spTgt spid="5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 grpId="0" animBg="1"/>
      <p:bldP spid="464" grpId="0" animBg="1"/>
      <p:bldP spid="465" grpId="0" animBg="1"/>
      <p:bldP spid="466" grpId="0" animBg="1"/>
      <p:bldP spid="467" grpId="0" animBg="1"/>
      <p:bldP spid="468" grpId="0" animBg="1"/>
      <p:bldP spid="469" grpId="0" animBg="1"/>
      <p:bldP spid="470" grpId="0" animBg="1"/>
      <p:bldP spid="471" grpId="0" animBg="1"/>
      <p:bldP spid="472" grpId="0" animBg="1"/>
      <p:bldP spid="477" grpId="0" animBg="1"/>
      <p:bldP spid="478" grpId="0" animBg="1"/>
      <p:bldP spid="479" grpId="0" animBg="1"/>
      <p:bldP spid="480" grpId="0"/>
      <p:bldP spid="481" grpId="0" animBg="1"/>
      <p:bldP spid="482" grpId="0" animBg="1"/>
      <p:bldP spid="490" grpId="0"/>
      <p:bldP spid="491" grpId="0" animBg="1"/>
      <p:bldP spid="499" grpId="0" animBg="1"/>
      <p:bldP spid="500" grpId="0" animBg="1"/>
      <p:bldP spid="501" grpId="0" animBg="1"/>
      <p:bldP spid="502" grpId="0" animBg="1"/>
      <p:bldP spid="503" grpId="0" animBg="1"/>
      <p:bldP spid="518" grpId="0" animBg="1"/>
      <p:bldP spid="519" grpId="0" animBg="1"/>
      <p:bldP spid="520" grpId="0"/>
      <p:bldP spid="521" grpId="0" animBg="1"/>
      <p:bldP spid="530" grpId="0" animBg="1"/>
      <p:bldP spid="531" grpId="0" animBg="1"/>
      <p:bldP spid="532" grpId="0" animBg="1"/>
      <p:bldP spid="533" grpId="0" animBg="1"/>
      <p:bldP spid="534" grpId="0"/>
      <p:bldP spid="535" grpId="0" animBg="1"/>
      <p:bldP spid="536" grpId="0" animBg="1"/>
      <p:bldP spid="537" grpId="0" animBg="1"/>
      <p:bldP spid="538" grpId="0" animBg="1"/>
      <p:bldP spid="538" grpId="1" animBg="1"/>
      <p:bldP spid="538" grpId="2" animBg="1"/>
      <p:bldP spid="538" grpId="3" animBg="1"/>
      <p:bldP spid="538" grpId="4" animBg="1"/>
      <p:bldP spid="538" grpId="5" animBg="1"/>
      <p:bldP spid="539" grpId="0" animBg="1"/>
      <p:bldP spid="539" grpId="1" animBg="1"/>
      <p:bldP spid="540" grpId="0"/>
      <p:bldP spid="540" grpId="1"/>
      <p:bldP spid="540" grpId="2"/>
      <p:bldP spid="541" grpId="0"/>
      <p:bldP spid="541" grpId="1"/>
      <p:bldP spid="542" grpId="0"/>
      <p:bldP spid="54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Causes/costs of Congestion: Scenario 2</a:t>
            </a:r>
            <a:r>
              <a:rPr lang="en-US" sz="5400" dirty="0"/>
              <a:t> </a:t>
            </a:r>
            <a:endParaRPr lang="en-US" dirty="0"/>
          </a:p>
        </p:txBody>
      </p:sp>
      <p:sp>
        <p:nvSpPr>
          <p:cNvPr id="3" name="Content Placeholder 2"/>
          <p:cNvSpPr>
            <a:spLocks noGrp="1"/>
          </p:cNvSpPr>
          <p:nvPr>
            <p:ph idx="1"/>
          </p:nvPr>
        </p:nvSpPr>
        <p:spPr/>
        <p:txBody>
          <a:bodyPr/>
          <a:lstStyle/>
          <a:p>
            <a:r>
              <a:rPr lang="en-US" dirty="0"/>
              <a:t>Idealization: Known loss </a:t>
            </a:r>
          </a:p>
          <a:p>
            <a:r>
              <a:rPr lang="en-US" dirty="0"/>
              <a:t>Packets can be lost, dropped at router due to full buffers</a:t>
            </a:r>
          </a:p>
          <a:p>
            <a:r>
              <a:rPr lang="en-US" dirty="0"/>
              <a:t>Sender only resends if packet known to be lost</a:t>
            </a:r>
          </a:p>
          <a:p>
            <a:endParaRPr lang="en-US" dirty="0"/>
          </a:p>
        </p:txBody>
      </p:sp>
      <p:sp>
        <p:nvSpPr>
          <p:cNvPr id="156" name="Freeform 249"/>
          <p:cNvSpPr>
            <a:spLocks/>
          </p:cNvSpPr>
          <p:nvPr/>
        </p:nvSpPr>
        <p:spPr bwMode="auto">
          <a:xfrm flipH="1">
            <a:off x="3635376" y="3465514"/>
            <a:ext cx="250825" cy="1201737"/>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157" name="Group 328"/>
          <p:cNvGrpSpPr>
            <a:grpSpLocks/>
          </p:cNvGrpSpPr>
          <p:nvPr/>
        </p:nvGrpSpPr>
        <p:grpSpPr bwMode="auto">
          <a:xfrm>
            <a:off x="3240088" y="4425951"/>
            <a:ext cx="525462" cy="434975"/>
            <a:chOff x="-44" y="1473"/>
            <a:chExt cx="981" cy="1105"/>
          </a:xfrm>
        </p:grpSpPr>
        <p:pic>
          <p:nvPicPr>
            <p:cNvPr id="158" name="Picture 329"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9" name="Freeform 330"/>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pic>
        <p:nvPicPr>
          <p:cNvPr id="160" name="Picture 2" descr="garbage_can"/>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5903913" y="5775325"/>
            <a:ext cx="487362" cy="64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1" name="Oval 3"/>
          <p:cNvSpPr>
            <a:spLocks noChangeArrowheads="1"/>
          </p:cNvSpPr>
          <p:nvPr/>
        </p:nvSpPr>
        <p:spPr bwMode="auto">
          <a:xfrm>
            <a:off x="5319714" y="5348288"/>
            <a:ext cx="1304925" cy="303212"/>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162" name="Line 4"/>
          <p:cNvSpPr>
            <a:spLocks noChangeShapeType="1"/>
          </p:cNvSpPr>
          <p:nvPr/>
        </p:nvSpPr>
        <p:spPr bwMode="auto">
          <a:xfrm>
            <a:off x="5319713" y="5324476"/>
            <a:ext cx="0" cy="1873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63" name="Line 5"/>
          <p:cNvSpPr>
            <a:spLocks noChangeShapeType="1"/>
          </p:cNvSpPr>
          <p:nvPr/>
        </p:nvSpPr>
        <p:spPr bwMode="auto">
          <a:xfrm>
            <a:off x="6624638" y="5324476"/>
            <a:ext cx="0" cy="18732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64" name="Rectangle 6"/>
          <p:cNvSpPr>
            <a:spLocks noChangeArrowheads="1"/>
          </p:cNvSpPr>
          <p:nvPr/>
        </p:nvSpPr>
        <p:spPr bwMode="auto">
          <a:xfrm>
            <a:off x="5319713" y="5324475"/>
            <a:ext cx="309562"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165" name="Rectangle 7"/>
          <p:cNvSpPr>
            <a:spLocks noChangeArrowheads="1"/>
          </p:cNvSpPr>
          <p:nvPr/>
        </p:nvSpPr>
        <p:spPr bwMode="auto">
          <a:xfrm>
            <a:off x="6229350" y="5311775"/>
            <a:ext cx="395288"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166" name="Oval 8"/>
          <p:cNvSpPr>
            <a:spLocks noChangeArrowheads="1"/>
          </p:cNvSpPr>
          <p:nvPr/>
        </p:nvSpPr>
        <p:spPr bwMode="auto">
          <a:xfrm>
            <a:off x="5314951" y="5126039"/>
            <a:ext cx="1306513" cy="352425"/>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167" name="Group 9"/>
          <p:cNvGrpSpPr>
            <a:grpSpLocks/>
          </p:cNvGrpSpPr>
          <p:nvPr/>
        </p:nvGrpSpPr>
        <p:grpSpPr bwMode="auto">
          <a:xfrm>
            <a:off x="5621338" y="5183189"/>
            <a:ext cx="647700" cy="206375"/>
            <a:chOff x="2848" y="848"/>
            <a:chExt cx="140" cy="98"/>
          </a:xfrm>
        </p:grpSpPr>
        <p:sp>
          <p:nvSpPr>
            <p:cNvPr id="168" name="Line 10"/>
            <p:cNvSpPr>
              <a:spLocks noChangeShapeType="1"/>
            </p:cNvSpPr>
            <p:nvPr/>
          </p:nvSpPr>
          <p:spPr bwMode="auto">
            <a:xfrm flipV="1">
              <a:off x="2848" y="848"/>
              <a:ext cx="50" cy="2"/>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69" name="Line 11"/>
            <p:cNvSpPr>
              <a:spLocks noChangeShapeType="1"/>
            </p:cNvSpPr>
            <p:nvPr/>
          </p:nvSpPr>
          <p:spPr bwMode="auto">
            <a:xfrm>
              <a:off x="2944" y="946"/>
              <a:ext cx="44"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0" name="Line 12"/>
            <p:cNvSpPr>
              <a:spLocks noChangeShapeType="1"/>
            </p:cNvSpPr>
            <p:nvPr/>
          </p:nvSpPr>
          <p:spPr bwMode="auto">
            <a:xfrm>
              <a:off x="2894" y="850"/>
              <a:ext cx="52" cy="96"/>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171" name="Line 13"/>
          <p:cNvSpPr>
            <a:spLocks noChangeShapeType="1"/>
          </p:cNvSpPr>
          <p:nvPr/>
        </p:nvSpPr>
        <p:spPr bwMode="auto">
          <a:xfrm>
            <a:off x="5621339" y="5381626"/>
            <a:ext cx="231775" cy="4763"/>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2" name="Line 14"/>
          <p:cNvSpPr>
            <a:spLocks noChangeShapeType="1"/>
          </p:cNvSpPr>
          <p:nvPr/>
        </p:nvSpPr>
        <p:spPr bwMode="auto">
          <a:xfrm flipV="1">
            <a:off x="6065838" y="5181600"/>
            <a:ext cx="203200"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3" name="Line 15"/>
          <p:cNvSpPr>
            <a:spLocks noChangeShapeType="1"/>
          </p:cNvSpPr>
          <p:nvPr/>
        </p:nvSpPr>
        <p:spPr bwMode="auto">
          <a:xfrm flipV="1">
            <a:off x="5834063" y="5181601"/>
            <a:ext cx="241300" cy="200025"/>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4" name="Line 16"/>
          <p:cNvSpPr>
            <a:spLocks noChangeShapeType="1"/>
          </p:cNvSpPr>
          <p:nvPr/>
        </p:nvSpPr>
        <p:spPr bwMode="auto">
          <a:xfrm flipH="1">
            <a:off x="3948113" y="4878388"/>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75" name="Line 17"/>
          <p:cNvSpPr>
            <a:spLocks noChangeShapeType="1"/>
          </p:cNvSpPr>
          <p:nvPr/>
        </p:nvSpPr>
        <p:spPr bwMode="auto">
          <a:xfrm flipH="1">
            <a:off x="4545013" y="4878389"/>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176" name="Group 58"/>
          <p:cNvGrpSpPr>
            <a:grpSpLocks/>
          </p:cNvGrpSpPr>
          <p:nvPr/>
        </p:nvGrpSpPr>
        <p:grpSpPr bwMode="auto">
          <a:xfrm>
            <a:off x="3875088" y="3563938"/>
            <a:ext cx="798512" cy="1166812"/>
            <a:chOff x="12762" y="10336"/>
            <a:chExt cx="1027" cy="1700"/>
          </a:xfrm>
        </p:grpSpPr>
        <p:sp>
          <p:nvSpPr>
            <p:cNvPr id="177" name="Rectangle 5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78" name="Rectangle 6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79" name="Line 6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0" name="Line 6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1" name="Line 6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2" name="Line 6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183" name="Text Box 66"/>
          <p:cNvSpPr txBox="1">
            <a:spLocks noChangeArrowheads="1"/>
          </p:cNvSpPr>
          <p:nvPr/>
        </p:nvSpPr>
        <p:spPr bwMode="auto">
          <a:xfrm>
            <a:off x="4892675" y="3449639"/>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in</a:t>
            </a:r>
            <a:r>
              <a:rPr lang="en-US" altLang="en-US" sz="1600" baseline="-25000">
                <a:solidFill>
                  <a:srgbClr val="FF0000"/>
                </a:solidFill>
                <a:latin typeface="Arial" charset="0"/>
              </a:rPr>
              <a:t> </a:t>
            </a:r>
            <a:r>
              <a:rPr lang="en-US" altLang="en-US" sz="1600">
                <a:solidFill>
                  <a:srgbClr val="FF0000"/>
                </a:solidFill>
                <a:latin typeface="Arial" charset="0"/>
              </a:rPr>
              <a:t>: original data</a:t>
            </a:r>
            <a:endParaRPr lang="en-US" altLang="en-US" sz="1600">
              <a:solidFill>
                <a:srgbClr val="000000"/>
              </a:solidFill>
              <a:latin typeface="Comic Sans MS" charset="0"/>
            </a:endParaRPr>
          </a:p>
        </p:txBody>
      </p:sp>
      <p:sp>
        <p:nvSpPr>
          <p:cNvPr id="184" name="Line 67"/>
          <p:cNvSpPr>
            <a:spLocks noChangeShapeType="1"/>
          </p:cNvSpPr>
          <p:nvPr/>
        </p:nvSpPr>
        <p:spPr bwMode="auto">
          <a:xfrm flipH="1">
            <a:off x="3409951" y="5983289"/>
            <a:ext cx="538163"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185" name="Group 108"/>
          <p:cNvGrpSpPr>
            <a:grpSpLocks/>
          </p:cNvGrpSpPr>
          <p:nvPr/>
        </p:nvGrpSpPr>
        <p:grpSpPr bwMode="auto">
          <a:xfrm>
            <a:off x="2822576" y="4718051"/>
            <a:ext cx="798513" cy="1166813"/>
            <a:chOff x="12762" y="10336"/>
            <a:chExt cx="1027" cy="1700"/>
          </a:xfrm>
        </p:grpSpPr>
        <p:sp>
          <p:nvSpPr>
            <p:cNvPr id="186" name="Rectangle 10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87" name="Rectangle 11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88" name="Line 11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9" name="Line 11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0" name="Line 11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1" name="Line 11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192" name="Line 116"/>
          <p:cNvSpPr>
            <a:spLocks noChangeShapeType="1"/>
          </p:cNvSpPr>
          <p:nvPr/>
        </p:nvSpPr>
        <p:spPr bwMode="auto">
          <a:xfrm flipH="1">
            <a:off x="4545013" y="5394325"/>
            <a:ext cx="7493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3" name="Line 117"/>
          <p:cNvSpPr>
            <a:spLocks noChangeShapeType="1"/>
          </p:cNvSpPr>
          <p:nvPr/>
        </p:nvSpPr>
        <p:spPr bwMode="auto">
          <a:xfrm flipH="1">
            <a:off x="6534151" y="5394325"/>
            <a:ext cx="747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4" name="Line 118"/>
          <p:cNvSpPr>
            <a:spLocks noChangeShapeType="1"/>
          </p:cNvSpPr>
          <p:nvPr/>
        </p:nvSpPr>
        <p:spPr bwMode="auto">
          <a:xfrm flipH="1">
            <a:off x="6684963" y="4878388"/>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5" name="Line 119"/>
          <p:cNvSpPr>
            <a:spLocks noChangeShapeType="1"/>
          </p:cNvSpPr>
          <p:nvPr/>
        </p:nvSpPr>
        <p:spPr bwMode="auto">
          <a:xfrm flipH="1">
            <a:off x="6673851" y="5995988"/>
            <a:ext cx="6778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6" name="Line 120"/>
          <p:cNvSpPr>
            <a:spLocks noChangeShapeType="1"/>
          </p:cNvSpPr>
          <p:nvPr/>
        </p:nvSpPr>
        <p:spPr bwMode="auto">
          <a:xfrm flipH="1">
            <a:off x="7783513" y="4891088"/>
            <a:ext cx="5397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197" name="Group 161"/>
          <p:cNvGrpSpPr>
            <a:grpSpLocks/>
          </p:cNvGrpSpPr>
          <p:nvPr/>
        </p:nvGrpSpPr>
        <p:grpSpPr bwMode="auto">
          <a:xfrm>
            <a:off x="8167688" y="3698876"/>
            <a:ext cx="798512" cy="1166813"/>
            <a:chOff x="12762" y="10336"/>
            <a:chExt cx="1027" cy="1700"/>
          </a:xfrm>
        </p:grpSpPr>
        <p:sp>
          <p:nvSpPr>
            <p:cNvPr id="198" name="Rectangle 162"/>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99" name="Rectangle 163"/>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00" name="Line 164"/>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1" name="Line 165"/>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2" name="Line 166"/>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3" name="Line 167"/>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204" name="Group 208"/>
          <p:cNvGrpSpPr>
            <a:grpSpLocks/>
          </p:cNvGrpSpPr>
          <p:nvPr/>
        </p:nvGrpSpPr>
        <p:grpSpPr bwMode="auto">
          <a:xfrm>
            <a:off x="7699376" y="5011738"/>
            <a:ext cx="798513" cy="1168400"/>
            <a:chOff x="12762" y="10336"/>
            <a:chExt cx="1027" cy="1700"/>
          </a:xfrm>
        </p:grpSpPr>
        <p:sp>
          <p:nvSpPr>
            <p:cNvPr id="205" name="Rectangle 20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06" name="Rectangle 21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07" name="Line 21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8" name="Line 21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9" name="Line 21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0" name="Line 21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211" name="Oval 215"/>
          <p:cNvSpPr>
            <a:spLocks noChangeArrowheads="1"/>
          </p:cNvSpPr>
          <p:nvPr/>
        </p:nvSpPr>
        <p:spPr bwMode="auto">
          <a:xfrm>
            <a:off x="4287838" y="3638550"/>
            <a:ext cx="112712" cy="115888"/>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2" name="Oval 216"/>
          <p:cNvSpPr>
            <a:spLocks noChangeArrowheads="1"/>
          </p:cNvSpPr>
          <p:nvPr/>
        </p:nvSpPr>
        <p:spPr bwMode="auto">
          <a:xfrm>
            <a:off x="3128963" y="4767264"/>
            <a:ext cx="114300" cy="117475"/>
          </a:xfrm>
          <a:prstGeom prst="ellipse">
            <a:avLst/>
          </a:prstGeom>
          <a:solidFill>
            <a:srgbClr val="808080"/>
          </a:solidFill>
          <a:ln w="9525">
            <a:solidFill>
              <a:srgbClr val="80808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3" name="Text Box 217"/>
          <p:cNvSpPr txBox="1">
            <a:spLocks noChangeArrowheads="1"/>
          </p:cNvSpPr>
          <p:nvPr/>
        </p:nvSpPr>
        <p:spPr bwMode="auto">
          <a:xfrm>
            <a:off x="9107488" y="3651251"/>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out</a:t>
            </a:r>
            <a:endParaRPr lang="en-US" altLang="en-US" sz="2000">
              <a:solidFill>
                <a:srgbClr val="000000"/>
              </a:solidFill>
              <a:latin typeface="Comic Sans MS" charset="0"/>
            </a:endParaRPr>
          </a:p>
        </p:txBody>
      </p:sp>
      <p:grpSp>
        <p:nvGrpSpPr>
          <p:cNvPr id="214" name="Group 218"/>
          <p:cNvGrpSpPr>
            <a:grpSpLocks/>
          </p:cNvGrpSpPr>
          <p:nvPr/>
        </p:nvGrpSpPr>
        <p:grpSpPr bwMode="auto">
          <a:xfrm>
            <a:off x="6111876" y="5233989"/>
            <a:ext cx="385763" cy="319087"/>
            <a:chOff x="11283" y="10423"/>
            <a:chExt cx="475" cy="374"/>
          </a:xfrm>
        </p:grpSpPr>
        <p:sp>
          <p:nvSpPr>
            <p:cNvPr id="215" name="Rectangle 219"/>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6" name="Line 220"/>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7" name="Line 221"/>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8" name="Line 222"/>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9" name="Line 223"/>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0" name="Line 224"/>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1" name="Line 225"/>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222" name="Line 226"/>
          <p:cNvSpPr>
            <a:spLocks noChangeShapeType="1"/>
          </p:cNvSpPr>
          <p:nvPr/>
        </p:nvSpPr>
        <p:spPr bwMode="auto">
          <a:xfrm>
            <a:off x="6369051" y="4017963"/>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3" name="Freeform 227"/>
          <p:cNvSpPr>
            <a:spLocks/>
          </p:cNvSpPr>
          <p:nvPr/>
        </p:nvSpPr>
        <p:spPr bwMode="auto">
          <a:xfrm>
            <a:off x="3187701" y="4865689"/>
            <a:ext cx="4854575" cy="1228725"/>
          </a:xfrm>
          <a:custGeom>
            <a:avLst/>
            <a:gdLst>
              <a:gd name="T0" fmla="*/ 0 w 6225"/>
              <a:gd name="T1" fmla="*/ 0 h 1501"/>
              <a:gd name="T2" fmla="*/ 0 w 6225"/>
              <a:gd name="T3" fmla="*/ 2147483646 h 1501"/>
              <a:gd name="T4" fmla="*/ 2147483646 w 6225"/>
              <a:gd name="T5" fmla="*/ 2147483646 h 1501"/>
              <a:gd name="T6" fmla="*/ 2147483646 w 6225"/>
              <a:gd name="T7" fmla="*/ 2147483646 h 1501"/>
              <a:gd name="T8" fmla="*/ 2147483646 w 6225"/>
              <a:gd name="T9" fmla="*/ 2147483646 h 1501"/>
              <a:gd name="T10" fmla="*/ 2147483646 w 6225"/>
              <a:gd name="T11" fmla="*/ 2147483646 h 1501"/>
              <a:gd name="T12" fmla="*/ 2147483646 w 6225"/>
              <a:gd name="T13" fmla="*/ 2147483646 h 1501"/>
              <a:gd name="T14" fmla="*/ 2147483646 w 6225"/>
              <a:gd name="T15" fmla="*/ 2147483646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80808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4" name="Freeform 228"/>
          <p:cNvSpPr>
            <a:spLocks/>
          </p:cNvSpPr>
          <p:nvPr/>
        </p:nvSpPr>
        <p:spPr bwMode="auto">
          <a:xfrm>
            <a:off x="4346575" y="3698875"/>
            <a:ext cx="4210050" cy="1646238"/>
          </a:xfrm>
          <a:custGeom>
            <a:avLst/>
            <a:gdLst>
              <a:gd name="T0" fmla="*/ 0 w 5400"/>
              <a:gd name="T1" fmla="*/ 0 h 2010"/>
              <a:gd name="T2" fmla="*/ 0 w 5400"/>
              <a:gd name="T3" fmla="*/ 2147483646 h 2010"/>
              <a:gd name="T4" fmla="*/ 2147483646 w 5400"/>
              <a:gd name="T5" fmla="*/ 2147483646 h 2010"/>
              <a:gd name="T6" fmla="*/ 2147483646 w 5400"/>
              <a:gd name="T7" fmla="*/ 2147483646 h 2010"/>
              <a:gd name="T8" fmla="*/ 2147483646 w 5400"/>
              <a:gd name="T9" fmla="*/ 2147483646 h 2010"/>
              <a:gd name="T10" fmla="*/ 2147483646 w 5400"/>
              <a:gd name="T11" fmla="*/ 2147483646 h 2010"/>
              <a:gd name="T12" fmla="*/ 2147483646 w 5400"/>
              <a:gd name="T13" fmla="*/ 2147483646 h 2010"/>
              <a:gd name="T14" fmla="*/ 2147483646 w 5400"/>
              <a:gd name="T15" fmla="*/ 2147483646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5" name="Oval 229"/>
          <p:cNvSpPr>
            <a:spLocks noChangeArrowheads="1"/>
          </p:cNvSpPr>
          <p:nvPr/>
        </p:nvSpPr>
        <p:spPr bwMode="auto">
          <a:xfrm>
            <a:off x="4287838" y="3871914"/>
            <a:ext cx="112712" cy="115887"/>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26" name="Text Box 230"/>
          <p:cNvSpPr txBox="1">
            <a:spLocks noChangeArrowheads="1"/>
          </p:cNvSpPr>
          <p:nvPr/>
        </p:nvSpPr>
        <p:spPr bwMode="auto">
          <a:xfrm>
            <a:off x="4775200" y="3778250"/>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a:solidFill>
                  <a:srgbClr val="FF0000"/>
                </a:solidFill>
                <a:latin typeface="Arial" charset="0"/>
              </a:rPr>
              <a:t>'</a:t>
            </a:r>
            <a:r>
              <a:rPr lang="en-US" altLang="en-US" sz="2000" baseline="-25000">
                <a:solidFill>
                  <a:srgbClr val="FF0000"/>
                </a:solidFill>
                <a:latin typeface="Arial" charset="0"/>
              </a:rPr>
              <a:t>in</a:t>
            </a:r>
            <a:r>
              <a:rPr lang="en-US" altLang="en-US" sz="1800">
                <a:solidFill>
                  <a:srgbClr val="FF0000"/>
                </a:solidFill>
                <a:latin typeface="Arial" charset="0"/>
              </a:rPr>
              <a:t>:</a:t>
            </a:r>
            <a:r>
              <a:rPr lang="en-US" altLang="en-US" sz="1400">
                <a:solidFill>
                  <a:srgbClr val="FF0000"/>
                </a:solidFill>
                <a:latin typeface="Arial" charset="0"/>
              </a:rPr>
              <a:t> </a:t>
            </a:r>
            <a:r>
              <a:rPr lang="en-US" altLang="en-US" sz="1600">
                <a:solidFill>
                  <a:srgbClr val="FF0000"/>
                </a:solidFill>
                <a:latin typeface="Arial" charset="0"/>
              </a:rPr>
              <a:t>original data, </a:t>
            </a:r>
            <a:r>
              <a:rPr lang="en-US" altLang="en-US" sz="1600" i="1">
                <a:solidFill>
                  <a:srgbClr val="FF0000"/>
                </a:solidFill>
                <a:latin typeface="Arial" charset="0"/>
              </a:rPr>
              <a:t>plus</a:t>
            </a:r>
            <a:r>
              <a:rPr lang="en-US" altLang="en-US" sz="1600">
                <a:solidFill>
                  <a:srgbClr val="FF0000"/>
                </a:solidFill>
                <a:latin typeface="Arial" charset="0"/>
              </a:rPr>
              <a:t> retransmitted data</a:t>
            </a:r>
            <a:endParaRPr lang="en-US" altLang="en-US" sz="1600">
              <a:solidFill>
                <a:srgbClr val="000000"/>
              </a:solidFill>
              <a:latin typeface="Comic Sans MS" charset="0"/>
            </a:endParaRPr>
          </a:p>
        </p:txBody>
      </p:sp>
      <p:sp>
        <p:nvSpPr>
          <p:cNvPr id="227" name="Line 231"/>
          <p:cNvSpPr>
            <a:spLocks noChangeShapeType="1"/>
          </p:cNvSpPr>
          <p:nvPr/>
        </p:nvSpPr>
        <p:spPr bwMode="auto">
          <a:xfrm>
            <a:off x="4433888" y="3938588"/>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28" name="Line 232"/>
          <p:cNvSpPr>
            <a:spLocks noChangeShapeType="1"/>
          </p:cNvSpPr>
          <p:nvPr/>
        </p:nvSpPr>
        <p:spPr bwMode="auto">
          <a:xfrm>
            <a:off x="4429125" y="3705225"/>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29" name="Line 233"/>
          <p:cNvSpPr>
            <a:spLocks noChangeShapeType="1"/>
          </p:cNvSpPr>
          <p:nvPr/>
        </p:nvSpPr>
        <p:spPr bwMode="auto">
          <a:xfrm>
            <a:off x="8640763" y="3857625"/>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0" name="Rectangle 234"/>
          <p:cNvSpPr>
            <a:spLocks noChangeArrowheads="1"/>
          </p:cNvSpPr>
          <p:nvPr/>
        </p:nvSpPr>
        <p:spPr bwMode="auto">
          <a:xfrm>
            <a:off x="4235451" y="3613151"/>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31" name="Rectangle 235"/>
          <p:cNvSpPr>
            <a:spLocks noChangeArrowheads="1"/>
          </p:cNvSpPr>
          <p:nvPr/>
        </p:nvSpPr>
        <p:spPr bwMode="auto">
          <a:xfrm>
            <a:off x="3905251" y="3846514"/>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32" name="Text Box 236"/>
          <p:cNvSpPr txBox="1">
            <a:spLocks noChangeArrowheads="1"/>
          </p:cNvSpPr>
          <p:nvPr/>
        </p:nvSpPr>
        <p:spPr bwMode="auto">
          <a:xfrm>
            <a:off x="3281364" y="3736975"/>
            <a:ext cx="6127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6600"/>
                </a:solidFill>
                <a:latin typeface="Arial" charset="0"/>
              </a:rPr>
              <a:t>copy</a:t>
            </a:r>
          </a:p>
        </p:txBody>
      </p:sp>
      <p:sp>
        <p:nvSpPr>
          <p:cNvPr id="233" name="Text Box 237"/>
          <p:cNvSpPr txBox="1">
            <a:spLocks noChangeArrowheads="1"/>
          </p:cNvSpPr>
          <p:nvPr/>
        </p:nvSpPr>
        <p:spPr bwMode="auto">
          <a:xfrm>
            <a:off x="5310188" y="4805363"/>
            <a:ext cx="16430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i="1">
                <a:solidFill>
                  <a:srgbClr val="006600"/>
                </a:solidFill>
                <a:latin typeface="Arial" charset="0"/>
              </a:rPr>
              <a:t>no buffer space!</a:t>
            </a:r>
          </a:p>
        </p:txBody>
      </p:sp>
      <p:sp>
        <p:nvSpPr>
          <p:cNvPr id="234" name="Freeform 246"/>
          <p:cNvSpPr>
            <a:spLocks/>
          </p:cNvSpPr>
          <p:nvPr/>
        </p:nvSpPr>
        <p:spPr bwMode="auto">
          <a:xfrm flipH="1">
            <a:off x="2590801" y="4667250"/>
            <a:ext cx="250825" cy="1201738"/>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5" name="Freeform 252"/>
          <p:cNvSpPr>
            <a:spLocks/>
          </p:cNvSpPr>
          <p:nvPr/>
        </p:nvSpPr>
        <p:spPr bwMode="auto">
          <a:xfrm>
            <a:off x="8940801" y="3665538"/>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6" name="Freeform 255"/>
          <p:cNvSpPr>
            <a:spLocks/>
          </p:cNvSpPr>
          <p:nvPr/>
        </p:nvSpPr>
        <p:spPr bwMode="auto">
          <a:xfrm>
            <a:off x="8461376" y="4981575"/>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7" name="Text Box 257"/>
          <p:cNvSpPr txBox="1">
            <a:spLocks noChangeArrowheads="1"/>
          </p:cNvSpPr>
          <p:nvPr/>
        </p:nvSpPr>
        <p:spPr bwMode="auto">
          <a:xfrm>
            <a:off x="3822700" y="4705350"/>
            <a:ext cx="8524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A</a:t>
            </a:r>
            <a:endParaRPr lang="en-US" altLang="en-US" sz="1600">
              <a:solidFill>
                <a:srgbClr val="000000"/>
              </a:solidFill>
              <a:latin typeface="Comic Sans MS" charset="0"/>
            </a:endParaRPr>
          </a:p>
        </p:txBody>
      </p:sp>
      <p:sp>
        <p:nvSpPr>
          <p:cNvPr id="238" name="Text Box 258"/>
          <p:cNvSpPr txBox="1">
            <a:spLocks noChangeArrowheads="1"/>
          </p:cNvSpPr>
          <p:nvPr/>
        </p:nvSpPr>
        <p:spPr bwMode="auto">
          <a:xfrm>
            <a:off x="2692400" y="6073775"/>
            <a:ext cx="8778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Host B</a:t>
            </a:r>
            <a:endParaRPr lang="en-US" altLang="en-US" sz="1600">
              <a:solidFill>
                <a:srgbClr val="000000"/>
              </a:solidFill>
              <a:latin typeface="Comic Sans MS" charset="0"/>
            </a:endParaRPr>
          </a:p>
        </p:txBody>
      </p:sp>
      <p:grpSp>
        <p:nvGrpSpPr>
          <p:cNvPr id="239" name="Group 259"/>
          <p:cNvGrpSpPr>
            <a:grpSpLocks/>
          </p:cNvGrpSpPr>
          <p:nvPr/>
        </p:nvGrpSpPr>
        <p:grpSpPr bwMode="auto">
          <a:xfrm>
            <a:off x="9077326" y="4564064"/>
            <a:ext cx="231775" cy="441325"/>
            <a:chOff x="4140" y="429"/>
            <a:chExt cx="1425" cy="2396"/>
          </a:xfrm>
        </p:grpSpPr>
        <p:sp>
          <p:nvSpPr>
            <p:cNvPr id="240" name="Freeform 260"/>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1" name="Rectangle 261"/>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42" name="Freeform 262"/>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3" name="Freeform 263"/>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4" name="Rectangle 264"/>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45" name="Group 265"/>
            <p:cNvGrpSpPr>
              <a:grpSpLocks/>
            </p:cNvGrpSpPr>
            <p:nvPr/>
          </p:nvGrpSpPr>
          <p:grpSpPr bwMode="auto">
            <a:xfrm>
              <a:off x="4749" y="668"/>
              <a:ext cx="581" cy="145"/>
              <a:chOff x="614" y="2568"/>
              <a:chExt cx="725" cy="139"/>
            </a:xfrm>
          </p:grpSpPr>
          <p:sp>
            <p:nvSpPr>
              <p:cNvPr id="270" name="AutoShape 266"/>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1" name="AutoShape 267"/>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46" name="Rectangle 268"/>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47" name="Group 269"/>
            <p:cNvGrpSpPr>
              <a:grpSpLocks/>
            </p:cNvGrpSpPr>
            <p:nvPr/>
          </p:nvGrpSpPr>
          <p:grpSpPr bwMode="auto">
            <a:xfrm>
              <a:off x="4747" y="994"/>
              <a:ext cx="581" cy="134"/>
              <a:chOff x="614" y="2568"/>
              <a:chExt cx="725" cy="139"/>
            </a:xfrm>
          </p:grpSpPr>
          <p:sp>
            <p:nvSpPr>
              <p:cNvPr id="268" name="AutoShape 270"/>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9" name="AutoShape 271"/>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48" name="Rectangle 272"/>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49" name="Rectangle 273"/>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50" name="Group 274"/>
            <p:cNvGrpSpPr>
              <a:grpSpLocks/>
            </p:cNvGrpSpPr>
            <p:nvPr/>
          </p:nvGrpSpPr>
          <p:grpSpPr bwMode="auto">
            <a:xfrm>
              <a:off x="4735" y="1627"/>
              <a:ext cx="582" cy="151"/>
              <a:chOff x="614" y="2568"/>
              <a:chExt cx="725" cy="139"/>
            </a:xfrm>
          </p:grpSpPr>
          <p:sp>
            <p:nvSpPr>
              <p:cNvPr id="266" name="AutoShape 275"/>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7" name="AutoShape 276"/>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51" name="Freeform 277"/>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252" name="Group 278"/>
            <p:cNvGrpSpPr>
              <a:grpSpLocks/>
            </p:cNvGrpSpPr>
            <p:nvPr/>
          </p:nvGrpSpPr>
          <p:grpSpPr bwMode="auto">
            <a:xfrm>
              <a:off x="4739" y="1327"/>
              <a:ext cx="582" cy="139"/>
              <a:chOff x="614" y="2568"/>
              <a:chExt cx="725" cy="139"/>
            </a:xfrm>
          </p:grpSpPr>
          <p:sp>
            <p:nvSpPr>
              <p:cNvPr id="264" name="AutoShape 279"/>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5" name="AutoShape 280"/>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53" name="Rectangle 281"/>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54" name="Freeform 282"/>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5" name="Freeform 283"/>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6" name="Oval 284"/>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57" name="Freeform 285"/>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8" name="AutoShape 286"/>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59" name="AutoShape 287"/>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0" name="Oval 288"/>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1" name="Oval 289"/>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262" name="Oval 290"/>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3" name="Rectangle 291"/>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272" name="Group 292"/>
          <p:cNvGrpSpPr>
            <a:grpSpLocks/>
          </p:cNvGrpSpPr>
          <p:nvPr/>
        </p:nvGrpSpPr>
        <p:grpSpPr bwMode="auto">
          <a:xfrm>
            <a:off x="8659814" y="5867401"/>
            <a:ext cx="231775" cy="441325"/>
            <a:chOff x="4140" y="429"/>
            <a:chExt cx="1425" cy="2396"/>
          </a:xfrm>
        </p:grpSpPr>
        <p:sp>
          <p:nvSpPr>
            <p:cNvPr id="273" name="Freeform 293"/>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74" name="Rectangle 294"/>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5" name="Freeform 295"/>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76" name="Freeform 296"/>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77" name="Rectangle 297"/>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78" name="Group 298"/>
            <p:cNvGrpSpPr>
              <a:grpSpLocks/>
            </p:cNvGrpSpPr>
            <p:nvPr/>
          </p:nvGrpSpPr>
          <p:grpSpPr bwMode="auto">
            <a:xfrm>
              <a:off x="4749" y="668"/>
              <a:ext cx="581" cy="145"/>
              <a:chOff x="614" y="2568"/>
              <a:chExt cx="725" cy="139"/>
            </a:xfrm>
          </p:grpSpPr>
          <p:sp>
            <p:nvSpPr>
              <p:cNvPr id="303" name="AutoShape 299"/>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4" name="AutoShape 300"/>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79" name="Rectangle 301"/>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80" name="Group 302"/>
            <p:cNvGrpSpPr>
              <a:grpSpLocks/>
            </p:cNvGrpSpPr>
            <p:nvPr/>
          </p:nvGrpSpPr>
          <p:grpSpPr bwMode="auto">
            <a:xfrm>
              <a:off x="4747" y="994"/>
              <a:ext cx="581" cy="134"/>
              <a:chOff x="614" y="2568"/>
              <a:chExt cx="725" cy="139"/>
            </a:xfrm>
          </p:grpSpPr>
          <p:sp>
            <p:nvSpPr>
              <p:cNvPr id="301" name="AutoShape 303"/>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2" name="AutoShape 304"/>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81" name="Rectangle 305"/>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82" name="Rectangle 306"/>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83" name="Group 307"/>
            <p:cNvGrpSpPr>
              <a:grpSpLocks/>
            </p:cNvGrpSpPr>
            <p:nvPr/>
          </p:nvGrpSpPr>
          <p:grpSpPr bwMode="auto">
            <a:xfrm>
              <a:off x="4735" y="1627"/>
              <a:ext cx="582" cy="151"/>
              <a:chOff x="614" y="2568"/>
              <a:chExt cx="725" cy="139"/>
            </a:xfrm>
          </p:grpSpPr>
          <p:sp>
            <p:nvSpPr>
              <p:cNvPr id="299" name="AutoShape 308"/>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0" name="AutoShape 309"/>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84" name="Freeform 310"/>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285" name="Group 311"/>
            <p:cNvGrpSpPr>
              <a:grpSpLocks/>
            </p:cNvGrpSpPr>
            <p:nvPr/>
          </p:nvGrpSpPr>
          <p:grpSpPr bwMode="auto">
            <a:xfrm>
              <a:off x="4739" y="1327"/>
              <a:ext cx="582" cy="139"/>
              <a:chOff x="614" y="2568"/>
              <a:chExt cx="725" cy="139"/>
            </a:xfrm>
          </p:grpSpPr>
          <p:sp>
            <p:nvSpPr>
              <p:cNvPr id="297" name="AutoShape 312"/>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8" name="AutoShape 313"/>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86" name="Rectangle 314"/>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87" name="Freeform 315"/>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8" name="Freeform 316"/>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9" name="Oval 317"/>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0" name="Freeform 318"/>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91" name="AutoShape 319"/>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2" name="AutoShape 320"/>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3" name="Oval 321"/>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4" name="Oval 322"/>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295" name="Oval 323"/>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6" name="Rectangle 324"/>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305" name="Group 325"/>
          <p:cNvGrpSpPr>
            <a:grpSpLocks/>
          </p:cNvGrpSpPr>
          <p:nvPr/>
        </p:nvGrpSpPr>
        <p:grpSpPr bwMode="auto">
          <a:xfrm>
            <a:off x="2185988" y="5605464"/>
            <a:ext cx="525462" cy="434975"/>
            <a:chOff x="-44" y="1473"/>
            <a:chExt cx="981" cy="1105"/>
          </a:xfrm>
        </p:grpSpPr>
        <p:pic>
          <p:nvPicPr>
            <p:cNvPr id="306" name="Picture 326"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 name="Freeform 327"/>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Tree>
    <p:extLst>
      <p:ext uri="{BB962C8B-B14F-4D97-AF65-F5344CB8AC3E}">
        <p14:creationId xmlns:p14="http://schemas.microsoft.com/office/powerpoint/2010/main" val="1944070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7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7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7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8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84"/>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8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9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93"/>
                                        </p:tgtEl>
                                        <p:attrNameLst>
                                          <p:attrName>style.visibility</p:attrName>
                                        </p:attrNameLst>
                                      </p:cBhvr>
                                      <p:to>
                                        <p:strVal val="visible"/>
                                      </p:to>
                                    </p:set>
                                  </p:childTnLst>
                                </p:cTn>
                              </p:par>
                              <p:par>
                                <p:cTn id="59" presetID="1" presetClass="entr" presetSubtype="0" fill="hold" grpId="2" nodeType="withEffect">
                                  <p:stCondLst>
                                    <p:cond delay="0"/>
                                  </p:stCondLst>
                                  <p:childTnLst>
                                    <p:set>
                                      <p:cBhvr>
                                        <p:cTn id="60" dur="1" fill="hold">
                                          <p:stCondLst>
                                            <p:cond delay="0"/>
                                          </p:stCondLst>
                                        </p:cTn>
                                        <p:tgtEl>
                                          <p:spTgt spid="21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9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9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9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9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204"/>
                                        </p:tgtEl>
                                        <p:attrNameLst>
                                          <p:attrName>style.visibility</p:attrName>
                                        </p:attrNameLst>
                                      </p:cBhvr>
                                      <p:to>
                                        <p:strVal val="visible"/>
                                      </p:to>
                                    </p:set>
                                  </p:childTnLst>
                                </p:cTn>
                              </p:par>
                              <p:par>
                                <p:cTn id="71" presetID="1" presetClass="entr" presetSubtype="0" fill="hold" grpId="1" nodeType="withEffect">
                                  <p:stCondLst>
                                    <p:cond delay="0"/>
                                  </p:stCondLst>
                                  <p:childTnLst>
                                    <p:set>
                                      <p:cBhvr>
                                        <p:cTn id="72" dur="1" fill="hold">
                                          <p:stCondLst>
                                            <p:cond delay="0"/>
                                          </p:stCondLst>
                                        </p:cTn>
                                        <p:tgtEl>
                                          <p:spTgt spid="21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11"/>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212"/>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13"/>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214"/>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2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2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2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226"/>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22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2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229"/>
                                        </p:tgtEl>
                                        <p:attrNameLst>
                                          <p:attrName>style.visibility</p:attrName>
                                        </p:attrNameLst>
                                      </p:cBhvr>
                                      <p:to>
                                        <p:strVal val="visible"/>
                                      </p:to>
                                    </p:set>
                                  </p:childTnLst>
                                </p:cTn>
                              </p:par>
                              <p:par>
                                <p:cTn id="95" presetID="1" presetClass="entr" presetSubtype="0" fill="hold" grpId="5" nodeType="withEffect">
                                  <p:stCondLst>
                                    <p:cond delay="0"/>
                                  </p:stCondLst>
                                  <p:childTnLst>
                                    <p:set>
                                      <p:cBhvr>
                                        <p:cTn id="96" dur="1" fill="hold">
                                          <p:stCondLst>
                                            <p:cond delay="0"/>
                                          </p:stCondLst>
                                        </p:cTn>
                                        <p:tgtEl>
                                          <p:spTgt spid="230"/>
                                        </p:tgtEl>
                                        <p:attrNameLst>
                                          <p:attrName>style.visibility</p:attrName>
                                        </p:attrNameLst>
                                      </p:cBhvr>
                                      <p:to>
                                        <p:strVal val="visible"/>
                                      </p:to>
                                    </p:set>
                                  </p:childTnLst>
                                </p:cTn>
                              </p:par>
                              <p:par>
                                <p:cTn id="97" presetID="1" presetClass="entr" presetSubtype="0" fill="hold" grpId="2" nodeType="withEffect">
                                  <p:stCondLst>
                                    <p:cond delay="0"/>
                                  </p:stCondLst>
                                  <p:childTnLst>
                                    <p:set>
                                      <p:cBhvr>
                                        <p:cTn id="98" dur="1" fill="hold">
                                          <p:stCondLst>
                                            <p:cond delay="0"/>
                                          </p:stCondLst>
                                        </p:cTn>
                                        <p:tgtEl>
                                          <p:spTgt spid="232"/>
                                        </p:tgtEl>
                                        <p:attrNameLst>
                                          <p:attrName>style.visibility</p:attrName>
                                        </p:attrNameLst>
                                      </p:cBhvr>
                                      <p:to>
                                        <p:strVal val="visible"/>
                                      </p:to>
                                    </p:set>
                                  </p:childTnLst>
                                </p:cTn>
                              </p:par>
                              <p:par>
                                <p:cTn id="99" presetID="1" presetClass="entr" presetSubtype="0" fill="hold" grpId="2" nodeType="withEffect">
                                  <p:stCondLst>
                                    <p:cond delay="0"/>
                                  </p:stCondLst>
                                  <p:childTnLst>
                                    <p:set>
                                      <p:cBhvr>
                                        <p:cTn id="100" dur="1" fill="hold">
                                          <p:stCondLst>
                                            <p:cond delay="0"/>
                                          </p:stCondLst>
                                        </p:cTn>
                                        <p:tgtEl>
                                          <p:spTgt spid="233"/>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234"/>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235"/>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236"/>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237"/>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238"/>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239"/>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272"/>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30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9" presetClass="entr" presetSubtype="0" fill="hold" grpId="0" nodeType="clickEffect">
                                  <p:stCondLst>
                                    <p:cond delay="0"/>
                                  </p:stCondLst>
                                  <p:childTnLst>
                                    <p:set>
                                      <p:cBhvr>
                                        <p:cTn id="120" dur="1" fill="hold">
                                          <p:stCondLst>
                                            <p:cond delay="0"/>
                                          </p:stCondLst>
                                        </p:cTn>
                                        <p:tgtEl>
                                          <p:spTgt spid="230"/>
                                        </p:tgtEl>
                                        <p:attrNameLst>
                                          <p:attrName>style.visibility</p:attrName>
                                        </p:attrNameLst>
                                      </p:cBhvr>
                                      <p:to>
                                        <p:strVal val="visible"/>
                                      </p:to>
                                    </p:set>
                                    <p:animEffect transition="in" filter="dissolve">
                                      <p:cBhvr>
                                        <p:cTn id="121" dur="500"/>
                                        <p:tgtEl>
                                          <p:spTgt spid="230"/>
                                        </p:tgtEl>
                                      </p:cBhvr>
                                    </p:animEffect>
                                  </p:childTnLst>
                                </p:cTn>
                              </p:par>
                            </p:childTnLst>
                          </p:cTn>
                        </p:par>
                        <p:par>
                          <p:cTn id="122" fill="hold">
                            <p:stCondLst>
                              <p:cond delay="500"/>
                            </p:stCondLst>
                            <p:childTnLst>
                              <p:par>
                                <p:cTn id="123" presetID="42" presetClass="path" presetSubtype="0" accel="50000" decel="50000" fill="hold" grpId="1" nodeType="afterEffect">
                                  <p:stCondLst>
                                    <p:cond delay="0"/>
                                  </p:stCondLst>
                                  <p:childTnLst>
                                    <p:animMotion origin="layout" path="M -0.00017 0.00255 L -5.55556E-7 0.03542 " pathEditMode="relative" rAng="0" ptsTypes="AA">
                                      <p:cBhvr>
                                        <p:cTn id="124" dur="2000" fill="hold"/>
                                        <p:tgtEl>
                                          <p:spTgt spid="230"/>
                                        </p:tgtEl>
                                        <p:attrNameLst>
                                          <p:attrName>ppt_x</p:attrName>
                                          <p:attrName>ppt_y</p:attrName>
                                        </p:attrNameLst>
                                      </p:cBhvr>
                                      <p:rCtr x="0" y="1644"/>
                                    </p:animMotion>
                                  </p:childTnLst>
                                </p:cTn>
                              </p:par>
                            </p:childTnLst>
                          </p:cTn>
                        </p:par>
                        <p:par>
                          <p:cTn id="125" fill="hold">
                            <p:stCondLst>
                              <p:cond delay="2500"/>
                            </p:stCondLst>
                            <p:childTnLst>
                              <p:par>
                                <p:cTn id="126" presetID="9" presetClass="entr" presetSubtype="0" fill="hold" grpId="0" nodeType="afterEffect">
                                  <p:stCondLst>
                                    <p:cond delay="0"/>
                                  </p:stCondLst>
                                  <p:childTnLst>
                                    <p:set>
                                      <p:cBhvr>
                                        <p:cTn id="127" dur="1" fill="hold">
                                          <p:stCondLst>
                                            <p:cond delay="0"/>
                                          </p:stCondLst>
                                        </p:cTn>
                                        <p:tgtEl>
                                          <p:spTgt spid="231"/>
                                        </p:tgtEl>
                                        <p:attrNameLst>
                                          <p:attrName>style.visibility</p:attrName>
                                        </p:attrNameLst>
                                      </p:cBhvr>
                                      <p:to>
                                        <p:strVal val="visible"/>
                                      </p:to>
                                    </p:set>
                                    <p:animEffect transition="in" filter="dissolve">
                                      <p:cBhvr>
                                        <p:cTn id="128" dur="500"/>
                                        <p:tgtEl>
                                          <p:spTgt spid="231"/>
                                        </p:tgtEl>
                                      </p:cBhvr>
                                    </p:animEffect>
                                  </p:childTnLst>
                                </p:cTn>
                              </p:par>
                              <p:par>
                                <p:cTn id="129" presetID="9" presetClass="entr" presetSubtype="0" fill="hold" grpId="0" nodeType="withEffect">
                                  <p:stCondLst>
                                    <p:cond delay="0"/>
                                  </p:stCondLst>
                                  <p:childTnLst>
                                    <p:set>
                                      <p:cBhvr>
                                        <p:cTn id="130" dur="1" fill="hold">
                                          <p:stCondLst>
                                            <p:cond delay="0"/>
                                          </p:stCondLst>
                                        </p:cTn>
                                        <p:tgtEl>
                                          <p:spTgt spid="232"/>
                                        </p:tgtEl>
                                        <p:attrNameLst>
                                          <p:attrName>style.visibility</p:attrName>
                                        </p:attrNameLst>
                                      </p:cBhvr>
                                      <p:to>
                                        <p:strVal val="visible"/>
                                      </p:to>
                                    </p:set>
                                    <p:animEffect transition="in" filter="dissolve">
                                      <p:cBhvr>
                                        <p:cTn id="131" dur="500"/>
                                        <p:tgtEl>
                                          <p:spTgt spid="232"/>
                                        </p:tgtEl>
                                      </p:cBhvr>
                                    </p:animEffect>
                                  </p:childTnLst>
                                </p:cTn>
                              </p:par>
                            </p:childTnLst>
                          </p:cTn>
                        </p:par>
                        <p:par>
                          <p:cTn id="132" fill="hold">
                            <p:stCondLst>
                              <p:cond delay="3000"/>
                            </p:stCondLst>
                            <p:childTnLst>
                              <p:par>
                                <p:cTn id="133" presetID="0" presetClass="path" presetSubtype="0" accel="50000" decel="50000" fill="hold" grpId="2" nodeType="afterEffect">
                                  <p:stCondLst>
                                    <p:cond delay="0"/>
                                  </p:stCondLst>
                                  <p:childTnLst>
                                    <p:animMotion origin="layout" path="M -1.94444E-6 0.03542 L 0.0007 0.17802 L 0.08681 0.17894 L 0.04723 0.24191 L 0.19584 0.24191 " pathEditMode="relative" ptsTypes="AAAAA">
                                      <p:cBhvr>
                                        <p:cTn id="134" dur="2000" fill="hold"/>
                                        <p:tgtEl>
                                          <p:spTgt spid="230"/>
                                        </p:tgtEl>
                                        <p:attrNameLst>
                                          <p:attrName>ppt_x</p:attrName>
                                          <p:attrName>ppt_y</p:attrName>
                                        </p:attrNameLst>
                                      </p:cBhvr>
                                    </p:animMotion>
                                  </p:childTnLst>
                                </p:cTn>
                              </p:par>
                              <p:par>
                                <p:cTn id="135" presetID="9" presetClass="exit" presetSubtype="0" fill="hold" grpId="1" nodeType="withEffect">
                                  <p:stCondLst>
                                    <p:cond delay="0"/>
                                  </p:stCondLst>
                                  <p:childTnLst>
                                    <p:animEffect transition="out" filter="dissolve">
                                      <p:cBhvr>
                                        <p:cTn id="136" dur="500"/>
                                        <p:tgtEl>
                                          <p:spTgt spid="232"/>
                                        </p:tgtEl>
                                      </p:cBhvr>
                                    </p:animEffect>
                                    <p:set>
                                      <p:cBhvr>
                                        <p:cTn id="137" dur="1" fill="hold">
                                          <p:stCondLst>
                                            <p:cond delay="499"/>
                                          </p:stCondLst>
                                        </p:cTn>
                                        <p:tgtEl>
                                          <p:spTgt spid="232"/>
                                        </p:tgtEl>
                                        <p:attrNameLst>
                                          <p:attrName>style.visibility</p:attrName>
                                        </p:attrNameLst>
                                      </p:cBhvr>
                                      <p:to>
                                        <p:strVal val="hidden"/>
                                      </p:to>
                                    </p:set>
                                  </p:childTnLst>
                                </p:cTn>
                              </p:par>
                            </p:childTnLst>
                          </p:cTn>
                        </p:par>
                        <p:par>
                          <p:cTn id="138" fill="hold">
                            <p:stCondLst>
                              <p:cond delay="5000"/>
                            </p:stCondLst>
                            <p:childTnLst>
                              <p:par>
                                <p:cTn id="139" presetID="9" presetClass="entr" presetSubtype="0" fill="hold" grpId="0" nodeType="afterEffect">
                                  <p:stCondLst>
                                    <p:cond delay="0"/>
                                  </p:stCondLst>
                                  <p:childTnLst>
                                    <p:set>
                                      <p:cBhvr>
                                        <p:cTn id="140" dur="1" fill="hold">
                                          <p:stCondLst>
                                            <p:cond delay="0"/>
                                          </p:stCondLst>
                                        </p:cTn>
                                        <p:tgtEl>
                                          <p:spTgt spid="233"/>
                                        </p:tgtEl>
                                        <p:attrNameLst>
                                          <p:attrName>style.visibility</p:attrName>
                                        </p:attrNameLst>
                                      </p:cBhvr>
                                      <p:to>
                                        <p:strVal val="visible"/>
                                      </p:to>
                                    </p:set>
                                    <p:animEffect transition="in" filter="dissolve">
                                      <p:cBhvr>
                                        <p:cTn id="141" dur="500"/>
                                        <p:tgtEl>
                                          <p:spTgt spid="233"/>
                                        </p:tgtEl>
                                      </p:cBhvr>
                                    </p:animEffect>
                                  </p:childTnLst>
                                </p:cTn>
                              </p:par>
                            </p:childTnLst>
                          </p:cTn>
                        </p:par>
                        <p:par>
                          <p:cTn id="142" fill="hold">
                            <p:stCondLst>
                              <p:cond delay="5500"/>
                            </p:stCondLst>
                            <p:childTnLst>
                              <p:par>
                                <p:cTn id="143" presetID="9" presetClass="entr" presetSubtype="0" fill="hold" nodeType="afterEffect">
                                  <p:stCondLst>
                                    <p:cond delay="0"/>
                                  </p:stCondLst>
                                  <p:childTnLst>
                                    <p:set>
                                      <p:cBhvr>
                                        <p:cTn id="144" dur="1" fill="hold">
                                          <p:stCondLst>
                                            <p:cond delay="0"/>
                                          </p:stCondLst>
                                        </p:cTn>
                                        <p:tgtEl>
                                          <p:spTgt spid="160"/>
                                        </p:tgtEl>
                                        <p:attrNameLst>
                                          <p:attrName>style.visibility</p:attrName>
                                        </p:attrNameLst>
                                      </p:cBhvr>
                                      <p:to>
                                        <p:strVal val="visible"/>
                                      </p:to>
                                    </p:set>
                                    <p:animEffect transition="in" filter="dissolve">
                                      <p:cBhvr>
                                        <p:cTn id="145" dur="500"/>
                                        <p:tgtEl>
                                          <p:spTgt spid="160"/>
                                        </p:tgtEl>
                                      </p:cBhvr>
                                    </p:animEffect>
                                  </p:childTnLst>
                                </p:cTn>
                              </p:par>
                            </p:childTnLst>
                          </p:cTn>
                        </p:par>
                        <p:par>
                          <p:cTn id="146" fill="hold">
                            <p:stCondLst>
                              <p:cond delay="6000"/>
                            </p:stCondLst>
                            <p:childTnLst>
                              <p:par>
                                <p:cTn id="147" presetID="0" presetClass="path" presetSubtype="0" accel="50000" decel="50000" fill="hold" grpId="3" nodeType="afterEffect">
                                  <p:stCondLst>
                                    <p:cond delay="0"/>
                                  </p:stCondLst>
                                  <p:childTnLst>
                                    <p:animMotion origin="layout" path="M 0.19583 0.2419 L 0.19808 0.35139 " pathEditMode="relative" ptsTypes="AA">
                                      <p:cBhvr>
                                        <p:cTn id="148" dur="2000" fill="hold"/>
                                        <p:tgtEl>
                                          <p:spTgt spid="230"/>
                                        </p:tgtEl>
                                        <p:attrNameLst>
                                          <p:attrName>ppt_x</p:attrName>
                                          <p:attrName>ppt_y</p:attrName>
                                        </p:attrNameLst>
                                      </p:cBhvr>
                                    </p:animMotion>
                                  </p:childTnLst>
                                </p:cTn>
                              </p:par>
                              <p:par>
                                <p:cTn id="149" presetID="9" presetClass="exit" presetSubtype="0" fill="hold" grpId="1" nodeType="withEffect">
                                  <p:stCondLst>
                                    <p:cond delay="0"/>
                                  </p:stCondLst>
                                  <p:childTnLst>
                                    <p:animEffect transition="out" filter="dissolve">
                                      <p:cBhvr>
                                        <p:cTn id="150" dur="500"/>
                                        <p:tgtEl>
                                          <p:spTgt spid="233"/>
                                        </p:tgtEl>
                                      </p:cBhvr>
                                    </p:animEffect>
                                    <p:set>
                                      <p:cBhvr>
                                        <p:cTn id="151" dur="1" fill="hold">
                                          <p:stCondLst>
                                            <p:cond delay="499"/>
                                          </p:stCondLst>
                                        </p:cTn>
                                        <p:tgtEl>
                                          <p:spTgt spid="233"/>
                                        </p:tgtEl>
                                        <p:attrNameLst>
                                          <p:attrName>style.visibility</p:attrName>
                                        </p:attrNameLst>
                                      </p:cBhvr>
                                      <p:to>
                                        <p:strVal val="hidden"/>
                                      </p:to>
                                    </p:set>
                                  </p:childTnLst>
                                </p:cTn>
                              </p:par>
                            </p:childTnLst>
                          </p:cTn>
                        </p:par>
                        <p:par>
                          <p:cTn id="152" fill="hold">
                            <p:stCondLst>
                              <p:cond delay="8000"/>
                            </p:stCondLst>
                            <p:childTnLst>
                              <p:par>
                                <p:cTn id="153" presetID="9" presetClass="exit" presetSubtype="0" fill="hold" grpId="4" nodeType="afterEffect">
                                  <p:stCondLst>
                                    <p:cond delay="0"/>
                                  </p:stCondLst>
                                  <p:childTnLst>
                                    <p:animEffect transition="out" filter="dissolve">
                                      <p:cBhvr>
                                        <p:cTn id="154" dur="500"/>
                                        <p:tgtEl>
                                          <p:spTgt spid="230"/>
                                        </p:tgtEl>
                                      </p:cBhvr>
                                    </p:animEffect>
                                    <p:set>
                                      <p:cBhvr>
                                        <p:cTn id="155" dur="1" fill="hold">
                                          <p:stCondLst>
                                            <p:cond delay="499"/>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animBg="1"/>
      <p:bldP spid="161" grpId="0" animBg="1"/>
      <p:bldP spid="162" grpId="0" animBg="1"/>
      <p:bldP spid="163" grpId="0" animBg="1"/>
      <p:bldP spid="164" grpId="0" animBg="1"/>
      <p:bldP spid="165" grpId="0" animBg="1"/>
      <p:bldP spid="166" grpId="0" animBg="1"/>
      <p:bldP spid="171" grpId="0" animBg="1"/>
      <p:bldP spid="172" grpId="0" animBg="1"/>
      <p:bldP spid="173" grpId="0" animBg="1"/>
      <p:bldP spid="174" grpId="0" animBg="1"/>
      <p:bldP spid="175" grpId="0" animBg="1"/>
      <p:bldP spid="183" grpId="0"/>
      <p:bldP spid="184" grpId="0" animBg="1"/>
      <p:bldP spid="192" grpId="0" animBg="1"/>
      <p:bldP spid="193" grpId="0" animBg="1"/>
      <p:bldP spid="194" grpId="0" animBg="1"/>
      <p:bldP spid="195" grpId="0" animBg="1"/>
      <p:bldP spid="196" grpId="0" animBg="1"/>
      <p:bldP spid="211" grpId="0" animBg="1"/>
      <p:bldP spid="211" grpId="1" animBg="1"/>
      <p:bldP spid="211" grpId="2" animBg="1"/>
      <p:bldP spid="212" grpId="0" animBg="1"/>
      <p:bldP spid="213" grpId="0"/>
      <p:bldP spid="222" grpId="0" animBg="1"/>
      <p:bldP spid="223" grpId="0" animBg="1"/>
      <p:bldP spid="224" grpId="0" animBg="1"/>
      <p:bldP spid="225" grpId="0" animBg="1"/>
      <p:bldP spid="226" grpId="0"/>
      <p:bldP spid="227" grpId="0" animBg="1"/>
      <p:bldP spid="228" grpId="0" animBg="1"/>
      <p:bldP spid="229" grpId="0" animBg="1"/>
      <p:bldP spid="230" grpId="0" animBg="1"/>
      <p:bldP spid="230" grpId="1" animBg="1"/>
      <p:bldP spid="230" grpId="2" animBg="1"/>
      <p:bldP spid="230" grpId="3" animBg="1"/>
      <p:bldP spid="230" grpId="4" animBg="1"/>
      <p:bldP spid="230" grpId="5" animBg="1"/>
      <p:bldP spid="231" grpId="0" animBg="1"/>
      <p:bldP spid="232" grpId="0"/>
      <p:bldP spid="232" grpId="1"/>
      <p:bldP spid="232" grpId="2"/>
      <p:bldP spid="233" grpId="0"/>
      <p:bldP spid="233" grpId="1"/>
      <p:bldP spid="233" grpId="2"/>
      <p:bldP spid="234" grpId="0" animBg="1"/>
      <p:bldP spid="235" grpId="0" animBg="1"/>
      <p:bldP spid="236" grpId="0" animBg="1"/>
      <p:bldP spid="237" grpId="0"/>
      <p:bldP spid="238"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Causes/costs of Congestion: Scenario 2</a:t>
            </a:r>
            <a:r>
              <a:rPr lang="en-US" sz="5400" dirty="0"/>
              <a:t> </a:t>
            </a:r>
            <a:endParaRPr lang="en-US" dirty="0"/>
          </a:p>
        </p:txBody>
      </p:sp>
      <p:sp>
        <p:nvSpPr>
          <p:cNvPr id="3" name="Content Placeholder 2"/>
          <p:cNvSpPr>
            <a:spLocks noGrp="1"/>
          </p:cNvSpPr>
          <p:nvPr>
            <p:ph idx="1"/>
          </p:nvPr>
        </p:nvSpPr>
        <p:spPr/>
        <p:txBody>
          <a:bodyPr/>
          <a:lstStyle/>
          <a:p>
            <a:r>
              <a:rPr lang="en-US" dirty="0"/>
              <a:t>Realistic: duplicate packets</a:t>
            </a:r>
          </a:p>
          <a:p>
            <a:r>
              <a:rPr lang="en-US" dirty="0"/>
              <a:t>Packets can be lost, dropped at router due to full buffers</a:t>
            </a:r>
          </a:p>
          <a:p>
            <a:r>
              <a:rPr lang="en-US" dirty="0"/>
              <a:t>Sender times out prematurely, sending two copies, both of which are delivered</a:t>
            </a:r>
          </a:p>
          <a:p>
            <a:endParaRPr lang="en-US" dirty="0"/>
          </a:p>
        </p:txBody>
      </p:sp>
      <p:sp>
        <p:nvSpPr>
          <p:cNvPr id="161" name="Freeform 273"/>
          <p:cNvSpPr>
            <a:spLocks/>
          </p:cNvSpPr>
          <p:nvPr/>
        </p:nvSpPr>
        <p:spPr bwMode="auto">
          <a:xfrm flipH="1">
            <a:off x="4192588" y="3403601"/>
            <a:ext cx="250825" cy="1201737"/>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162" name="Group 357"/>
          <p:cNvGrpSpPr>
            <a:grpSpLocks/>
          </p:cNvGrpSpPr>
          <p:nvPr/>
        </p:nvGrpSpPr>
        <p:grpSpPr bwMode="auto">
          <a:xfrm>
            <a:off x="3797300" y="4364038"/>
            <a:ext cx="525462" cy="434975"/>
            <a:chOff x="-44" y="1473"/>
            <a:chExt cx="981" cy="1105"/>
          </a:xfrm>
        </p:grpSpPr>
        <p:pic>
          <p:nvPicPr>
            <p:cNvPr id="163" name="Picture 358"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4" name="Freeform 359"/>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165" name="Oval 3"/>
          <p:cNvSpPr>
            <a:spLocks noChangeArrowheads="1"/>
          </p:cNvSpPr>
          <p:nvPr/>
        </p:nvSpPr>
        <p:spPr bwMode="auto">
          <a:xfrm>
            <a:off x="5876926" y="5286375"/>
            <a:ext cx="1304925" cy="303212"/>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166" name="Line 4"/>
          <p:cNvSpPr>
            <a:spLocks noChangeShapeType="1"/>
          </p:cNvSpPr>
          <p:nvPr/>
        </p:nvSpPr>
        <p:spPr bwMode="auto">
          <a:xfrm>
            <a:off x="5876925" y="5262563"/>
            <a:ext cx="0" cy="18732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67" name="Line 5"/>
          <p:cNvSpPr>
            <a:spLocks noChangeShapeType="1"/>
          </p:cNvSpPr>
          <p:nvPr/>
        </p:nvSpPr>
        <p:spPr bwMode="auto">
          <a:xfrm>
            <a:off x="7181850" y="5262563"/>
            <a:ext cx="0" cy="18732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68" name="Rectangle 6"/>
          <p:cNvSpPr>
            <a:spLocks noChangeArrowheads="1"/>
          </p:cNvSpPr>
          <p:nvPr/>
        </p:nvSpPr>
        <p:spPr bwMode="auto">
          <a:xfrm>
            <a:off x="5876925" y="5262562"/>
            <a:ext cx="309562"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169" name="Rectangle 7"/>
          <p:cNvSpPr>
            <a:spLocks noChangeArrowheads="1"/>
          </p:cNvSpPr>
          <p:nvPr/>
        </p:nvSpPr>
        <p:spPr bwMode="auto">
          <a:xfrm>
            <a:off x="6786562" y="5249862"/>
            <a:ext cx="395288" cy="184150"/>
          </a:xfrm>
          <a:prstGeom prst="rect">
            <a:avLst/>
          </a:prstGeom>
          <a:solidFill>
            <a:srgbClr val="808080"/>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FontTx/>
              <a:buNone/>
            </a:pPr>
            <a:endParaRPr lang="en-US" altLang="en-US" sz="2000">
              <a:solidFill>
                <a:srgbClr val="000000"/>
              </a:solidFill>
              <a:latin typeface="Comic Sans MS" charset="0"/>
            </a:endParaRPr>
          </a:p>
        </p:txBody>
      </p:sp>
      <p:sp>
        <p:nvSpPr>
          <p:cNvPr id="170" name="Oval 8"/>
          <p:cNvSpPr>
            <a:spLocks noChangeArrowheads="1"/>
          </p:cNvSpPr>
          <p:nvPr/>
        </p:nvSpPr>
        <p:spPr bwMode="auto">
          <a:xfrm>
            <a:off x="5872163" y="5064126"/>
            <a:ext cx="1306513" cy="352425"/>
          </a:xfrm>
          <a:prstGeom prst="ellipse">
            <a:avLst/>
          </a:prstGeom>
          <a:solidFill>
            <a:srgbClr val="808080"/>
          </a:solidFill>
          <a:ln w="12700">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171" name="Group 9"/>
          <p:cNvGrpSpPr>
            <a:grpSpLocks/>
          </p:cNvGrpSpPr>
          <p:nvPr/>
        </p:nvGrpSpPr>
        <p:grpSpPr bwMode="auto">
          <a:xfrm>
            <a:off x="6178550" y="5121276"/>
            <a:ext cx="647700" cy="206375"/>
            <a:chOff x="2848" y="848"/>
            <a:chExt cx="140" cy="98"/>
          </a:xfrm>
        </p:grpSpPr>
        <p:sp>
          <p:nvSpPr>
            <p:cNvPr id="172" name="Line 10"/>
            <p:cNvSpPr>
              <a:spLocks noChangeShapeType="1"/>
            </p:cNvSpPr>
            <p:nvPr/>
          </p:nvSpPr>
          <p:spPr bwMode="auto">
            <a:xfrm flipV="1">
              <a:off x="2848" y="848"/>
              <a:ext cx="50" cy="2"/>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3" name="Line 11"/>
            <p:cNvSpPr>
              <a:spLocks noChangeShapeType="1"/>
            </p:cNvSpPr>
            <p:nvPr/>
          </p:nvSpPr>
          <p:spPr bwMode="auto">
            <a:xfrm>
              <a:off x="2944" y="946"/>
              <a:ext cx="44"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4" name="Line 12"/>
            <p:cNvSpPr>
              <a:spLocks noChangeShapeType="1"/>
            </p:cNvSpPr>
            <p:nvPr/>
          </p:nvSpPr>
          <p:spPr bwMode="auto">
            <a:xfrm>
              <a:off x="2894" y="850"/>
              <a:ext cx="52" cy="96"/>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
        <p:nvSpPr>
          <p:cNvPr id="175" name="Line 13"/>
          <p:cNvSpPr>
            <a:spLocks noChangeShapeType="1"/>
          </p:cNvSpPr>
          <p:nvPr/>
        </p:nvSpPr>
        <p:spPr bwMode="auto">
          <a:xfrm>
            <a:off x="6178551" y="5319713"/>
            <a:ext cx="231775" cy="4763"/>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6" name="Line 14"/>
          <p:cNvSpPr>
            <a:spLocks noChangeShapeType="1"/>
          </p:cNvSpPr>
          <p:nvPr/>
        </p:nvSpPr>
        <p:spPr bwMode="auto">
          <a:xfrm flipV="1">
            <a:off x="6623050" y="5119687"/>
            <a:ext cx="203200" cy="0"/>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7" name="Line 15"/>
          <p:cNvSpPr>
            <a:spLocks noChangeShapeType="1"/>
          </p:cNvSpPr>
          <p:nvPr/>
        </p:nvSpPr>
        <p:spPr bwMode="auto">
          <a:xfrm flipV="1">
            <a:off x="6391275" y="5119688"/>
            <a:ext cx="241300" cy="200025"/>
          </a:xfrm>
          <a:prstGeom prst="line">
            <a:avLst/>
          </a:prstGeom>
          <a:noFill/>
          <a:ln w="28575">
            <a:solidFill>
              <a:srgbClr val="FFFFFF"/>
            </a:solidFill>
            <a:round/>
            <a:headEnd/>
            <a:tailE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178" name="Line 16"/>
          <p:cNvSpPr>
            <a:spLocks noChangeShapeType="1"/>
          </p:cNvSpPr>
          <p:nvPr/>
        </p:nvSpPr>
        <p:spPr bwMode="auto">
          <a:xfrm flipH="1">
            <a:off x="4505325" y="4816475"/>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79" name="Line 17"/>
          <p:cNvSpPr>
            <a:spLocks noChangeShapeType="1"/>
          </p:cNvSpPr>
          <p:nvPr/>
        </p:nvSpPr>
        <p:spPr bwMode="auto">
          <a:xfrm flipH="1">
            <a:off x="5102225" y="4816476"/>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180" name="Group 58"/>
          <p:cNvGrpSpPr>
            <a:grpSpLocks/>
          </p:cNvGrpSpPr>
          <p:nvPr/>
        </p:nvGrpSpPr>
        <p:grpSpPr bwMode="auto">
          <a:xfrm>
            <a:off x="4432300" y="3502025"/>
            <a:ext cx="798512" cy="1166812"/>
            <a:chOff x="12762" y="10336"/>
            <a:chExt cx="1027" cy="1700"/>
          </a:xfrm>
        </p:grpSpPr>
        <p:sp>
          <p:nvSpPr>
            <p:cNvPr id="181" name="Rectangle 5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82" name="Rectangle 6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83" name="Line 6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4" name="Line 6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5" name="Line 6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86" name="Line 6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187" name="Text Box 65"/>
          <p:cNvSpPr txBox="1">
            <a:spLocks noChangeArrowheads="1"/>
          </p:cNvSpPr>
          <p:nvPr/>
        </p:nvSpPr>
        <p:spPr bwMode="auto">
          <a:xfrm>
            <a:off x="4379912" y="4643437"/>
            <a:ext cx="8524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A</a:t>
            </a:r>
            <a:endParaRPr lang="en-US" altLang="en-US" sz="1600">
              <a:solidFill>
                <a:srgbClr val="000000"/>
              </a:solidFill>
              <a:latin typeface="Comic Sans MS" charset="0"/>
            </a:endParaRPr>
          </a:p>
        </p:txBody>
      </p:sp>
      <p:sp>
        <p:nvSpPr>
          <p:cNvPr id="188" name="Text Box 66"/>
          <p:cNvSpPr txBox="1">
            <a:spLocks noChangeArrowheads="1"/>
          </p:cNvSpPr>
          <p:nvPr/>
        </p:nvSpPr>
        <p:spPr bwMode="auto">
          <a:xfrm>
            <a:off x="5449887" y="3387726"/>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in</a:t>
            </a:r>
            <a:endParaRPr lang="en-US" altLang="en-US" sz="1600">
              <a:solidFill>
                <a:srgbClr val="000000"/>
              </a:solidFill>
              <a:latin typeface="Comic Sans MS" charset="0"/>
            </a:endParaRPr>
          </a:p>
        </p:txBody>
      </p:sp>
      <p:sp>
        <p:nvSpPr>
          <p:cNvPr id="189" name="Line 67"/>
          <p:cNvSpPr>
            <a:spLocks noChangeShapeType="1"/>
          </p:cNvSpPr>
          <p:nvPr/>
        </p:nvSpPr>
        <p:spPr bwMode="auto">
          <a:xfrm flipH="1">
            <a:off x="3967163" y="5921376"/>
            <a:ext cx="538163"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190" name="Group 108"/>
          <p:cNvGrpSpPr>
            <a:grpSpLocks/>
          </p:cNvGrpSpPr>
          <p:nvPr/>
        </p:nvGrpSpPr>
        <p:grpSpPr bwMode="auto">
          <a:xfrm>
            <a:off x="3379788" y="4656138"/>
            <a:ext cx="798513" cy="1166813"/>
            <a:chOff x="12762" y="10336"/>
            <a:chExt cx="1027" cy="1700"/>
          </a:xfrm>
        </p:grpSpPr>
        <p:sp>
          <p:nvSpPr>
            <p:cNvPr id="191" name="Rectangle 10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92" name="Rectangle 11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193" name="Line 11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4" name="Line 11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5" name="Line 11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6" name="Line 11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197" name="Line 116"/>
          <p:cNvSpPr>
            <a:spLocks noChangeShapeType="1"/>
          </p:cNvSpPr>
          <p:nvPr/>
        </p:nvSpPr>
        <p:spPr bwMode="auto">
          <a:xfrm flipH="1">
            <a:off x="5102225" y="5332412"/>
            <a:ext cx="7493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8" name="Line 117"/>
          <p:cNvSpPr>
            <a:spLocks noChangeShapeType="1"/>
          </p:cNvSpPr>
          <p:nvPr/>
        </p:nvSpPr>
        <p:spPr bwMode="auto">
          <a:xfrm flipH="1">
            <a:off x="7091363" y="5332412"/>
            <a:ext cx="747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199" name="Line 118"/>
          <p:cNvSpPr>
            <a:spLocks noChangeShapeType="1"/>
          </p:cNvSpPr>
          <p:nvPr/>
        </p:nvSpPr>
        <p:spPr bwMode="auto">
          <a:xfrm flipH="1">
            <a:off x="7242175" y="4816475"/>
            <a:ext cx="1135062" cy="11176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0" name="Line 119"/>
          <p:cNvSpPr>
            <a:spLocks noChangeShapeType="1"/>
          </p:cNvSpPr>
          <p:nvPr/>
        </p:nvSpPr>
        <p:spPr bwMode="auto">
          <a:xfrm flipH="1">
            <a:off x="7231063" y="5934075"/>
            <a:ext cx="6778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1" name="Line 120"/>
          <p:cNvSpPr>
            <a:spLocks noChangeShapeType="1"/>
          </p:cNvSpPr>
          <p:nvPr/>
        </p:nvSpPr>
        <p:spPr bwMode="auto">
          <a:xfrm flipH="1">
            <a:off x="8340725" y="4829175"/>
            <a:ext cx="5397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nvGrpSpPr>
          <p:cNvPr id="202" name="Group 161"/>
          <p:cNvGrpSpPr>
            <a:grpSpLocks/>
          </p:cNvGrpSpPr>
          <p:nvPr/>
        </p:nvGrpSpPr>
        <p:grpSpPr bwMode="auto">
          <a:xfrm>
            <a:off x="8724900" y="3636963"/>
            <a:ext cx="798512" cy="1166813"/>
            <a:chOff x="12762" y="10336"/>
            <a:chExt cx="1027" cy="1700"/>
          </a:xfrm>
        </p:grpSpPr>
        <p:sp>
          <p:nvSpPr>
            <p:cNvPr id="203" name="Rectangle 162"/>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04" name="Rectangle 163"/>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05" name="Line 164"/>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6" name="Line 165"/>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7" name="Line 166"/>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08" name="Line 167"/>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grpSp>
        <p:nvGrpSpPr>
          <p:cNvPr id="209" name="Group 208"/>
          <p:cNvGrpSpPr>
            <a:grpSpLocks/>
          </p:cNvGrpSpPr>
          <p:nvPr/>
        </p:nvGrpSpPr>
        <p:grpSpPr bwMode="auto">
          <a:xfrm>
            <a:off x="8256588" y="4949825"/>
            <a:ext cx="798513" cy="1168400"/>
            <a:chOff x="12762" y="10336"/>
            <a:chExt cx="1027" cy="1700"/>
          </a:xfrm>
        </p:grpSpPr>
        <p:sp>
          <p:nvSpPr>
            <p:cNvPr id="210" name="Rectangle 209"/>
            <p:cNvSpPr>
              <a:spLocks noChangeArrowheads="1"/>
            </p:cNvSpPr>
            <p:nvPr/>
          </p:nvSpPr>
          <p:spPr bwMode="auto">
            <a:xfrm>
              <a:off x="12824" y="10394"/>
              <a:ext cx="965" cy="1642"/>
            </a:xfrm>
            <a:prstGeom prst="rect">
              <a:avLst/>
            </a:prstGeom>
            <a:solidFill>
              <a:srgbClr val="969696"/>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1" name="Rectangle 210"/>
            <p:cNvSpPr>
              <a:spLocks noChangeArrowheads="1"/>
            </p:cNvSpPr>
            <p:nvPr/>
          </p:nvSpPr>
          <p:spPr bwMode="auto">
            <a:xfrm>
              <a:off x="12766" y="10336"/>
              <a:ext cx="965" cy="1642"/>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2" name="Line 211"/>
            <p:cNvSpPr>
              <a:spLocks noChangeShapeType="1"/>
            </p:cNvSpPr>
            <p:nvPr/>
          </p:nvSpPr>
          <p:spPr bwMode="auto">
            <a:xfrm>
              <a:off x="12766" y="10682"/>
              <a:ext cx="965"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3" name="Line 212"/>
            <p:cNvSpPr>
              <a:spLocks noChangeShapeType="1"/>
            </p:cNvSpPr>
            <p:nvPr/>
          </p:nvSpPr>
          <p:spPr bwMode="auto">
            <a:xfrm>
              <a:off x="12780" y="11042"/>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4" name="Line 213"/>
            <p:cNvSpPr>
              <a:spLocks noChangeShapeType="1"/>
            </p:cNvSpPr>
            <p:nvPr/>
          </p:nvSpPr>
          <p:spPr bwMode="auto">
            <a:xfrm>
              <a:off x="12764" y="11374"/>
              <a:ext cx="98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15" name="Line 214"/>
            <p:cNvSpPr>
              <a:spLocks noChangeShapeType="1"/>
            </p:cNvSpPr>
            <p:nvPr/>
          </p:nvSpPr>
          <p:spPr bwMode="auto">
            <a:xfrm>
              <a:off x="12762" y="11675"/>
              <a:ext cx="967"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216" name="Oval 215"/>
          <p:cNvSpPr>
            <a:spLocks noChangeArrowheads="1"/>
          </p:cNvSpPr>
          <p:nvPr/>
        </p:nvSpPr>
        <p:spPr bwMode="auto">
          <a:xfrm>
            <a:off x="4845050" y="3576637"/>
            <a:ext cx="112712" cy="115888"/>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7" name="Oval 216"/>
          <p:cNvSpPr>
            <a:spLocks noChangeArrowheads="1"/>
          </p:cNvSpPr>
          <p:nvPr/>
        </p:nvSpPr>
        <p:spPr bwMode="auto">
          <a:xfrm>
            <a:off x="3686175" y="4705351"/>
            <a:ext cx="114300" cy="117475"/>
          </a:xfrm>
          <a:prstGeom prst="ellipse">
            <a:avLst/>
          </a:prstGeom>
          <a:solidFill>
            <a:srgbClr val="808080"/>
          </a:solidFill>
          <a:ln w="9525">
            <a:solidFill>
              <a:srgbClr val="80808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18" name="Text Box 217"/>
          <p:cNvSpPr txBox="1">
            <a:spLocks noChangeArrowheads="1"/>
          </p:cNvSpPr>
          <p:nvPr/>
        </p:nvSpPr>
        <p:spPr bwMode="auto">
          <a:xfrm>
            <a:off x="9664700" y="3589338"/>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baseline="-25000">
                <a:solidFill>
                  <a:srgbClr val="FF0000"/>
                </a:solidFill>
                <a:latin typeface="Arial" charset="0"/>
              </a:rPr>
              <a:t>out</a:t>
            </a:r>
            <a:endParaRPr lang="en-US" altLang="en-US" sz="2000">
              <a:solidFill>
                <a:srgbClr val="000000"/>
              </a:solidFill>
              <a:latin typeface="Comic Sans MS" charset="0"/>
            </a:endParaRPr>
          </a:p>
        </p:txBody>
      </p:sp>
      <p:grpSp>
        <p:nvGrpSpPr>
          <p:cNvPr id="219" name="Group 218"/>
          <p:cNvGrpSpPr>
            <a:grpSpLocks/>
          </p:cNvGrpSpPr>
          <p:nvPr/>
        </p:nvGrpSpPr>
        <p:grpSpPr bwMode="auto">
          <a:xfrm>
            <a:off x="6669088" y="5172076"/>
            <a:ext cx="385763" cy="319087"/>
            <a:chOff x="11283" y="10423"/>
            <a:chExt cx="475" cy="374"/>
          </a:xfrm>
        </p:grpSpPr>
        <p:sp>
          <p:nvSpPr>
            <p:cNvPr id="220" name="Rectangle 219"/>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21" name="Line 220"/>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2" name="Line 221"/>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3" name="Line 222"/>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4" name="Line 223"/>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5" name="Line 224"/>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6" name="Line 225"/>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grpSp>
      <p:sp>
        <p:nvSpPr>
          <p:cNvPr id="227" name="Line 226"/>
          <p:cNvSpPr>
            <a:spLocks noChangeShapeType="1"/>
          </p:cNvSpPr>
          <p:nvPr/>
        </p:nvSpPr>
        <p:spPr bwMode="auto">
          <a:xfrm>
            <a:off x="6926263" y="3956050"/>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8" name="Freeform 227"/>
          <p:cNvSpPr>
            <a:spLocks/>
          </p:cNvSpPr>
          <p:nvPr/>
        </p:nvSpPr>
        <p:spPr bwMode="auto">
          <a:xfrm>
            <a:off x="3744913" y="4803776"/>
            <a:ext cx="4854575" cy="1228725"/>
          </a:xfrm>
          <a:custGeom>
            <a:avLst/>
            <a:gdLst>
              <a:gd name="T0" fmla="*/ 0 w 6225"/>
              <a:gd name="T1" fmla="*/ 0 h 1501"/>
              <a:gd name="T2" fmla="*/ 0 w 6225"/>
              <a:gd name="T3" fmla="*/ 2147483646 h 1501"/>
              <a:gd name="T4" fmla="*/ 2147483646 w 6225"/>
              <a:gd name="T5" fmla="*/ 2147483646 h 1501"/>
              <a:gd name="T6" fmla="*/ 2147483646 w 6225"/>
              <a:gd name="T7" fmla="*/ 2147483646 h 1501"/>
              <a:gd name="T8" fmla="*/ 2147483646 w 6225"/>
              <a:gd name="T9" fmla="*/ 2147483646 h 1501"/>
              <a:gd name="T10" fmla="*/ 2147483646 w 6225"/>
              <a:gd name="T11" fmla="*/ 2147483646 h 1501"/>
              <a:gd name="T12" fmla="*/ 2147483646 w 6225"/>
              <a:gd name="T13" fmla="*/ 2147483646 h 1501"/>
              <a:gd name="T14" fmla="*/ 2147483646 w 6225"/>
              <a:gd name="T15" fmla="*/ 2147483646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80808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29" name="Freeform 228"/>
          <p:cNvSpPr>
            <a:spLocks/>
          </p:cNvSpPr>
          <p:nvPr/>
        </p:nvSpPr>
        <p:spPr bwMode="auto">
          <a:xfrm>
            <a:off x="4903787" y="3636962"/>
            <a:ext cx="4210050" cy="1646238"/>
          </a:xfrm>
          <a:custGeom>
            <a:avLst/>
            <a:gdLst>
              <a:gd name="T0" fmla="*/ 0 w 5400"/>
              <a:gd name="T1" fmla="*/ 0 h 2010"/>
              <a:gd name="T2" fmla="*/ 0 w 5400"/>
              <a:gd name="T3" fmla="*/ 2147483646 h 2010"/>
              <a:gd name="T4" fmla="*/ 2147483646 w 5400"/>
              <a:gd name="T5" fmla="*/ 2147483646 h 2010"/>
              <a:gd name="T6" fmla="*/ 2147483646 w 5400"/>
              <a:gd name="T7" fmla="*/ 2147483646 h 2010"/>
              <a:gd name="T8" fmla="*/ 2147483646 w 5400"/>
              <a:gd name="T9" fmla="*/ 2147483646 h 2010"/>
              <a:gd name="T10" fmla="*/ 2147483646 w 5400"/>
              <a:gd name="T11" fmla="*/ 2147483646 h 2010"/>
              <a:gd name="T12" fmla="*/ 2147483646 w 5400"/>
              <a:gd name="T13" fmla="*/ 2147483646 h 2010"/>
              <a:gd name="T14" fmla="*/ 2147483646 w 5400"/>
              <a:gd name="T15" fmla="*/ 2147483646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1600">
              <a:solidFill>
                <a:srgbClr val="000000"/>
              </a:solidFill>
              <a:latin typeface="Tahoma" charset="0"/>
              <a:ea typeface="ＭＳ Ｐゴシック" charset="-128"/>
            </a:endParaRPr>
          </a:p>
        </p:txBody>
      </p:sp>
      <p:sp>
        <p:nvSpPr>
          <p:cNvPr id="230" name="Oval 229"/>
          <p:cNvSpPr>
            <a:spLocks noChangeArrowheads="1"/>
          </p:cNvSpPr>
          <p:nvPr/>
        </p:nvSpPr>
        <p:spPr bwMode="auto">
          <a:xfrm>
            <a:off x="4845050" y="3810001"/>
            <a:ext cx="112712" cy="115887"/>
          </a:xfrm>
          <a:prstGeom prst="ellipse">
            <a:avLst/>
          </a:prstGeom>
          <a:solidFill>
            <a:srgbClr val="FF0000"/>
          </a:solidFill>
          <a:ln w="9525">
            <a:solidFill>
              <a:srgbClr val="FF0000"/>
            </a:solidFill>
            <a:round/>
            <a:headEnd/>
            <a:tailEnd/>
          </a:ln>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sp>
        <p:nvSpPr>
          <p:cNvPr id="231" name="Text Box 230"/>
          <p:cNvSpPr txBox="1">
            <a:spLocks noChangeArrowheads="1"/>
          </p:cNvSpPr>
          <p:nvPr/>
        </p:nvSpPr>
        <p:spPr bwMode="auto">
          <a:xfrm>
            <a:off x="5443537" y="3716337"/>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2000">
                <a:solidFill>
                  <a:srgbClr val="FF0000"/>
                </a:solidFill>
                <a:latin typeface="Symbol" charset="2"/>
              </a:rPr>
              <a:t>l</a:t>
            </a:r>
            <a:r>
              <a:rPr lang="en-US" altLang="en-US" sz="2000">
                <a:solidFill>
                  <a:srgbClr val="FF0000"/>
                </a:solidFill>
                <a:latin typeface="Arial" charset="0"/>
              </a:rPr>
              <a:t>'</a:t>
            </a:r>
            <a:r>
              <a:rPr lang="en-US" altLang="en-US" sz="2000" baseline="-25000">
                <a:solidFill>
                  <a:srgbClr val="FF0000"/>
                </a:solidFill>
                <a:latin typeface="Arial" charset="0"/>
              </a:rPr>
              <a:t>in</a:t>
            </a:r>
            <a:endParaRPr lang="en-US" altLang="en-US" sz="1600">
              <a:solidFill>
                <a:srgbClr val="000000"/>
              </a:solidFill>
              <a:latin typeface="Comic Sans MS" charset="0"/>
            </a:endParaRPr>
          </a:p>
        </p:txBody>
      </p:sp>
      <p:sp>
        <p:nvSpPr>
          <p:cNvPr id="232" name="Line 231"/>
          <p:cNvSpPr>
            <a:spLocks noChangeShapeType="1"/>
          </p:cNvSpPr>
          <p:nvPr/>
        </p:nvSpPr>
        <p:spPr bwMode="auto">
          <a:xfrm>
            <a:off x="4991100" y="3876675"/>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3" name="Line 232"/>
          <p:cNvSpPr>
            <a:spLocks noChangeShapeType="1"/>
          </p:cNvSpPr>
          <p:nvPr/>
        </p:nvSpPr>
        <p:spPr bwMode="auto">
          <a:xfrm>
            <a:off x="4986337" y="3643312"/>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4" name="Line 233"/>
          <p:cNvSpPr>
            <a:spLocks noChangeShapeType="1"/>
          </p:cNvSpPr>
          <p:nvPr/>
        </p:nvSpPr>
        <p:spPr bwMode="auto">
          <a:xfrm>
            <a:off x="9197975" y="3795712"/>
            <a:ext cx="514350" cy="0"/>
          </a:xfrm>
          <a:prstGeom prst="line">
            <a:avLst/>
          </a:prstGeom>
          <a:noFill/>
          <a:ln w="12700">
            <a:solidFill>
              <a:srgbClr val="000000"/>
            </a:solidFill>
            <a:round/>
            <a:headEnd type="triangle" w="med" len="med"/>
            <a:tailEnd/>
          </a:ln>
          <a:extLst>
            <a:ext uri="{909E8E84-426E-40DD-AFC4-6F175D3DCCD1}">
              <a14:hiddenFill xmlns:a14="http://schemas.microsoft.com/office/drawing/2010/main">
                <a:noFill/>
              </a14:hiddenFill>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35" name="Rectangle 234"/>
          <p:cNvSpPr>
            <a:spLocks noChangeArrowheads="1"/>
          </p:cNvSpPr>
          <p:nvPr/>
        </p:nvSpPr>
        <p:spPr bwMode="auto">
          <a:xfrm>
            <a:off x="4792663" y="3551238"/>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36" name="Rectangle 235"/>
          <p:cNvSpPr>
            <a:spLocks noChangeArrowheads="1"/>
          </p:cNvSpPr>
          <p:nvPr/>
        </p:nvSpPr>
        <p:spPr bwMode="auto">
          <a:xfrm>
            <a:off x="4462463" y="3784601"/>
            <a:ext cx="244475" cy="155575"/>
          </a:xfrm>
          <a:prstGeom prst="rect">
            <a:avLst/>
          </a:prstGeom>
          <a:solidFill>
            <a:srgbClr val="00CC99"/>
          </a:solidFill>
          <a:ln w="9525">
            <a:solidFill>
              <a:srgbClr val="0066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37" name="Text Box 236"/>
          <p:cNvSpPr txBox="1">
            <a:spLocks noChangeArrowheads="1"/>
          </p:cNvSpPr>
          <p:nvPr/>
        </p:nvSpPr>
        <p:spPr bwMode="auto">
          <a:xfrm>
            <a:off x="3838576" y="3675062"/>
            <a:ext cx="6127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a:solidFill>
                  <a:srgbClr val="006600"/>
                </a:solidFill>
                <a:latin typeface="Arial" charset="0"/>
              </a:rPr>
              <a:t>copy</a:t>
            </a:r>
          </a:p>
        </p:txBody>
      </p:sp>
      <p:sp>
        <p:nvSpPr>
          <p:cNvPr id="238" name="Text Box 237"/>
          <p:cNvSpPr txBox="1">
            <a:spLocks noChangeArrowheads="1"/>
          </p:cNvSpPr>
          <p:nvPr/>
        </p:nvSpPr>
        <p:spPr bwMode="auto">
          <a:xfrm>
            <a:off x="5805488" y="4743450"/>
            <a:ext cx="17684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r>
              <a:rPr lang="en-US" altLang="en-US" sz="1600" i="1">
                <a:solidFill>
                  <a:srgbClr val="006600"/>
                </a:solidFill>
                <a:latin typeface="Arial" charset="0"/>
              </a:rPr>
              <a:t>free buffer space!</a:t>
            </a:r>
          </a:p>
        </p:txBody>
      </p:sp>
      <p:grpSp>
        <p:nvGrpSpPr>
          <p:cNvPr id="239" name="Group 240"/>
          <p:cNvGrpSpPr>
            <a:grpSpLocks/>
          </p:cNvGrpSpPr>
          <p:nvPr/>
        </p:nvGrpSpPr>
        <p:grpSpPr bwMode="auto">
          <a:xfrm>
            <a:off x="3457576" y="3238500"/>
            <a:ext cx="947737" cy="869950"/>
            <a:chOff x="3283" y="2142"/>
            <a:chExt cx="597" cy="548"/>
          </a:xfrm>
        </p:grpSpPr>
        <p:grpSp>
          <p:nvGrpSpPr>
            <p:cNvPr id="240" name="Group 241"/>
            <p:cNvGrpSpPr>
              <a:grpSpLocks/>
            </p:cNvGrpSpPr>
            <p:nvPr/>
          </p:nvGrpSpPr>
          <p:grpSpPr bwMode="auto">
            <a:xfrm>
              <a:off x="3283" y="2387"/>
              <a:ext cx="597" cy="303"/>
              <a:chOff x="990" y="4570"/>
              <a:chExt cx="597" cy="380"/>
            </a:xfrm>
          </p:grpSpPr>
          <p:pic>
            <p:nvPicPr>
              <p:cNvPr id="243" name="Picture 242"/>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990" y="4570"/>
                <a:ext cx="597" cy="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4" name="Rectangle 243"/>
              <p:cNvSpPr>
                <a:spLocks noChangeArrowheads="1"/>
              </p:cNvSpPr>
              <p:nvPr/>
            </p:nvSpPr>
            <p:spPr bwMode="auto">
              <a:xfrm>
                <a:off x="1124" y="4679"/>
                <a:ext cx="360" cy="148"/>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FontTx/>
                  <a:buNone/>
                </a:pPr>
                <a:endParaRPr lang="en-US" altLang="en-US" sz="1600">
                  <a:solidFill>
                    <a:srgbClr val="000000"/>
                  </a:solidFill>
                  <a:latin typeface="Tahoma" charset="0"/>
                </a:endParaRPr>
              </a:p>
            </p:txBody>
          </p:sp>
        </p:grpSp>
        <p:sp>
          <p:nvSpPr>
            <p:cNvPr id="241" name="Text Box 244"/>
            <p:cNvSpPr txBox="1">
              <a:spLocks noChangeArrowheads="1"/>
            </p:cNvSpPr>
            <p:nvPr/>
          </p:nvSpPr>
          <p:spPr bwMode="auto">
            <a:xfrm>
              <a:off x="3343" y="2461"/>
              <a:ext cx="479" cy="1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80000"/>
                </a:lnSpc>
                <a:spcBef>
                  <a:spcPct val="0"/>
                </a:spcBef>
                <a:spcAft>
                  <a:spcPct val="0"/>
                </a:spcAft>
                <a:buClrTx/>
                <a:buSzTx/>
                <a:buFontTx/>
                <a:buNone/>
              </a:pPr>
              <a:r>
                <a:rPr lang="en-US" altLang="en-US" sz="1200" b="1" i="1" dirty="0">
                  <a:solidFill>
                    <a:srgbClr val="3333CC"/>
                  </a:solidFill>
                  <a:latin typeface="Comic Sans MS" charset="0"/>
                </a:rPr>
                <a:t>timeout</a:t>
              </a:r>
            </a:p>
          </p:txBody>
        </p:sp>
        <p:pic>
          <p:nvPicPr>
            <p:cNvPr id="242" name="Picture 245"/>
            <p:cNvPicPr>
              <a:picLocks noChangeAspect="1" noChangeArrowheads="1"/>
            </p:cNvPicPr>
            <p:nvPr/>
          </p:nvPicPr>
          <p:blipFill>
            <a:blip r:embed="rId4" cstate="print">
              <a:extLst>
                <a:ext uri="{28A0092B-C50C-407E-A947-70E740481C1C}">
                  <a14:useLocalDpi xmlns:a14="http://schemas.microsoft.com/office/drawing/2010/main"/>
                </a:ext>
              </a:extLst>
            </a:blip>
            <a:srcRect/>
            <a:stretch>
              <a:fillRect/>
            </a:stretch>
          </p:blipFill>
          <p:spPr bwMode="auto">
            <a:xfrm flipH="1">
              <a:off x="3419" y="2142"/>
              <a:ext cx="262" cy="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45" name="Freeform 264"/>
          <p:cNvSpPr>
            <a:spLocks/>
          </p:cNvSpPr>
          <p:nvPr/>
        </p:nvSpPr>
        <p:spPr bwMode="auto">
          <a:xfrm>
            <a:off x="9018588" y="4919662"/>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6" name="Freeform 267"/>
          <p:cNvSpPr>
            <a:spLocks/>
          </p:cNvSpPr>
          <p:nvPr/>
        </p:nvSpPr>
        <p:spPr bwMode="auto">
          <a:xfrm>
            <a:off x="9498013" y="3614737"/>
            <a:ext cx="250825" cy="1212850"/>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7" name="Freeform 270"/>
          <p:cNvSpPr>
            <a:spLocks/>
          </p:cNvSpPr>
          <p:nvPr/>
        </p:nvSpPr>
        <p:spPr bwMode="auto">
          <a:xfrm flipH="1">
            <a:off x="3148013" y="4605337"/>
            <a:ext cx="250825" cy="1201738"/>
          </a:xfrm>
          <a:custGeom>
            <a:avLst/>
            <a:gdLst>
              <a:gd name="T0" fmla="*/ 2147483646 w 366"/>
              <a:gd name="T1" fmla="*/ 2147483646 h 1284"/>
              <a:gd name="T2" fmla="*/ 2147483646 w 366"/>
              <a:gd name="T3" fmla="*/ 0 h 1284"/>
              <a:gd name="T4" fmla="*/ 0 w 366"/>
              <a:gd name="T5" fmla="*/ 2147483646 h 1284"/>
              <a:gd name="T6" fmla="*/ 2147483646 w 366"/>
              <a:gd name="T7" fmla="*/ 2147483646 h 1284"/>
              <a:gd name="T8" fmla="*/ 2147483646 w 366"/>
              <a:gd name="T9" fmla="*/ 2147483646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48" name="Text Box 275"/>
          <p:cNvSpPr txBox="1">
            <a:spLocks noChangeArrowheads="1"/>
          </p:cNvSpPr>
          <p:nvPr/>
        </p:nvSpPr>
        <p:spPr bwMode="auto">
          <a:xfrm>
            <a:off x="3249612" y="6011862"/>
            <a:ext cx="8778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fontAlgn="base">
              <a:lnSpc>
                <a:spcPct val="100000"/>
              </a:lnSpc>
              <a:spcBef>
                <a:spcPct val="0"/>
              </a:spcBef>
              <a:spcAft>
                <a:spcPct val="0"/>
              </a:spcAft>
              <a:buClrTx/>
              <a:buSzTx/>
              <a:buFontTx/>
              <a:buNone/>
            </a:pPr>
            <a:r>
              <a:rPr lang="en-US" altLang="en-US" sz="1600">
                <a:solidFill>
                  <a:srgbClr val="000000"/>
                </a:solidFill>
                <a:latin typeface="Arial" charset="0"/>
              </a:rPr>
              <a:t>Host B</a:t>
            </a:r>
            <a:endParaRPr lang="en-US" altLang="en-US" sz="1600">
              <a:solidFill>
                <a:srgbClr val="000000"/>
              </a:solidFill>
              <a:latin typeface="Comic Sans MS" charset="0"/>
            </a:endParaRPr>
          </a:p>
        </p:txBody>
      </p:sp>
      <p:grpSp>
        <p:nvGrpSpPr>
          <p:cNvPr id="249" name="Group 288"/>
          <p:cNvGrpSpPr>
            <a:grpSpLocks/>
          </p:cNvGrpSpPr>
          <p:nvPr/>
        </p:nvGrpSpPr>
        <p:grpSpPr bwMode="auto">
          <a:xfrm>
            <a:off x="9634538" y="4502151"/>
            <a:ext cx="231775" cy="441325"/>
            <a:chOff x="4140" y="429"/>
            <a:chExt cx="1425" cy="2396"/>
          </a:xfrm>
        </p:grpSpPr>
        <p:sp>
          <p:nvSpPr>
            <p:cNvPr id="250" name="Freeform 289"/>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1" name="Rectangle 290"/>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52" name="Freeform 291"/>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3" name="Freeform 292"/>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54" name="Rectangle 293"/>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55" name="Group 294"/>
            <p:cNvGrpSpPr>
              <a:grpSpLocks/>
            </p:cNvGrpSpPr>
            <p:nvPr/>
          </p:nvGrpSpPr>
          <p:grpSpPr bwMode="auto">
            <a:xfrm>
              <a:off x="4749" y="668"/>
              <a:ext cx="581" cy="145"/>
              <a:chOff x="614" y="2568"/>
              <a:chExt cx="725" cy="139"/>
            </a:xfrm>
          </p:grpSpPr>
          <p:sp>
            <p:nvSpPr>
              <p:cNvPr id="280" name="AutoShape 295"/>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81" name="AutoShape 296"/>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56" name="Rectangle 297"/>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57" name="Group 298"/>
            <p:cNvGrpSpPr>
              <a:grpSpLocks/>
            </p:cNvGrpSpPr>
            <p:nvPr/>
          </p:nvGrpSpPr>
          <p:grpSpPr bwMode="auto">
            <a:xfrm>
              <a:off x="4747" y="994"/>
              <a:ext cx="581" cy="134"/>
              <a:chOff x="614" y="2568"/>
              <a:chExt cx="725" cy="139"/>
            </a:xfrm>
          </p:grpSpPr>
          <p:sp>
            <p:nvSpPr>
              <p:cNvPr id="278" name="AutoShape 299"/>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9" name="AutoShape 300"/>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58" name="Rectangle 301"/>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59" name="Rectangle 302"/>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60" name="Group 303"/>
            <p:cNvGrpSpPr>
              <a:grpSpLocks/>
            </p:cNvGrpSpPr>
            <p:nvPr/>
          </p:nvGrpSpPr>
          <p:grpSpPr bwMode="auto">
            <a:xfrm>
              <a:off x="4735" y="1627"/>
              <a:ext cx="582" cy="151"/>
              <a:chOff x="614" y="2568"/>
              <a:chExt cx="725" cy="139"/>
            </a:xfrm>
          </p:grpSpPr>
          <p:sp>
            <p:nvSpPr>
              <p:cNvPr id="276" name="AutoShape 304"/>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7" name="AutoShape 305"/>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61" name="Freeform 306"/>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262" name="Group 307"/>
            <p:cNvGrpSpPr>
              <a:grpSpLocks/>
            </p:cNvGrpSpPr>
            <p:nvPr/>
          </p:nvGrpSpPr>
          <p:grpSpPr bwMode="auto">
            <a:xfrm>
              <a:off x="4739" y="1327"/>
              <a:ext cx="582" cy="139"/>
              <a:chOff x="614" y="2568"/>
              <a:chExt cx="725" cy="139"/>
            </a:xfrm>
          </p:grpSpPr>
          <p:sp>
            <p:nvSpPr>
              <p:cNvPr id="274" name="AutoShape 308"/>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5" name="AutoShape 309"/>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63" name="Rectangle 310"/>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4" name="Freeform 311"/>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65" name="Freeform 312"/>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66" name="Oval 313"/>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7" name="Freeform 314"/>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68" name="AutoShape 315"/>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69" name="AutoShape 316"/>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0" name="Oval 317"/>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1" name="Oval 318"/>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272" name="Oval 319"/>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73" name="Rectangle 320"/>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282" name="Group 321"/>
          <p:cNvGrpSpPr>
            <a:grpSpLocks/>
          </p:cNvGrpSpPr>
          <p:nvPr/>
        </p:nvGrpSpPr>
        <p:grpSpPr bwMode="auto">
          <a:xfrm>
            <a:off x="9217026" y="5805488"/>
            <a:ext cx="231775" cy="441325"/>
            <a:chOff x="4140" y="429"/>
            <a:chExt cx="1425" cy="2396"/>
          </a:xfrm>
        </p:grpSpPr>
        <p:sp>
          <p:nvSpPr>
            <p:cNvPr id="283" name="Freeform 322"/>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4" name="Rectangle 323"/>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85" name="Freeform 324"/>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6" name="Freeform 325"/>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87" name="Rectangle 326"/>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88" name="Group 327"/>
            <p:cNvGrpSpPr>
              <a:grpSpLocks/>
            </p:cNvGrpSpPr>
            <p:nvPr/>
          </p:nvGrpSpPr>
          <p:grpSpPr bwMode="auto">
            <a:xfrm>
              <a:off x="4749" y="668"/>
              <a:ext cx="581" cy="145"/>
              <a:chOff x="614" y="2568"/>
              <a:chExt cx="725" cy="139"/>
            </a:xfrm>
          </p:grpSpPr>
          <p:sp>
            <p:nvSpPr>
              <p:cNvPr id="313" name="AutoShape 328"/>
              <p:cNvSpPr>
                <a:spLocks noChangeArrowheads="1"/>
              </p:cNvSpPr>
              <p:nvPr/>
            </p:nvSpPr>
            <p:spPr bwMode="auto">
              <a:xfrm>
                <a:off x="609" y="2570"/>
                <a:ext cx="731" cy="140"/>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14" name="AutoShape 329"/>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89" name="Rectangle 330"/>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90" name="Group 331"/>
            <p:cNvGrpSpPr>
              <a:grpSpLocks/>
            </p:cNvGrpSpPr>
            <p:nvPr/>
          </p:nvGrpSpPr>
          <p:grpSpPr bwMode="auto">
            <a:xfrm>
              <a:off x="4747" y="994"/>
              <a:ext cx="581" cy="134"/>
              <a:chOff x="614" y="2568"/>
              <a:chExt cx="725" cy="139"/>
            </a:xfrm>
          </p:grpSpPr>
          <p:sp>
            <p:nvSpPr>
              <p:cNvPr id="311" name="AutoShape 332"/>
              <p:cNvSpPr>
                <a:spLocks noChangeArrowheads="1"/>
              </p:cNvSpPr>
              <p:nvPr/>
            </p:nvSpPr>
            <p:spPr bwMode="auto">
              <a:xfrm>
                <a:off x="612" y="2572"/>
                <a:ext cx="731" cy="134"/>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12" name="AutoShape 333"/>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91" name="Rectangle 334"/>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2" name="Rectangle 335"/>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nvGrpSpPr>
            <p:cNvPr id="293" name="Group 336"/>
            <p:cNvGrpSpPr>
              <a:grpSpLocks/>
            </p:cNvGrpSpPr>
            <p:nvPr/>
          </p:nvGrpSpPr>
          <p:grpSpPr bwMode="auto">
            <a:xfrm>
              <a:off x="4735" y="1627"/>
              <a:ext cx="582" cy="151"/>
              <a:chOff x="614" y="2568"/>
              <a:chExt cx="725" cy="139"/>
            </a:xfrm>
          </p:grpSpPr>
          <p:sp>
            <p:nvSpPr>
              <p:cNvPr id="309" name="AutoShape 337"/>
              <p:cNvSpPr>
                <a:spLocks noChangeArrowheads="1"/>
              </p:cNvSpPr>
              <p:nvPr/>
            </p:nvSpPr>
            <p:spPr bwMode="auto">
              <a:xfrm>
                <a:off x="614" y="2568"/>
                <a:ext cx="730" cy="167"/>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10" name="AutoShape 338"/>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94" name="Freeform 339"/>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295" name="Group 340"/>
            <p:cNvGrpSpPr>
              <a:grpSpLocks/>
            </p:cNvGrpSpPr>
            <p:nvPr/>
          </p:nvGrpSpPr>
          <p:grpSpPr bwMode="auto">
            <a:xfrm>
              <a:off x="4739" y="1327"/>
              <a:ext cx="582" cy="139"/>
              <a:chOff x="614" y="2568"/>
              <a:chExt cx="725" cy="139"/>
            </a:xfrm>
          </p:grpSpPr>
          <p:sp>
            <p:nvSpPr>
              <p:cNvPr id="307" name="AutoShape 341"/>
              <p:cNvSpPr>
                <a:spLocks noChangeArrowheads="1"/>
              </p:cNvSpPr>
              <p:nvPr/>
            </p:nvSpPr>
            <p:spPr bwMode="auto">
              <a:xfrm>
                <a:off x="609" y="2566"/>
                <a:ext cx="730" cy="138"/>
              </a:xfrm>
              <a:prstGeom prst="roundRect">
                <a:avLst>
                  <a:gd name="adj" fmla="val 50000"/>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8" name="AutoShape 342"/>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sp>
          <p:nvSpPr>
            <p:cNvPr id="296" name="Rectangle 343"/>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297" name="Freeform 344"/>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98" name="Freeform 345"/>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299" name="Oval 346"/>
            <p:cNvSpPr>
              <a:spLocks noChangeArrowheads="1"/>
            </p:cNvSpPr>
            <p:nvPr/>
          </p:nvSpPr>
          <p:spPr bwMode="auto">
            <a:xfrm>
              <a:off x="5516" y="2610"/>
              <a:ext cx="49"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0" name="Freeform 347"/>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301" name="AutoShape 348"/>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2" name="AutoShape 349"/>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3" name="Oval 350"/>
            <p:cNvSpPr>
              <a:spLocks noChangeArrowheads="1"/>
            </p:cNvSpPr>
            <p:nvPr/>
          </p:nvSpPr>
          <p:spPr bwMode="auto">
            <a:xfrm>
              <a:off x="4306" y="2385"/>
              <a:ext cx="156" cy="138"/>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4" name="Oval 351"/>
            <p:cNvSpPr>
              <a:spLocks noChangeArrowheads="1"/>
            </p:cNvSpPr>
            <p:nvPr/>
          </p:nvSpPr>
          <p:spPr bwMode="auto">
            <a:xfrm>
              <a:off x="4482" y="2385"/>
              <a:ext cx="166" cy="138"/>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fontAlgn="base">
                <a:lnSpc>
                  <a:spcPct val="100000"/>
                </a:lnSpc>
                <a:spcBef>
                  <a:spcPct val="0"/>
                </a:spcBef>
                <a:spcAft>
                  <a:spcPct val="0"/>
                </a:spcAft>
                <a:buClrTx/>
                <a:buSzTx/>
                <a:buNone/>
                <a:defRPr/>
              </a:pPr>
              <a:endParaRPr lang="en-US" altLang="en-US" sz="1800" kern="0">
                <a:solidFill>
                  <a:srgbClr val="FF0000"/>
                </a:solidFill>
                <a:latin typeface="Arial" charset="0"/>
              </a:endParaRPr>
            </a:p>
          </p:txBody>
        </p:sp>
        <p:sp>
          <p:nvSpPr>
            <p:cNvPr id="305" name="Oval 352"/>
            <p:cNvSpPr>
              <a:spLocks noChangeArrowheads="1"/>
            </p:cNvSpPr>
            <p:nvPr/>
          </p:nvSpPr>
          <p:spPr bwMode="auto">
            <a:xfrm>
              <a:off x="4657" y="2377"/>
              <a:ext cx="166" cy="147"/>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sp>
          <p:nvSpPr>
            <p:cNvPr id="306" name="Rectangle 353"/>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p:spPr>
          <p:txBody>
            <a:bodyPr wrap="none" anchor="ctr"/>
            <a:lstStyle>
              <a:lvl1pPr>
                <a:lnSpc>
                  <a:spcPct val="85000"/>
                </a:lnSpc>
                <a:spcBef>
                  <a:spcPct val="20000"/>
                </a:spcBef>
                <a:buClr>
                  <a:srgbClr val="000099"/>
                </a:buClr>
                <a:buSzPct val="65000"/>
                <a:buFont typeface="Wingdings" charset="2"/>
                <a:buChar char="v"/>
                <a:defRPr sz="3200">
                  <a:solidFill>
                    <a:schemeClr val="tx1"/>
                  </a:solidFill>
                  <a:latin typeface="Gill Sans MT" charset="0"/>
                  <a:ea typeface="ＭＳ Ｐゴシック" charset="-128"/>
                </a:defRPr>
              </a:lvl1pPr>
              <a:lvl2pPr marL="742950" indent="-285750">
                <a:lnSpc>
                  <a:spcPct val="85000"/>
                </a:lnSpc>
                <a:spcBef>
                  <a:spcPct val="20000"/>
                </a:spcBef>
                <a:buClr>
                  <a:srgbClr val="000099"/>
                </a:buClr>
                <a:buFont typeface="Wingdings" charset="2"/>
                <a:buChar char="§"/>
                <a:defRPr sz="2800">
                  <a:solidFill>
                    <a:schemeClr val="tx1"/>
                  </a:solidFill>
                  <a:latin typeface="Gill Sans MT" charset="0"/>
                  <a:ea typeface="ＭＳ Ｐゴシック" charset="-128"/>
                </a:defRPr>
              </a:lvl2pPr>
              <a:lvl3pPr marL="1143000" indent="-228600">
                <a:spcBef>
                  <a:spcPct val="20000"/>
                </a:spcBef>
                <a:buChar char="•"/>
                <a:defRPr sz="2400">
                  <a:solidFill>
                    <a:schemeClr val="tx1"/>
                  </a:solidFill>
                  <a:latin typeface="Gill Sans MT" charset="0"/>
                  <a:ea typeface="ＭＳ Ｐゴシック" charset="-128"/>
                </a:defRPr>
              </a:lvl3pPr>
              <a:lvl4pPr marL="1600200" indent="-228600">
                <a:spcBef>
                  <a:spcPct val="20000"/>
                </a:spcBef>
                <a:buChar char="–"/>
                <a:defRPr sz="2000">
                  <a:solidFill>
                    <a:schemeClr val="tx1"/>
                  </a:solidFill>
                  <a:latin typeface="Times New Roman" charset="0"/>
                  <a:ea typeface="ＭＳ Ｐゴシック" charset="-128"/>
                </a:defRPr>
              </a:lvl4pPr>
              <a:lvl5pPr marL="2057400" indent="-228600">
                <a:spcBef>
                  <a:spcPct val="20000"/>
                </a:spcBef>
                <a:buChar char="»"/>
                <a:defRPr sz="20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2000">
                  <a:solidFill>
                    <a:schemeClr val="tx1"/>
                  </a:solidFill>
                  <a:latin typeface="Times New Roman" charset="0"/>
                  <a:ea typeface="ＭＳ Ｐゴシック" charset="-128"/>
                </a:defRPr>
              </a:lvl9pPr>
            </a:lstStyle>
            <a:p>
              <a:pPr algn="ctr" eaLnBrk="0" fontAlgn="base" hangingPunct="0">
                <a:lnSpc>
                  <a:spcPct val="100000"/>
                </a:lnSpc>
                <a:spcBef>
                  <a:spcPct val="0"/>
                </a:spcBef>
                <a:spcAft>
                  <a:spcPct val="0"/>
                </a:spcAft>
                <a:buClrTx/>
                <a:buSzTx/>
                <a:buNone/>
                <a:defRPr/>
              </a:pPr>
              <a:endParaRPr lang="en-US" altLang="en-US" sz="1600" kern="0">
                <a:solidFill>
                  <a:srgbClr val="000000"/>
                </a:solidFill>
                <a:latin typeface="Tahoma" charset="0"/>
              </a:endParaRPr>
            </a:p>
          </p:txBody>
        </p:sp>
      </p:grpSp>
      <p:grpSp>
        <p:nvGrpSpPr>
          <p:cNvPr id="315" name="Group 354"/>
          <p:cNvGrpSpPr>
            <a:grpSpLocks/>
          </p:cNvGrpSpPr>
          <p:nvPr/>
        </p:nvGrpSpPr>
        <p:grpSpPr bwMode="auto">
          <a:xfrm>
            <a:off x="2743200" y="5543551"/>
            <a:ext cx="525462" cy="434975"/>
            <a:chOff x="-44" y="1473"/>
            <a:chExt cx="981" cy="1105"/>
          </a:xfrm>
        </p:grpSpPr>
        <p:pic>
          <p:nvPicPr>
            <p:cNvPr id="316" name="Picture 355" descr="desktop_computer_stylized_medium"/>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 name="Freeform 356"/>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spTree>
    <p:extLst>
      <p:ext uri="{BB962C8B-B14F-4D97-AF65-F5344CB8AC3E}">
        <p14:creationId xmlns:p14="http://schemas.microsoft.com/office/powerpoint/2010/main" val="1422617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7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8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8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8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89"/>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9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9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9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9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0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1"/>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02"/>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0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1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1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18"/>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1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27"/>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22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2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30"/>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31"/>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23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233"/>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34"/>
                                        </p:tgtEl>
                                        <p:attrNameLst>
                                          <p:attrName>style.visibility</p:attrName>
                                        </p:attrNameLst>
                                      </p:cBhvr>
                                      <p:to>
                                        <p:strVal val="visible"/>
                                      </p:to>
                                    </p:set>
                                  </p:childTnLst>
                                </p:cTn>
                              </p:par>
                              <p:par>
                                <p:cTn id="93" presetID="1" presetClass="entr" presetSubtype="0" fill="hold" grpId="2" nodeType="withEffect">
                                  <p:stCondLst>
                                    <p:cond delay="0"/>
                                  </p:stCondLst>
                                  <p:childTnLst>
                                    <p:set>
                                      <p:cBhvr>
                                        <p:cTn id="94" dur="1" fill="hold">
                                          <p:stCondLst>
                                            <p:cond delay="0"/>
                                          </p:stCondLst>
                                        </p:cTn>
                                        <p:tgtEl>
                                          <p:spTgt spid="237"/>
                                        </p:tgtEl>
                                        <p:attrNameLst>
                                          <p:attrName>style.visibility</p:attrName>
                                        </p:attrNameLst>
                                      </p:cBhvr>
                                      <p:to>
                                        <p:strVal val="visible"/>
                                      </p:to>
                                    </p:set>
                                  </p:childTnLst>
                                </p:cTn>
                              </p:par>
                              <p:par>
                                <p:cTn id="95" presetID="1" presetClass="entr" presetSubtype="0" fill="hold" grpId="2" nodeType="withEffect">
                                  <p:stCondLst>
                                    <p:cond delay="0"/>
                                  </p:stCondLst>
                                  <p:childTnLst>
                                    <p:set>
                                      <p:cBhvr>
                                        <p:cTn id="96" dur="1" fill="hold">
                                          <p:stCondLst>
                                            <p:cond delay="0"/>
                                          </p:stCondLst>
                                        </p:cTn>
                                        <p:tgtEl>
                                          <p:spTgt spid="23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45"/>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46"/>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247"/>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248"/>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249"/>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282"/>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315"/>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9" presetClass="entr" presetSubtype="0" fill="hold" grpId="0" nodeType="clickEffect">
                                  <p:stCondLst>
                                    <p:cond delay="0"/>
                                  </p:stCondLst>
                                  <p:childTnLst>
                                    <p:set>
                                      <p:cBhvr>
                                        <p:cTn id="114" dur="1" fill="hold">
                                          <p:stCondLst>
                                            <p:cond delay="0"/>
                                          </p:stCondLst>
                                        </p:cTn>
                                        <p:tgtEl>
                                          <p:spTgt spid="235"/>
                                        </p:tgtEl>
                                        <p:attrNameLst>
                                          <p:attrName>style.visibility</p:attrName>
                                        </p:attrNameLst>
                                      </p:cBhvr>
                                      <p:to>
                                        <p:strVal val="visible"/>
                                      </p:to>
                                    </p:set>
                                    <p:animEffect transition="in" filter="dissolve">
                                      <p:cBhvr>
                                        <p:cTn id="115" dur="500"/>
                                        <p:tgtEl>
                                          <p:spTgt spid="235"/>
                                        </p:tgtEl>
                                      </p:cBhvr>
                                    </p:animEffect>
                                  </p:childTnLst>
                                </p:cTn>
                              </p:par>
                            </p:childTnLst>
                          </p:cTn>
                        </p:par>
                        <p:par>
                          <p:cTn id="116" fill="hold">
                            <p:stCondLst>
                              <p:cond delay="500"/>
                            </p:stCondLst>
                            <p:childTnLst>
                              <p:par>
                                <p:cTn id="117" presetID="42" presetClass="path" presetSubtype="0" accel="50000" decel="50000" fill="hold" grpId="1" nodeType="afterEffect">
                                  <p:stCondLst>
                                    <p:cond delay="0"/>
                                  </p:stCondLst>
                                  <p:childTnLst>
                                    <p:animMotion origin="layout" path="M -0.00017 0.00255 L -5.55556E-7 0.03542 " pathEditMode="relative" rAng="0" ptsTypes="AA">
                                      <p:cBhvr>
                                        <p:cTn id="118" dur="2000" fill="hold"/>
                                        <p:tgtEl>
                                          <p:spTgt spid="235"/>
                                        </p:tgtEl>
                                        <p:attrNameLst>
                                          <p:attrName>ppt_x</p:attrName>
                                          <p:attrName>ppt_y</p:attrName>
                                        </p:attrNameLst>
                                      </p:cBhvr>
                                      <p:rCtr x="0" y="1644"/>
                                    </p:animMotion>
                                  </p:childTnLst>
                                </p:cTn>
                              </p:par>
                            </p:childTnLst>
                          </p:cTn>
                        </p:par>
                        <p:par>
                          <p:cTn id="119" fill="hold">
                            <p:stCondLst>
                              <p:cond delay="2500"/>
                            </p:stCondLst>
                            <p:childTnLst>
                              <p:par>
                                <p:cTn id="120" presetID="9" presetClass="entr" presetSubtype="0" fill="hold" grpId="0" nodeType="afterEffect">
                                  <p:stCondLst>
                                    <p:cond delay="0"/>
                                  </p:stCondLst>
                                  <p:childTnLst>
                                    <p:set>
                                      <p:cBhvr>
                                        <p:cTn id="121" dur="1" fill="hold">
                                          <p:stCondLst>
                                            <p:cond delay="0"/>
                                          </p:stCondLst>
                                        </p:cTn>
                                        <p:tgtEl>
                                          <p:spTgt spid="236"/>
                                        </p:tgtEl>
                                        <p:attrNameLst>
                                          <p:attrName>style.visibility</p:attrName>
                                        </p:attrNameLst>
                                      </p:cBhvr>
                                      <p:to>
                                        <p:strVal val="visible"/>
                                      </p:to>
                                    </p:set>
                                    <p:animEffect transition="in" filter="dissolve">
                                      <p:cBhvr>
                                        <p:cTn id="122" dur="500"/>
                                        <p:tgtEl>
                                          <p:spTgt spid="236"/>
                                        </p:tgtEl>
                                      </p:cBhvr>
                                    </p:animEffect>
                                  </p:childTnLst>
                                </p:cTn>
                              </p:par>
                              <p:par>
                                <p:cTn id="123" presetID="9" presetClass="entr" presetSubtype="0" fill="hold" grpId="0" nodeType="withEffect">
                                  <p:stCondLst>
                                    <p:cond delay="0"/>
                                  </p:stCondLst>
                                  <p:childTnLst>
                                    <p:set>
                                      <p:cBhvr>
                                        <p:cTn id="124" dur="1" fill="hold">
                                          <p:stCondLst>
                                            <p:cond delay="0"/>
                                          </p:stCondLst>
                                        </p:cTn>
                                        <p:tgtEl>
                                          <p:spTgt spid="237"/>
                                        </p:tgtEl>
                                        <p:attrNameLst>
                                          <p:attrName>style.visibility</p:attrName>
                                        </p:attrNameLst>
                                      </p:cBhvr>
                                      <p:to>
                                        <p:strVal val="visible"/>
                                      </p:to>
                                    </p:set>
                                    <p:animEffect transition="in" filter="dissolve">
                                      <p:cBhvr>
                                        <p:cTn id="125" dur="500"/>
                                        <p:tgtEl>
                                          <p:spTgt spid="237"/>
                                        </p:tgtEl>
                                      </p:cBhvr>
                                    </p:animEffect>
                                  </p:childTnLst>
                                </p:cTn>
                              </p:par>
                            </p:childTnLst>
                          </p:cTn>
                        </p:par>
                        <p:par>
                          <p:cTn id="126" fill="hold">
                            <p:stCondLst>
                              <p:cond delay="3000"/>
                            </p:stCondLst>
                            <p:childTnLst>
                              <p:par>
                                <p:cTn id="127" presetID="0" presetClass="path" presetSubtype="0" accel="50000" decel="50000" fill="hold" grpId="2" nodeType="afterEffect">
                                  <p:stCondLst>
                                    <p:cond delay="0"/>
                                  </p:stCondLst>
                                  <p:childTnLst>
                                    <p:animMotion origin="layout" path="M -1.94444E-6 0.03542 L 0.0007 0.17802 L 0.08681 0.17894 L 0.04723 0.24191 L 0.19584 0.24191 " pathEditMode="relative" ptsTypes="AAAAA">
                                      <p:cBhvr>
                                        <p:cTn id="128" dur="2000" fill="hold"/>
                                        <p:tgtEl>
                                          <p:spTgt spid="235"/>
                                        </p:tgtEl>
                                        <p:attrNameLst>
                                          <p:attrName>ppt_x</p:attrName>
                                          <p:attrName>ppt_y</p:attrName>
                                        </p:attrNameLst>
                                      </p:cBhvr>
                                    </p:animMotion>
                                  </p:childTnLst>
                                </p:cTn>
                              </p:par>
                              <p:par>
                                <p:cTn id="129" presetID="9" presetClass="exit" presetSubtype="0" fill="hold" grpId="1" nodeType="withEffect">
                                  <p:stCondLst>
                                    <p:cond delay="0"/>
                                  </p:stCondLst>
                                  <p:childTnLst>
                                    <p:animEffect transition="out" filter="dissolve">
                                      <p:cBhvr>
                                        <p:cTn id="130" dur="500"/>
                                        <p:tgtEl>
                                          <p:spTgt spid="237"/>
                                        </p:tgtEl>
                                      </p:cBhvr>
                                    </p:animEffect>
                                    <p:set>
                                      <p:cBhvr>
                                        <p:cTn id="131" dur="1" fill="hold">
                                          <p:stCondLst>
                                            <p:cond delay="499"/>
                                          </p:stCondLst>
                                        </p:cTn>
                                        <p:tgtEl>
                                          <p:spTgt spid="237"/>
                                        </p:tgtEl>
                                        <p:attrNameLst>
                                          <p:attrName>style.visibility</p:attrName>
                                        </p:attrNameLst>
                                      </p:cBhvr>
                                      <p:to>
                                        <p:strVal val="hidden"/>
                                      </p:to>
                                    </p:set>
                                  </p:childTnLst>
                                </p:cTn>
                              </p:par>
                            </p:childTnLst>
                          </p:cTn>
                        </p:par>
                        <p:par>
                          <p:cTn id="132" fill="hold">
                            <p:stCondLst>
                              <p:cond delay="5000"/>
                            </p:stCondLst>
                            <p:childTnLst>
                              <p:par>
                                <p:cTn id="133" presetID="9" presetClass="entr" presetSubtype="0" fill="hold" grpId="0" nodeType="afterEffect">
                                  <p:stCondLst>
                                    <p:cond delay="0"/>
                                  </p:stCondLst>
                                  <p:childTnLst>
                                    <p:set>
                                      <p:cBhvr>
                                        <p:cTn id="134" dur="1" fill="hold">
                                          <p:stCondLst>
                                            <p:cond delay="0"/>
                                          </p:stCondLst>
                                        </p:cTn>
                                        <p:tgtEl>
                                          <p:spTgt spid="238"/>
                                        </p:tgtEl>
                                        <p:attrNameLst>
                                          <p:attrName>style.visibility</p:attrName>
                                        </p:attrNameLst>
                                      </p:cBhvr>
                                      <p:to>
                                        <p:strVal val="visible"/>
                                      </p:to>
                                    </p:set>
                                    <p:animEffect transition="in" filter="dissolve">
                                      <p:cBhvr>
                                        <p:cTn id="135" dur="500"/>
                                        <p:tgtEl>
                                          <p:spTgt spid="238"/>
                                        </p:tgtEl>
                                      </p:cBhvr>
                                    </p:animEffect>
                                  </p:childTnLst>
                                </p:cTn>
                              </p:par>
                            </p:childTnLst>
                          </p:cTn>
                        </p:par>
                        <p:par>
                          <p:cTn id="136" fill="hold">
                            <p:stCondLst>
                              <p:cond delay="5500"/>
                            </p:stCondLst>
                            <p:childTnLst>
                              <p:par>
                                <p:cTn id="137" presetID="0" presetClass="path" presetSubtype="0" accel="50000" decel="50000" fill="hold" grpId="3" nodeType="afterEffect">
                                  <p:stCondLst>
                                    <p:cond delay="0"/>
                                  </p:stCondLst>
                                  <p:childTnLst>
                                    <p:animMotion origin="layout" path="M 0.19583 0.2419 L 0.23593 0.24144 " pathEditMode="relative" rAng="0" ptsTypes="AA">
                                      <p:cBhvr>
                                        <p:cTn id="138" dur="3000" fill="hold"/>
                                        <p:tgtEl>
                                          <p:spTgt spid="235"/>
                                        </p:tgtEl>
                                        <p:attrNameLst>
                                          <p:attrName>ppt_x</p:attrName>
                                          <p:attrName>ppt_y</p:attrName>
                                        </p:attrNameLst>
                                      </p:cBhvr>
                                      <p:rCtr x="1997" y="-23"/>
                                    </p:animMotion>
                                  </p:childTnLst>
                                </p:cTn>
                              </p:par>
                            </p:childTnLst>
                          </p:cTn>
                        </p:par>
                        <p:par>
                          <p:cTn id="139" fill="hold">
                            <p:stCondLst>
                              <p:cond delay="8500"/>
                            </p:stCondLst>
                            <p:childTnLst>
                              <p:par>
                                <p:cTn id="140" presetID="0" presetClass="path" presetSubtype="0" accel="50000" decel="50000" fill="hold" grpId="4" nodeType="afterEffect">
                                  <p:stCondLst>
                                    <p:cond delay="0"/>
                                  </p:stCondLst>
                                  <p:childTnLst>
                                    <p:animMotion origin="layout" path="M 0.23281 0.24075 L 0.30833 0.24075 L 0.34982 0.18056 " pathEditMode="relative" rAng="0" ptsTypes="AAA">
                                      <p:cBhvr>
                                        <p:cTn id="141" dur="2000" fill="hold"/>
                                        <p:tgtEl>
                                          <p:spTgt spid="235"/>
                                        </p:tgtEl>
                                        <p:attrNameLst>
                                          <p:attrName>ppt_x</p:attrName>
                                          <p:attrName>ppt_y</p:attrName>
                                        </p:attrNameLst>
                                      </p:cBhvr>
                                      <p:rCtr x="5851" y="-3009"/>
                                    </p:animMotion>
                                  </p:childTnLst>
                                </p:cTn>
                              </p:par>
                              <p:par>
                                <p:cTn id="142" presetID="9" presetClass="exit" presetSubtype="0" fill="hold" grpId="1" nodeType="withEffect">
                                  <p:stCondLst>
                                    <p:cond delay="0"/>
                                  </p:stCondLst>
                                  <p:childTnLst>
                                    <p:animEffect transition="out" filter="dissolve">
                                      <p:cBhvr>
                                        <p:cTn id="143" dur="500"/>
                                        <p:tgtEl>
                                          <p:spTgt spid="238"/>
                                        </p:tgtEl>
                                      </p:cBhvr>
                                    </p:animEffect>
                                    <p:set>
                                      <p:cBhvr>
                                        <p:cTn id="144" dur="1" fill="hold">
                                          <p:stCondLst>
                                            <p:cond delay="499"/>
                                          </p:stCondLst>
                                        </p:cTn>
                                        <p:tgtEl>
                                          <p:spTgt spid="238"/>
                                        </p:tgtEl>
                                        <p:attrNameLst>
                                          <p:attrName>style.visibility</p:attrName>
                                        </p:attrNameLst>
                                      </p:cBhvr>
                                      <p:to>
                                        <p:strVal val="hidden"/>
                                      </p:to>
                                    </p:set>
                                  </p:childTnLst>
                                </p:cTn>
                              </p:par>
                            </p:childTnLst>
                          </p:cTn>
                        </p:par>
                        <p:par>
                          <p:cTn id="145" fill="hold">
                            <p:stCondLst>
                              <p:cond delay="10500"/>
                            </p:stCondLst>
                            <p:childTnLst>
                              <p:par>
                                <p:cTn id="146" presetID="9" presetClass="entr" presetSubtype="0" fill="hold" nodeType="afterEffect">
                                  <p:stCondLst>
                                    <p:cond delay="0"/>
                                  </p:stCondLst>
                                  <p:childTnLst>
                                    <p:set>
                                      <p:cBhvr>
                                        <p:cTn id="147" dur="1" fill="hold">
                                          <p:stCondLst>
                                            <p:cond delay="0"/>
                                          </p:stCondLst>
                                        </p:cTn>
                                        <p:tgtEl>
                                          <p:spTgt spid="239"/>
                                        </p:tgtEl>
                                        <p:attrNameLst>
                                          <p:attrName>style.visibility</p:attrName>
                                        </p:attrNameLst>
                                      </p:cBhvr>
                                      <p:to>
                                        <p:strVal val="visible"/>
                                      </p:to>
                                    </p:set>
                                    <p:animEffect transition="in" filter="dissolve">
                                      <p:cBhvr>
                                        <p:cTn id="148" dur="500"/>
                                        <p:tgtEl>
                                          <p:spTgt spid="239"/>
                                        </p:tgtEl>
                                      </p:cBhvr>
                                    </p:animEffect>
                                  </p:childTnLst>
                                </p:cTn>
                              </p:par>
                            </p:childTnLst>
                          </p:cTn>
                        </p:par>
                        <p:par>
                          <p:cTn id="149" fill="hold">
                            <p:stCondLst>
                              <p:cond delay="11000"/>
                            </p:stCondLst>
                            <p:childTnLst>
                              <p:par>
                                <p:cTn id="150" presetID="0" presetClass="path" presetSubtype="0" accel="50000" decel="50000" fill="hold" grpId="5" nodeType="afterEffect">
                                  <p:stCondLst>
                                    <p:cond delay="0"/>
                                  </p:stCondLst>
                                  <p:childTnLst>
                                    <p:animMotion origin="layout" path="M 0.34982 0.18056 L 0.3743 0.15278 L 0.46198 0.15278 L 0.46076 0.01621 " pathEditMode="relative" rAng="0" ptsTypes="AAAA">
                                      <p:cBhvr>
                                        <p:cTn id="151" dur="2000" fill="hold"/>
                                        <p:tgtEl>
                                          <p:spTgt spid="235"/>
                                        </p:tgtEl>
                                        <p:attrNameLst>
                                          <p:attrName>ppt_x</p:attrName>
                                          <p:attrName>ppt_y</p:attrName>
                                        </p:attrNameLst>
                                      </p:cBhvr>
                                      <p:rCtr x="5608" y="-8218"/>
                                    </p:animMotion>
                                  </p:childTnLst>
                                </p:cTn>
                              </p:par>
                              <p:par>
                                <p:cTn id="152" presetID="9" presetClass="exit" presetSubtype="0" fill="hold" nodeType="withEffect">
                                  <p:stCondLst>
                                    <p:cond delay="0"/>
                                  </p:stCondLst>
                                  <p:childTnLst>
                                    <p:animEffect transition="out" filter="dissolve">
                                      <p:cBhvr>
                                        <p:cTn id="153" dur="500"/>
                                        <p:tgtEl>
                                          <p:spTgt spid="239"/>
                                        </p:tgtEl>
                                      </p:cBhvr>
                                    </p:animEffect>
                                    <p:set>
                                      <p:cBhvr>
                                        <p:cTn id="154" dur="1" fill="hold">
                                          <p:stCondLst>
                                            <p:cond delay="499"/>
                                          </p:stCondLst>
                                        </p:cTn>
                                        <p:tgtEl>
                                          <p:spTgt spid="239"/>
                                        </p:tgtEl>
                                        <p:attrNameLst>
                                          <p:attrName>style.visibility</p:attrName>
                                        </p:attrNameLst>
                                      </p:cBhvr>
                                      <p:to>
                                        <p:strVal val="hidden"/>
                                      </p:to>
                                    </p:set>
                                  </p:childTnLst>
                                </p:cTn>
                              </p:par>
                              <p:par>
                                <p:cTn id="155" presetID="0" presetClass="path" presetSubtype="0" accel="50000" decel="50000" fill="hold" grpId="1" nodeType="withEffect">
                                  <p:stCondLst>
                                    <p:cond delay="0"/>
                                  </p:stCondLst>
                                  <p:childTnLst>
                                    <p:animMotion origin="layout" path="M 4.44444E-6 -1.11111E-6 L 0.03542 -1.11111E-6 L 0.03785 0.14306 L 0.11719 0.14468 L 0.0842 0.20648 L 0.34271 0.20648 L 0.4099 0.1169 L 0.49635 0.11852 L 0.49635 -0.01805 " pathEditMode="relative" ptsTypes="AAAAAAAAA">
                                      <p:cBhvr>
                                        <p:cTn id="156" dur="2000" fill="hold"/>
                                        <p:tgtEl>
                                          <p:spTgt spid="236"/>
                                        </p:tgtEl>
                                        <p:attrNameLst>
                                          <p:attrName>ppt_x</p:attrName>
                                          <p:attrName>ppt_y</p:attrName>
                                        </p:attrNameLst>
                                      </p:cBhvr>
                                    </p:animMotion>
                                  </p:childTnLst>
                                </p:cTn>
                              </p:par>
                            </p:childTnLst>
                          </p:cTn>
                        </p:par>
                        <p:par>
                          <p:cTn id="157" fill="hold">
                            <p:stCondLst>
                              <p:cond delay="13000"/>
                            </p:stCondLst>
                            <p:childTnLst>
                              <p:par>
                                <p:cTn id="158" presetID="9" presetClass="exit" presetSubtype="0" fill="hold" grpId="6" nodeType="afterEffect">
                                  <p:stCondLst>
                                    <p:cond delay="0"/>
                                  </p:stCondLst>
                                  <p:childTnLst>
                                    <p:animEffect transition="out" filter="dissolve">
                                      <p:cBhvr>
                                        <p:cTn id="159" dur="500"/>
                                        <p:tgtEl>
                                          <p:spTgt spid="235"/>
                                        </p:tgtEl>
                                      </p:cBhvr>
                                    </p:animEffect>
                                    <p:set>
                                      <p:cBhvr>
                                        <p:cTn id="160" dur="1" fill="hold">
                                          <p:stCondLst>
                                            <p:cond delay="499"/>
                                          </p:stCondLst>
                                        </p:cTn>
                                        <p:tgtEl>
                                          <p:spTgt spid="2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animBg="1"/>
      <p:bldP spid="165" grpId="0" animBg="1"/>
      <p:bldP spid="166" grpId="0" animBg="1"/>
      <p:bldP spid="167" grpId="0" animBg="1"/>
      <p:bldP spid="168" grpId="0" animBg="1"/>
      <p:bldP spid="169" grpId="0" animBg="1"/>
      <p:bldP spid="170" grpId="0" animBg="1"/>
      <p:bldP spid="175" grpId="0" animBg="1"/>
      <p:bldP spid="176" grpId="0" animBg="1"/>
      <p:bldP spid="177" grpId="0" animBg="1"/>
      <p:bldP spid="178" grpId="0" animBg="1"/>
      <p:bldP spid="179" grpId="0" animBg="1"/>
      <p:bldP spid="187" grpId="0"/>
      <p:bldP spid="188" grpId="0"/>
      <p:bldP spid="189" grpId="0" animBg="1"/>
      <p:bldP spid="197" grpId="0" animBg="1"/>
      <p:bldP spid="198" grpId="0" animBg="1"/>
      <p:bldP spid="199" grpId="0" animBg="1"/>
      <p:bldP spid="200" grpId="0" animBg="1"/>
      <p:bldP spid="201" grpId="0" animBg="1"/>
      <p:bldP spid="216" grpId="0" animBg="1"/>
      <p:bldP spid="217" grpId="0" animBg="1"/>
      <p:bldP spid="218" grpId="0"/>
      <p:bldP spid="227" grpId="0" animBg="1"/>
      <p:bldP spid="228" grpId="0" animBg="1"/>
      <p:bldP spid="229" grpId="0" animBg="1"/>
      <p:bldP spid="230" grpId="0" animBg="1"/>
      <p:bldP spid="231" grpId="0"/>
      <p:bldP spid="232" grpId="0" animBg="1"/>
      <p:bldP spid="233" grpId="0" animBg="1"/>
      <p:bldP spid="234" grpId="0" animBg="1"/>
      <p:bldP spid="235" grpId="0" animBg="1"/>
      <p:bldP spid="235" grpId="1" animBg="1"/>
      <p:bldP spid="235" grpId="2" animBg="1"/>
      <p:bldP spid="235" grpId="3" animBg="1"/>
      <p:bldP spid="235" grpId="4" animBg="1"/>
      <p:bldP spid="235" grpId="5" animBg="1"/>
      <p:bldP spid="235" grpId="6" animBg="1"/>
      <p:bldP spid="236" grpId="0" animBg="1"/>
      <p:bldP spid="236" grpId="1" animBg="1"/>
      <p:bldP spid="237" grpId="0"/>
      <p:bldP spid="237" grpId="1"/>
      <p:bldP spid="237" grpId="2"/>
      <p:bldP spid="238" grpId="0"/>
      <p:bldP spid="238" grpId="1"/>
      <p:bldP spid="238" grpId="2"/>
      <p:bldP spid="245" grpId="0" animBg="1"/>
      <p:bldP spid="246" grpId="0" animBg="1"/>
      <p:bldP spid="247" grpId="0" animBg="1"/>
      <p:bldP spid="24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Approaches towards Congestion Control</a:t>
            </a:r>
          </a:p>
        </p:txBody>
      </p:sp>
      <p:sp>
        <p:nvSpPr>
          <p:cNvPr id="3" name="Content Placeholder 2"/>
          <p:cNvSpPr>
            <a:spLocks noGrp="1"/>
          </p:cNvSpPr>
          <p:nvPr>
            <p:ph idx="1"/>
          </p:nvPr>
        </p:nvSpPr>
        <p:spPr/>
        <p:txBody>
          <a:bodyPr/>
          <a:lstStyle/>
          <a:p>
            <a:r>
              <a:rPr lang="en-US" dirty="0"/>
              <a:t>Two broad approaches towards congestion control</a:t>
            </a:r>
          </a:p>
          <a:p>
            <a:pPr marL="914400" lvl="1" indent="-457200">
              <a:buFont typeface="+mj-lt"/>
              <a:buAutoNum type="arabicPeriod"/>
            </a:pPr>
            <a:r>
              <a:rPr lang="en-US" dirty="0"/>
              <a:t>End to End congestion control</a:t>
            </a:r>
          </a:p>
          <a:p>
            <a:pPr marL="1314450" lvl="2" indent="-457200"/>
            <a:r>
              <a:rPr lang="en-US" dirty="0"/>
              <a:t>No explicit feedback from network</a:t>
            </a:r>
          </a:p>
          <a:p>
            <a:pPr marL="1314450" lvl="2" indent="-457200"/>
            <a:r>
              <a:rPr lang="en-US" dirty="0"/>
              <a:t>Congestion inferred from end-system observed loss, delay</a:t>
            </a:r>
          </a:p>
          <a:p>
            <a:pPr marL="1314450" lvl="2" indent="-457200"/>
            <a:r>
              <a:rPr lang="en-US" dirty="0"/>
              <a:t>Approach taken by TCP</a:t>
            </a:r>
          </a:p>
          <a:p>
            <a:pPr marL="914400" lvl="1" indent="-457200">
              <a:buFont typeface="+mj-lt"/>
              <a:buAutoNum type="arabicPeriod"/>
            </a:pPr>
            <a:r>
              <a:rPr lang="en-US" dirty="0"/>
              <a:t>Network-assisted congestion control</a:t>
            </a:r>
          </a:p>
          <a:p>
            <a:pPr marL="1314450" lvl="2" indent="-457200"/>
            <a:r>
              <a:rPr lang="en-US" dirty="0"/>
              <a:t>Routers provide feedback to end systems</a:t>
            </a:r>
          </a:p>
          <a:p>
            <a:pPr marL="1314450" lvl="2" indent="-457200"/>
            <a:r>
              <a:rPr lang="en-US" dirty="0"/>
              <a:t>Single bit indicating congestion (SNA, </a:t>
            </a:r>
            <a:r>
              <a:rPr lang="en-US" dirty="0" err="1"/>
              <a:t>DECbit</a:t>
            </a:r>
            <a:r>
              <a:rPr lang="en-US" dirty="0"/>
              <a:t>, TCP/IP ECN, ATM)</a:t>
            </a:r>
          </a:p>
          <a:p>
            <a:pPr marL="1314450" lvl="2" indent="-457200"/>
            <a:r>
              <a:rPr lang="en-US" dirty="0"/>
              <a:t>Explicit rate for sender to send</a:t>
            </a:r>
          </a:p>
          <a:p>
            <a:pPr marL="1314450" lvl="2" indent="-457200"/>
            <a:endParaRPr lang="en-US" dirty="0"/>
          </a:p>
          <a:p>
            <a:pPr marL="914400" lvl="1" indent="-457200">
              <a:buFont typeface="+mj-lt"/>
              <a:buAutoNum type="arabicPeriod"/>
            </a:pPr>
            <a:endParaRPr lang="en-US" dirty="0"/>
          </a:p>
          <a:p>
            <a:endParaRPr lang="en-US" dirty="0"/>
          </a:p>
        </p:txBody>
      </p:sp>
    </p:spTree>
    <p:extLst>
      <p:ext uri="{BB962C8B-B14F-4D97-AF65-F5344CB8AC3E}">
        <p14:creationId xmlns:p14="http://schemas.microsoft.com/office/powerpoint/2010/main" val="85593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Multiplexing / Demultiplexing</a:t>
            </a:r>
          </a:p>
        </p:txBody>
      </p:sp>
      <p:sp>
        <p:nvSpPr>
          <p:cNvPr id="138" name="Content Placeholder 137">
            <a:extLst>
              <a:ext uri="{FF2B5EF4-FFF2-40B4-BE49-F238E27FC236}">
                <a16:creationId xmlns:a16="http://schemas.microsoft.com/office/drawing/2014/main" xmlns="" id="{1EB84DBF-59AF-3E42-A812-1D443CC18063}"/>
              </a:ext>
            </a:extLst>
          </p:cNvPr>
          <p:cNvSpPr>
            <a:spLocks noGrp="1"/>
          </p:cNvSpPr>
          <p:nvPr>
            <p:ph idx="1"/>
          </p:nvPr>
        </p:nvSpPr>
        <p:spPr/>
        <p:txBody>
          <a:bodyPr/>
          <a:lstStyle/>
          <a:p>
            <a:endParaRPr lang="en-US" dirty="0"/>
          </a:p>
        </p:txBody>
      </p:sp>
      <p:sp>
        <p:nvSpPr>
          <p:cNvPr id="6" name="Freeform 157"/>
          <p:cNvSpPr>
            <a:spLocks/>
          </p:cNvSpPr>
          <p:nvPr/>
        </p:nvSpPr>
        <p:spPr bwMode="auto">
          <a:xfrm>
            <a:off x="4291013" y="3143250"/>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chemeClr val="bg1"/>
              </a:gs>
              <a:gs pos="100000">
                <a:schemeClr val="bg1">
                  <a:lumMod val="65000"/>
                </a:schemeClr>
              </a:gs>
            </a:gsLst>
            <a:lin ang="0" scaled="1"/>
          </a:gradFill>
          <a:ln w="9525">
            <a:solidFill>
              <a:srgbClr val="DDDDDD"/>
            </a:solidFill>
            <a:round/>
            <a:headEnd/>
            <a:tailEnd/>
          </a:ln>
          <a:effectLst/>
        </p:spPr>
        <p:txBody>
          <a:bodyPr/>
          <a:lstStyle/>
          <a:p>
            <a:endParaRPr lang="en-US"/>
          </a:p>
        </p:txBody>
      </p:sp>
      <p:sp>
        <p:nvSpPr>
          <p:cNvPr id="8" name="Text Box 37"/>
          <p:cNvSpPr txBox="1">
            <a:spLocks noChangeArrowheads="1"/>
          </p:cNvSpPr>
          <p:nvPr/>
        </p:nvSpPr>
        <p:spPr bwMode="auto">
          <a:xfrm>
            <a:off x="9531351" y="4068763"/>
            <a:ext cx="827471" cy="3385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a:latin typeface="+mn-lt"/>
              </a:rPr>
              <a:t>process</a:t>
            </a:r>
          </a:p>
        </p:txBody>
      </p:sp>
      <p:sp>
        <p:nvSpPr>
          <p:cNvPr id="9" name="Text Box 38"/>
          <p:cNvSpPr txBox="1">
            <a:spLocks noChangeArrowheads="1"/>
          </p:cNvSpPr>
          <p:nvPr/>
        </p:nvSpPr>
        <p:spPr bwMode="auto">
          <a:xfrm>
            <a:off x="9505950" y="3667125"/>
            <a:ext cx="724878" cy="3385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a:latin typeface="+mn-lt"/>
              </a:rPr>
              <a:t>socket</a:t>
            </a:r>
          </a:p>
        </p:txBody>
      </p:sp>
      <p:grpSp>
        <p:nvGrpSpPr>
          <p:cNvPr id="10" name="Group 177"/>
          <p:cNvGrpSpPr>
            <a:grpSpLocks/>
          </p:cNvGrpSpPr>
          <p:nvPr/>
        </p:nvGrpSpPr>
        <p:grpSpPr bwMode="auto">
          <a:xfrm>
            <a:off x="6432551" y="1571625"/>
            <a:ext cx="3808413" cy="1552576"/>
            <a:chOff x="3092" y="990"/>
            <a:chExt cx="2399" cy="978"/>
          </a:xfrm>
        </p:grpSpPr>
        <p:sp>
          <p:nvSpPr>
            <p:cNvPr id="11" name="Rectangle 41"/>
            <p:cNvSpPr>
              <a:spLocks noChangeArrowheads="1"/>
            </p:cNvSpPr>
            <p:nvPr/>
          </p:nvSpPr>
          <p:spPr bwMode="auto">
            <a:xfrm>
              <a:off x="3092" y="1216"/>
              <a:ext cx="2399" cy="752"/>
            </a:xfrm>
            <a:prstGeom prst="rect">
              <a:avLst/>
            </a:prstGeom>
            <a:noFill/>
            <a:ln w="19050">
              <a:solidFill>
                <a:srgbClr val="CC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just">
                <a:lnSpc>
                  <a:spcPct val="80000"/>
                </a:lnSpc>
                <a:defRPr/>
              </a:pPr>
              <a:endParaRPr lang="en-US" sz="2400" dirty="0">
                <a:ea typeface="ＭＳ Ｐゴシック" charset="0"/>
              </a:endParaRPr>
            </a:p>
            <a:p>
              <a:pPr algn="just">
                <a:lnSpc>
                  <a:spcPct val="80000"/>
                </a:lnSpc>
                <a:defRPr/>
              </a:pPr>
              <a:r>
                <a:rPr lang="en-US" sz="2400" dirty="0">
                  <a:ea typeface="ＭＳ Ｐゴシック" charset="0"/>
                </a:rPr>
                <a:t>Use header information to </a:t>
              </a:r>
            </a:p>
            <a:p>
              <a:pPr algn="just">
                <a:lnSpc>
                  <a:spcPct val="80000"/>
                </a:lnSpc>
                <a:defRPr/>
              </a:pPr>
              <a:r>
                <a:rPr lang="en-US" sz="2400" dirty="0">
                  <a:ea typeface="ＭＳ Ｐゴシック" charset="0"/>
                </a:rPr>
                <a:t>deliver received segments </a:t>
              </a:r>
            </a:p>
            <a:p>
              <a:pPr algn="just">
                <a:lnSpc>
                  <a:spcPct val="80000"/>
                </a:lnSpc>
                <a:defRPr/>
              </a:pPr>
              <a:r>
                <a:rPr lang="en-US" sz="2400" dirty="0">
                  <a:ea typeface="ＭＳ Ｐゴシック" charset="0"/>
                </a:rPr>
                <a:t>to correct socket</a:t>
              </a:r>
            </a:p>
            <a:p>
              <a:pPr algn="just">
                <a:lnSpc>
                  <a:spcPct val="80000"/>
                </a:lnSpc>
                <a:defRPr/>
              </a:pPr>
              <a:endParaRPr lang="en-US" sz="2400" dirty="0">
                <a:ea typeface="ＭＳ Ｐゴシック" charset="0"/>
              </a:endParaRPr>
            </a:p>
          </p:txBody>
        </p:sp>
        <p:grpSp>
          <p:nvGrpSpPr>
            <p:cNvPr id="12" name="Group 42"/>
            <p:cNvGrpSpPr>
              <a:grpSpLocks/>
            </p:cNvGrpSpPr>
            <p:nvPr/>
          </p:nvGrpSpPr>
          <p:grpSpPr bwMode="auto">
            <a:xfrm>
              <a:off x="3188" y="990"/>
              <a:ext cx="2146" cy="291"/>
              <a:chOff x="1136" y="3681"/>
              <a:chExt cx="1722" cy="291"/>
            </a:xfrm>
          </p:grpSpPr>
          <p:sp>
            <p:nvSpPr>
              <p:cNvPr id="13" name="Rectangle 43"/>
              <p:cNvSpPr>
                <a:spLocks noChangeArrowheads="1"/>
              </p:cNvSpPr>
              <p:nvPr/>
            </p:nvSpPr>
            <p:spPr bwMode="auto">
              <a:xfrm>
                <a:off x="1422" y="3732"/>
                <a:ext cx="1002" cy="2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4" name="Text Box 44"/>
              <p:cNvSpPr txBox="1">
                <a:spLocks noChangeArrowheads="1"/>
              </p:cNvSpPr>
              <p:nvPr/>
            </p:nvSpPr>
            <p:spPr bwMode="auto">
              <a:xfrm>
                <a:off x="1136" y="3681"/>
                <a:ext cx="1722" cy="291"/>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dirty="0">
                    <a:solidFill>
                      <a:srgbClr val="CC0000"/>
                    </a:solidFill>
                    <a:latin typeface="+mn-lt"/>
                  </a:rPr>
                  <a:t>Demultiplexing at receiver:</a:t>
                </a:r>
              </a:p>
            </p:txBody>
          </p:sp>
        </p:grpSp>
      </p:grpSp>
      <p:grpSp>
        <p:nvGrpSpPr>
          <p:cNvPr id="15" name="Group 176"/>
          <p:cNvGrpSpPr>
            <a:grpSpLocks/>
          </p:cNvGrpSpPr>
          <p:nvPr/>
        </p:nvGrpSpPr>
        <p:grpSpPr bwMode="auto">
          <a:xfrm>
            <a:off x="1935164" y="1335088"/>
            <a:ext cx="4029075" cy="1466850"/>
            <a:chOff x="259" y="841"/>
            <a:chExt cx="2538" cy="924"/>
          </a:xfrm>
        </p:grpSpPr>
        <p:sp>
          <p:nvSpPr>
            <p:cNvPr id="16" name="Text Box 45"/>
            <p:cNvSpPr txBox="1">
              <a:spLocks noChangeArrowheads="1"/>
            </p:cNvSpPr>
            <p:nvPr/>
          </p:nvSpPr>
          <p:spPr bwMode="auto">
            <a:xfrm>
              <a:off x="264" y="1111"/>
              <a:ext cx="2533" cy="61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just">
                <a:lnSpc>
                  <a:spcPct val="80000"/>
                </a:lnSpc>
                <a:defRPr/>
              </a:pPr>
              <a:r>
                <a:rPr lang="en-US" sz="2400" dirty="0">
                  <a:latin typeface="+mn-lt"/>
                </a:rPr>
                <a:t>To handle data from multiple</a:t>
              </a:r>
            </a:p>
            <a:p>
              <a:pPr algn="just">
                <a:lnSpc>
                  <a:spcPct val="80000"/>
                </a:lnSpc>
                <a:defRPr/>
              </a:pPr>
              <a:r>
                <a:rPr lang="en-US" sz="2400" dirty="0">
                  <a:latin typeface="+mn-lt"/>
                </a:rPr>
                <a:t>sockets, add transport header (later used for demultiplexing)</a:t>
              </a:r>
            </a:p>
          </p:txBody>
        </p:sp>
        <p:sp>
          <p:nvSpPr>
            <p:cNvPr id="17" name="Rectangle 46"/>
            <p:cNvSpPr>
              <a:spLocks noChangeArrowheads="1"/>
            </p:cNvSpPr>
            <p:nvPr/>
          </p:nvSpPr>
          <p:spPr bwMode="auto">
            <a:xfrm>
              <a:off x="259" y="1009"/>
              <a:ext cx="2538" cy="756"/>
            </a:xfrm>
            <a:prstGeom prst="rect">
              <a:avLst/>
            </a:prstGeom>
            <a:noFill/>
            <a:ln w="19050">
              <a:solidFill>
                <a:srgbClr val="CC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nvGrpSpPr>
            <p:cNvPr id="18" name="Group 47"/>
            <p:cNvGrpSpPr>
              <a:grpSpLocks/>
            </p:cNvGrpSpPr>
            <p:nvPr/>
          </p:nvGrpSpPr>
          <p:grpSpPr bwMode="auto">
            <a:xfrm>
              <a:off x="332" y="841"/>
              <a:ext cx="1856" cy="291"/>
              <a:chOff x="1101" y="3681"/>
              <a:chExt cx="1782" cy="291"/>
            </a:xfrm>
          </p:grpSpPr>
          <p:sp>
            <p:nvSpPr>
              <p:cNvPr id="19" name="Rectangle 48"/>
              <p:cNvSpPr>
                <a:spLocks noChangeArrowheads="1"/>
              </p:cNvSpPr>
              <p:nvPr/>
            </p:nvSpPr>
            <p:spPr bwMode="auto">
              <a:xfrm>
                <a:off x="1422" y="3732"/>
                <a:ext cx="1006" cy="21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0" name="Text Box 49"/>
              <p:cNvSpPr txBox="1">
                <a:spLocks noChangeArrowheads="1"/>
              </p:cNvSpPr>
              <p:nvPr/>
            </p:nvSpPr>
            <p:spPr bwMode="auto">
              <a:xfrm>
                <a:off x="1101" y="3681"/>
                <a:ext cx="1782" cy="291"/>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dirty="0">
                    <a:solidFill>
                      <a:srgbClr val="CC0000"/>
                    </a:solidFill>
                    <a:latin typeface="+mn-lt"/>
                  </a:rPr>
                  <a:t>Multiplexing at sender:</a:t>
                </a:r>
              </a:p>
            </p:txBody>
          </p:sp>
        </p:grpSp>
      </p:grpSp>
      <p:grpSp>
        <p:nvGrpSpPr>
          <p:cNvPr id="21" name="Group 57"/>
          <p:cNvGrpSpPr>
            <a:grpSpLocks/>
          </p:cNvGrpSpPr>
          <p:nvPr/>
        </p:nvGrpSpPr>
        <p:grpSpPr bwMode="auto">
          <a:xfrm>
            <a:off x="9005888" y="3741739"/>
            <a:ext cx="533400" cy="206375"/>
            <a:chOff x="344" y="1846"/>
            <a:chExt cx="336" cy="130"/>
          </a:xfrm>
        </p:grpSpPr>
        <p:sp>
          <p:nvSpPr>
            <p:cNvPr id="22" name="Rectangle 35"/>
            <p:cNvSpPr>
              <a:spLocks noChangeArrowheads="1"/>
            </p:cNvSpPr>
            <p:nvPr/>
          </p:nvSpPr>
          <p:spPr bwMode="auto">
            <a:xfrm>
              <a:off x="344" y="1846"/>
              <a:ext cx="336" cy="13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3" name="Rectangle 54"/>
            <p:cNvSpPr>
              <a:spLocks noChangeArrowheads="1"/>
            </p:cNvSpPr>
            <p:nvPr/>
          </p:nvSpPr>
          <p:spPr bwMode="auto">
            <a:xfrm>
              <a:off x="454" y="1863"/>
              <a:ext cx="110" cy="99"/>
            </a:xfrm>
            <a:prstGeom prst="rect">
              <a:avLst/>
            </a:prstGeom>
            <a:solidFill>
              <a:schemeClr val="bg1"/>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4" name="Rectangle 55"/>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25" name="Rectangle 56"/>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26" name="Rectangle 23"/>
          <p:cNvSpPr>
            <a:spLocks noChangeArrowheads="1"/>
          </p:cNvSpPr>
          <p:nvPr/>
        </p:nvSpPr>
        <p:spPr bwMode="auto">
          <a:xfrm>
            <a:off x="4838701" y="3194050"/>
            <a:ext cx="1497013"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endParaRPr lang="en-US" sz="2400"/>
          </a:p>
        </p:txBody>
      </p:sp>
      <p:sp>
        <p:nvSpPr>
          <p:cNvPr id="27" name="Rectangle 24"/>
          <p:cNvSpPr>
            <a:spLocks noChangeArrowheads="1"/>
          </p:cNvSpPr>
          <p:nvPr/>
        </p:nvSpPr>
        <p:spPr bwMode="auto">
          <a:xfrm>
            <a:off x="4803775" y="3248026"/>
            <a:ext cx="1473200" cy="1979613"/>
          </a:xfrm>
          <a:prstGeom prst="rect">
            <a:avLst/>
          </a:prstGeom>
          <a:solidFill>
            <a:schemeClr val="bg1"/>
          </a:solidFill>
          <a:ln w="28575">
            <a:solidFill>
              <a:schemeClr val="tx1"/>
            </a:solidFill>
            <a:miter lim="800000"/>
            <a:headEnd/>
            <a:tailEnd/>
          </a:ln>
        </p:spPr>
        <p:txBody>
          <a:bodyPr wrap="none" anchor="ctr"/>
          <a:lstStyle/>
          <a:p>
            <a:pPr algn="l"/>
            <a:endParaRPr lang="en-US" sz="2400"/>
          </a:p>
        </p:txBody>
      </p:sp>
      <p:sp>
        <p:nvSpPr>
          <p:cNvPr id="28" name="Line 25"/>
          <p:cNvSpPr>
            <a:spLocks noChangeShapeType="1"/>
          </p:cNvSpPr>
          <p:nvPr/>
        </p:nvSpPr>
        <p:spPr bwMode="auto">
          <a:xfrm>
            <a:off x="4810125" y="4017964"/>
            <a:ext cx="146050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9" name="Text Box 26"/>
          <p:cNvSpPr txBox="1">
            <a:spLocks noChangeArrowheads="1"/>
          </p:cNvSpPr>
          <p:nvPr/>
        </p:nvSpPr>
        <p:spPr bwMode="auto">
          <a:xfrm>
            <a:off x="4881564" y="4000500"/>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transport</a:t>
            </a:r>
          </a:p>
        </p:txBody>
      </p:sp>
      <p:sp>
        <p:nvSpPr>
          <p:cNvPr id="30" name="Line 27"/>
          <p:cNvSpPr>
            <a:spLocks noChangeShapeType="1"/>
          </p:cNvSpPr>
          <p:nvPr/>
        </p:nvSpPr>
        <p:spPr bwMode="auto">
          <a:xfrm>
            <a:off x="4811714" y="4335463"/>
            <a:ext cx="145732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1" name="Text Box 26"/>
          <p:cNvSpPr txBox="1">
            <a:spLocks noChangeArrowheads="1"/>
          </p:cNvSpPr>
          <p:nvPr/>
        </p:nvSpPr>
        <p:spPr bwMode="auto">
          <a:xfrm>
            <a:off x="4878389" y="3214688"/>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application</a:t>
            </a:r>
          </a:p>
        </p:txBody>
      </p:sp>
      <p:sp>
        <p:nvSpPr>
          <p:cNvPr id="32" name="Text Box 26"/>
          <p:cNvSpPr txBox="1">
            <a:spLocks noChangeArrowheads="1"/>
          </p:cNvSpPr>
          <p:nvPr/>
        </p:nvSpPr>
        <p:spPr bwMode="auto">
          <a:xfrm>
            <a:off x="4875214" y="490537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physical</a:t>
            </a:r>
          </a:p>
        </p:txBody>
      </p:sp>
      <p:sp>
        <p:nvSpPr>
          <p:cNvPr id="33" name="Text Box 26"/>
          <p:cNvSpPr txBox="1">
            <a:spLocks noChangeArrowheads="1"/>
          </p:cNvSpPr>
          <p:nvPr/>
        </p:nvSpPr>
        <p:spPr bwMode="auto">
          <a:xfrm>
            <a:off x="4875214" y="461962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link</a:t>
            </a:r>
          </a:p>
        </p:txBody>
      </p:sp>
      <p:sp>
        <p:nvSpPr>
          <p:cNvPr id="34" name="Text Box 26"/>
          <p:cNvSpPr txBox="1">
            <a:spLocks noChangeArrowheads="1"/>
          </p:cNvSpPr>
          <p:nvPr/>
        </p:nvSpPr>
        <p:spPr bwMode="auto">
          <a:xfrm>
            <a:off x="4875214" y="432117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network</a:t>
            </a:r>
          </a:p>
        </p:txBody>
      </p:sp>
      <p:sp>
        <p:nvSpPr>
          <p:cNvPr id="35" name="Oval 120"/>
          <p:cNvSpPr>
            <a:spLocks noChangeArrowheads="1"/>
          </p:cNvSpPr>
          <p:nvPr/>
        </p:nvSpPr>
        <p:spPr bwMode="auto">
          <a:xfrm>
            <a:off x="5575300" y="3589338"/>
            <a:ext cx="598488" cy="304800"/>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r>
              <a:rPr lang="en-US">
                <a:ea typeface="ＭＳ Ｐゴシック" charset="0"/>
              </a:rPr>
              <a:t>P2</a:t>
            </a:r>
          </a:p>
        </p:txBody>
      </p:sp>
      <p:sp>
        <p:nvSpPr>
          <p:cNvPr id="36" name="Line 27"/>
          <p:cNvSpPr>
            <a:spLocks noChangeShapeType="1"/>
          </p:cNvSpPr>
          <p:nvPr/>
        </p:nvSpPr>
        <p:spPr bwMode="auto">
          <a:xfrm>
            <a:off x="4808539" y="4646613"/>
            <a:ext cx="145732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7" name="Line 27"/>
          <p:cNvSpPr>
            <a:spLocks noChangeShapeType="1"/>
          </p:cNvSpPr>
          <p:nvPr/>
        </p:nvSpPr>
        <p:spPr bwMode="auto">
          <a:xfrm>
            <a:off x="4805364" y="4945063"/>
            <a:ext cx="145732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8" name="Oval 128"/>
          <p:cNvSpPr>
            <a:spLocks noChangeArrowheads="1"/>
          </p:cNvSpPr>
          <p:nvPr/>
        </p:nvSpPr>
        <p:spPr bwMode="auto">
          <a:xfrm>
            <a:off x="4870450" y="3589338"/>
            <a:ext cx="598488" cy="304800"/>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r>
              <a:rPr lang="en-US">
                <a:ea typeface="ＭＳ Ｐゴシック" charset="0"/>
              </a:rPr>
              <a:t>P1</a:t>
            </a:r>
          </a:p>
        </p:txBody>
      </p:sp>
      <p:grpSp>
        <p:nvGrpSpPr>
          <p:cNvPr id="39" name="Group 134"/>
          <p:cNvGrpSpPr>
            <a:grpSpLocks/>
          </p:cNvGrpSpPr>
          <p:nvPr/>
        </p:nvGrpSpPr>
        <p:grpSpPr bwMode="auto">
          <a:xfrm>
            <a:off x="5651500" y="3948113"/>
            <a:ext cx="412750" cy="158750"/>
            <a:chOff x="1383" y="2620"/>
            <a:chExt cx="260" cy="100"/>
          </a:xfrm>
        </p:grpSpPr>
        <p:sp>
          <p:nvSpPr>
            <p:cNvPr id="40" name="Rectangle 130"/>
            <p:cNvSpPr>
              <a:spLocks noChangeArrowheads="1"/>
            </p:cNvSpPr>
            <p:nvPr/>
          </p:nvSpPr>
          <p:spPr bwMode="auto">
            <a:xfrm>
              <a:off x="1383" y="2620"/>
              <a:ext cx="260" cy="10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1" name="Rectangle 131"/>
            <p:cNvSpPr>
              <a:spLocks noChangeArrowheads="1"/>
            </p:cNvSpPr>
            <p:nvPr/>
          </p:nvSpPr>
          <p:spPr bwMode="auto">
            <a:xfrm>
              <a:off x="1434" y="2633"/>
              <a:ext cx="155" cy="76"/>
            </a:xfrm>
            <a:prstGeom prst="rect">
              <a:avLst/>
            </a:prstGeom>
            <a:solidFill>
              <a:schemeClr val="bg1"/>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2" name="Rectangle 132"/>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3" name="Rectangle 133"/>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grpSp>
        <p:nvGrpSpPr>
          <p:cNvPr id="44" name="Group 135"/>
          <p:cNvGrpSpPr>
            <a:grpSpLocks/>
          </p:cNvGrpSpPr>
          <p:nvPr/>
        </p:nvGrpSpPr>
        <p:grpSpPr bwMode="auto">
          <a:xfrm>
            <a:off x="4949825" y="3940175"/>
            <a:ext cx="412750" cy="158750"/>
            <a:chOff x="1383" y="2620"/>
            <a:chExt cx="260" cy="100"/>
          </a:xfrm>
        </p:grpSpPr>
        <p:sp>
          <p:nvSpPr>
            <p:cNvPr id="45" name="Rectangle 136"/>
            <p:cNvSpPr>
              <a:spLocks noChangeArrowheads="1"/>
            </p:cNvSpPr>
            <p:nvPr/>
          </p:nvSpPr>
          <p:spPr bwMode="auto">
            <a:xfrm>
              <a:off x="1383" y="2620"/>
              <a:ext cx="260" cy="10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6" name="Rectangle 137"/>
            <p:cNvSpPr>
              <a:spLocks noChangeArrowheads="1"/>
            </p:cNvSpPr>
            <p:nvPr/>
          </p:nvSpPr>
          <p:spPr bwMode="auto">
            <a:xfrm>
              <a:off x="1434" y="2633"/>
              <a:ext cx="155" cy="76"/>
            </a:xfrm>
            <a:prstGeom prst="rect">
              <a:avLst/>
            </a:prstGeom>
            <a:solidFill>
              <a:schemeClr val="bg1"/>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7" name="Rectangle 138"/>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48" name="Rectangle 139"/>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49" name="Freeform 141"/>
          <p:cNvSpPr>
            <a:spLocks/>
          </p:cNvSpPr>
          <p:nvPr/>
        </p:nvSpPr>
        <p:spPr bwMode="auto">
          <a:xfrm>
            <a:off x="3317875" y="4003675"/>
            <a:ext cx="2160588" cy="1989138"/>
          </a:xfrm>
          <a:custGeom>
            <a:avLst/>
            <a:gdLst>
              <a:gd name="T0" fmla="*/ 0 w 1361"/>
              <a:gd name="T1" fmla="*/ 2147483647 h 1253"/>
              <a:gd name="T2" fmla="*/ 2147483647 w 1361"/>
              <a:gd name="T3" fmla="*/ 2147483647 h 1253"/>
              <a:gd name="T4" fmla="*/ 2147483647 w 1361"/>
              <a:gd name="T5" fmla="*/ 2147483647 h 1253"/>
              <a:gd name="T6" fmla="*/ 2147483647 w 1361"/>
              <a:gd name="T7" fmla="*/ 2147483647 h 1253"/>
              <a:gd name="T8" fmla="*/ 2147483647 w 1361"/>
              <a:gd name="T9" fmla="*/ 2147483647 h 1253"/>
              <a:gd name="T10" fmla="*/ 2147483647 w 1361"/>
              <a:gd name="T11" fmla="*/ 0 h 12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1" h="1253">
                <a:moveTo>
                  <a:pt x="0" y="216"/>
                </a:moveTo>
                <a:lnTo>
                  <a:pt x="7" y="1252"/>
                </a:lnTo>
                <a:lnTo>
                  <a:pt x="1320" y="1253"/>
                </a:lnTo>
                <a:lnTo>
                  <a:pt x="1361" y="1252"/>
                </a:lnTo>
                <a:lnTo>
                  <a:pt x="1353" y="114"/>
                </a:lnTo>
                <a:lnTo>
                  <a:pt x="1178"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50" name="Freeform 142"/>
          <p:cNvSpPr>
            <a:spLocks/>
          </p:cNvSpPr>
          <p:nvPr/>
        </p:nvSpPr>
        <p:spPr bwMode="auto">
          <a:xfrm>
            <a:off x="3381375" y="4029076"/>
            <a:ext cx="1962150" cy="1897063"/>
          </a:xfrm>
          <a:custGeom>
            <a:avLst/>
            <a:gdLst>
              <a:gd name="T0" fmla="*/ 0 w 1236"/>
              <a:gd name="T1" fmla="*/ 2147483647 h 1195"/>
              <a:gd name="T2" fmla="*/ 2147483647 w 1236"/>
              <a:gd name="T3" fmla="*/ 2147483647 h 1195"/>
              <a:gd name="T4" fmla="*/ 2147483647 w 1236"/>
              <a:gd name="T5" fmla="*/ 2147483647 h 1195"/>
              <a:gd name="T6" fmla="*/ 2147483647 w 1236"/>
              <a:gd name="T7" fmla="*/ 2147483647 h 1195"/>
              <a:gd name="T8" fmla="*/ 2147483647 w 1236"/>
              <a:gd name="T9" fmla="*/ 0 h 119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6" h="1195">
                <a:moveTo>
                  <a:pt x="0" y="202"/>
                </a:moveTo>
                <a:lnTo>
                  <a:pt x="6" y="1194"/>
                </a:lnTo>
                <a:lnTo>
                  <a:pt x="1236" y="1195"/>
                </a:lnTo>
                <a:lnTo>
                  <a:pt x="1227" y="150"/>
                </a:lnTo>
                <a:lnTo>
                  <a:pt x="1069"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51" name="Rectangle 23"/>
          <p:cNvSpPr>
            <a:spLocks noChangeArrowheads="1"/>
          </p:cNvSpPr>
          <p:nvPr/>
        </p:nvSpPr>
        <p:spPr bwMode="auto">
          <a:xfrm>
            <a:off x="7100889" y="3563938"/>
            <a:ext cx="1296987"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a:endParaRPr lang="en-US" sz="2400"/>
          </a:p>
        </p:txBody>
      </p:sp>
      <p:sp>
        <p:nvSpPr>
          <p:cNvPr id="52" name="Rectangle 24"/>
          <p:cNvSpPr>
            <a:spLocks noChangeArrowheads="1"/>
          </p:cNvSpPr>
          <p:nvPr/>
        </p:nvSpPr>
        <p:spPr bwMode="auto">
          <a:xfrm>
            <a:off x="7062789" y="3617913"/>
            <a:ext cx="1273175" cy="1979612"/>
          </a:xfrm>
          <a:prstGeom prst="rect">
            <a:avLst/>
          </a:prstGeom>
          <a:solidFill>
            <a:schemeClr val="bg1"/>
          </a:solidFill>
          <a:ln w="28575">
            <a:solidFill>
              <a:schemeClr val="tx1"/>
            </a:solidFill>
            <a:miter lim="800000"/>
            <a:headEnd/>
            <a:tailEnd/>
          </a:ln>
        </p:spPr>
        <p:txBody>
          <a:bodyPr wrap="none" anchor="ctr"/>
          <a:lstStyle/>
          <a:p>
            <a:pPr algn="l"/>
            <a:endParaRPr lang="en-US" sz="2400"/>
          </a:p>
        </p:txBody>
      </p:sp>
      <p:sp>
        <p:nvSpPr>
          <p:cNvPr id="53" name="Line 25"/>
          <p:cNvSpPr>
            <a:spLocks noChangeShapeType="1"/>
          </p:cNvSpPr>
          <p:nvPr/>
        </p:nvSpPr>
        <p:spPr bwMode="auto">
          <a:xfrm>
            <a:off x="7072313" y="4378326"/>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4" name="Text Box 26"/>
          <p:cNvSpPr txBox="1">
            <a:spLocks noChangeArrowheads="1"/>
          </p:cNvSpPr>
          <p:nvPr/>
        </p:nvSpPr>
        <p:spPr bwMode="auto">
          <a:xfrm>
            <a:off x="7029451" y="4360863"/>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transport</a:t>
            </a:r>
          </a:p>
        </p:txBody>
      </p:sp>
      <p:sp>
        <p:nvSpPr>
          <p:cNvPr id="55" name="Line 27"/>
          <p:cNvSpPr>
            <a:spLocks noChangeShapeType="1"/>
          </p:cNvSpPr>
          <p:nvPr/>
        </p:nvSpPr>
        <p:spPr bwMode="auto">
          <a:xfrm>
            <a:off x="7080250" y="469900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 name="Line 28"/>
          <p:cNvSpPr>
            <a:spLocks noChangeShapeType="1"/>
          </p:cNvSpPr>
          <p:nvPr/>
        </p:nvSpPr>
        <p:spPr bwMode="auto">
          <a:xfrm>
            <a:off x="7065963" y="500856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7" name="Line 29"/>
          <p:cNvSpPr>
            <a:spLocks noChangeShapeType="1"/>
          </p:cNvSpPr>
          <p:nvPr/>
        </p:nvSpPr>
        <p:spPr bwMode="auto">
          <a:xfrm>
            <a:off x="7065963" y="529431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8" name="Text Box 26"/>
          <p:cNvSpPr txBox="1">
            <a:spLocks noChangeArrowheads="1"/>
          </p:cNvSpPr>
          <p:nvPr/>
        </p:nvSpPr>
        <p:spPr bwMode="auto">
          <a:xfrm>
            <a:off x="7064376" y="3608388"/>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application</a:t>
            </a:r>
          </a:p>
        </p:txBody>
      </p:sp>
      <p:sp>
        <p:nvSpPr>
          <p:cNvPr id="59" name="Text Box 26"/>
          <p:cNvSpPr txBox="1">
            <a:spLocks noChangeArrowheads="1"/>
          </p:cNvSpPr>
          <p:nvPr/>
        </p:nvSpPr>
        <p:spPr bwMode="auto">
          <a:xfrm>
            <a:off x="7019926" y="5265738"/>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physical</a:t>
            </a:r>
          </a:p>
        </p:txBody>
      </p:sp>
      <p:sp>
        <p:nvSpPr>
          <p:cNvPr id="60" name="Text Box 26"/>
          <p:cNvSpPr txBox="1">
            <a:spLocks noChangeArrowheads="1"/>
          </p:cNvSpPr>
          <p:nvPr/>
        </p:nvSpPr>
        <p:spPr bwMode="auto">
          <a:xfrm>
            <a:off x="7038976" y="4979988"/>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link</a:t>
            </a:r>
          </a:p>
        </p:txBody>
      </p:sp>
      <p:sp>
        <p:nvSpPr>
          <p:cNvPr id="61" name="Text Box 26"/>
          <p:cNvSpPr txBox="1">
            <a:spLocks noChangeArrowheads="1"/>
          </p:cNvSpPr>
          <p:nvPr/>
        </p:nvSpPr>
        <p:spPr bwMode="auto">
          <a:xfrm>
            <a:off x="7029451" y="4684713"/>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network</a:t>
            </a:r>
          </a:p>
        </p:txBody>
      </p:sp>
      <p:sp>
        <p:nvSpPr>
          <p:cNvPr id="62" name="Oval 101"/>
          <p:cNvSpPr>
            <a:spLocks noChangeArrowheads="1"/>
          </p:cNvSpPr>
          <p:nvPr/>
        </p:nvSpPr>
        <p:spPr bwMode="auto">
          <a:xfrm>
            <a:off x="7399339" y="3949700"/>
            <a:ext cx="598487" cy="304800"/>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r>
              <a:rPr lang="en-US">
                <a:ea typeface="ＭＳ Ｐゴシック" charset="0"/>
              </a:rPr>
              <a:t>P4</a:t>
            </a:r>
          </a:p>
        </p:txBody>
      </p:sp>
      <p:sp>
        <p:nvSpPr>
          <p:cNvPr id="63" name="Freeform 103"/>
          <p:cNvSpPr>
            <a:spLocks/>
          </p:cNvSpPr>
          <p:nvPr/>
        </p:nvSpPr>
        <p:spPr bwMode="auto">
          <a:xfrm>
            <a:off x="8348664" y="3595688"/>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chemeClr val="bg1">
                  <a:lumMod val="65000"/>
                </a:schemeClr>
              </a:gs>
              <a:gs pos="100000">
                <a:schemeClr val="bg1"/>
              </a:gs>
            </a:gsLst>
            <a:lin ang="0" scaled="1"/>
          </a:gradFill>
          <a:ln w="9525">
            <a:solidFill>
              <a:srgbClr val="DDDDDD"/>
            </a:solidFill>
            <a:round/>
            <a:headEnd/>
            <a:tailEnd/>
          </a:ln>
          <a:effectLst/>
        </p:spPr>
        <p:txBody>
          <a:bodyPr/>
          <a:lstStyle/>
          <a:p>
            <a:endParaRPr lang="en-US"/>
          </a:p>
        </p:txBody>
      </p:sp>
      <p:sp>
        <p:nvSpPr>
          <p:cNvPr id="64" name="Freeform 70"/>
          <p:cNvSpPr>
            <a:spLocks/>
          </p:cNvSpPr>
          <p:nvPr/>
        </p:nvSpPr>
        <p:spPr bwMode="auto">
          <a:xfrm>
            <a:off x="2159000" y="3616325"/>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3FCFC"/>
              </a:gs>
              <a:gs pos="100000">
                <a:schemeClr val="bg1">
                  <a:lumMod val="65000"/>
                </a:schemeClr>
              </a:gs>
            </a:gsLst>
            <a:lin ang="0" scaled="1"/>
          </a:gradFill>
          <a:ln w="9525">
            <a:solidFill>
              <a:srgbClr val="DDDDDD"/>
            </a:solidFill>
            <a:round/>
            <a:headEnd/>
            <a:tailEnd/>
          </a:ln>
          <a:effectLst/>
        </p:spPr>
        <p:txBody>
          <a:bodyPr/>
          <a:lstStyle/>
          <a:p>
            <a:endParaRPr lang="en-US"/>
          </a:p>
        </p:txBody>
      </p:sp>
      <p:sp>
        <p:nvSpPr>
          <p:cNvPr id="65" name="Rectangle 23"/>
          <p:cNvSpPr>
            <a:spLocks noChangeArrowheads="1"/>
          </p:cNvSpPr>
          <p:nvPr/>
        </p:nvSpPr>
        <p:spPr bwMode="auto">
          <a:xfrm>
            <a:off x="2755900" y="3571875"/>
            <a:ext cx="1296988" cy="1981200"/>
          </a:xfrm>
          <a:prstGeom prst="rect">
            <a:avLst/>
          </a:prstGeom>
          <a:solidFill>
            <a:srgbClr val="000099"/>
          </a:solidFill>
          <a:ln w="9525">
            <a:solidFill>
              <a:schemeClr val="accent6"/>
            </a:solidFill>
            <a:miter lim="800000"/>
            <a:headEnd/>
            <a:tailEnd/>
          </a:ln>
        </p:spPr>
        <p:txBody>
          <a:bodyPr wrap="none" anchor="ctr"/>
          <a:lstStyle/>
          <a:p>
            <a:pPr algn="l"/>
            <a:endParaRPr lang="en-US" sz="2400"/>
          </a:p>
        </p:txBody>
      </p:sp>
      <p:sp>
        <p:nvSpPr>
          <p:cNvPr id="66" name="Rectangle 24"/>
          <p:cNvSpPr>
            <a:spLocks noChangeArrowheads="1"/>
          </p:cNvSpPr>
          <p:nvPr/>
        </p:nvSpPr>
        <p:spPr bwMode="auto">
          <a:xfrm>
            <a:off x="2717801" y="3625851"/>
            <a:ext cx="1273175" cy="1979613"/>
          </a:xfrm>
          <a:prstGeom prst="rect">
            <a:avLst/>
          </a:prstGeom>
          <a:solidFill>
            <a:schemeClr val="bg1"/>
          </a:solidFill>
          <a:ln w="28575">
            <a:solidFill>
              <a:schemeClr val="tx1"/>
            </a:solidFill>
            <a:miter lim="800000"/>
            <a:headEnd/>
            <a:tailEnd/>
          </a:ln>
        </p:spPr>
        <p:txBody>
          <a:bodyPr wrap="none" anchor="ctr"/>
          <a:lstStyle/>
          <a:p>
            <a:pPr algn="l"/>
            <a:endParaRPr lang="en-US" sz="2400"/>
          </a:p>
        </p:txBody>
      </p:sp>
      <p:sp>
        <p:nvSpPr>
          <p:cNvPr id="67" name="Line 25"/>
          <p:cNvSpPr>
            <a:spLocks noChangeShapeType="1"/>
          </p:cNvSpPr>
          <p:nvPr/>
        </p:nvSpPr>
        <p:spPr bwMode="auto">
          <a:xfrm>
            <a:off x="2727325" y="438626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68" name="Text Box 26"/>
          <p:cNvSpPr txBox="1">
            <a:spLocks noChangeArrowheads="1"/>
          </p:cNvSpPr>
          <p:nvPr/>
        </p:nvSpPr>
        <p:spPr bwMode="auto">
          <a:xfrm>
            <a:off x="2684464" y="4368800"/>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transport</a:t>
            </a:r>
          </a:p>
        </p:txBody>
      </p:sp>
      <p:sp>
        <p:nvSpPr>
          <p:cNvPr id="69" name="Line 27"/>
          <p:cNvSpPr>
            <a:spLocks noChangeShapeType="1"/>
          </p:cNvSpPr>
          <p:nvPr/>
        </p:nvSpPr>
        <p:spPr bwMode="auto">
          <a:xfrm>
            <a:off x="2735263" y="4706939"/>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0" name="Line 28"/>
          <p:cNvSpPr>
            <a:spLocks noChangeShapeType="1"/>
          </p:cNvSpPr>
          <p:nvPr/>
        </p:nvSpPr>
        <p:spPr bwMode="auto">
          <a:xfrm>
            <a:off x="2720975" y="501650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 name="Line 29"/>
          <p:cNvSpPr>
            <a:spLocks noChangeShapeType="1"/>
          </p:cNvSpPr>
          <p:nvPr/>
        </p:nvSpPr>
        <p:spPr bwMode="auto">
          <a:xfrm>
            <a:off x="2720975" y="530225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2" name="Text Box 26"/>
          <p:cNvSpPr txBox="1">
            <a:spLocks noChangeArrowheads="1"/>
          </p:cNvSpPr>
          <p:nvPr/>
        </p:nvSpPr>
        <p:spPr bwMode="auto">
          <a:xfrm>
            <a:off x="2719389" y="361632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application</a:t>
            </a:r>
          </a:p>
        </p:txBody>
      </p:sp>
      <p:sp>
        <p:nvSpPr>
          <p:cNvPr id="73" name="Text Box 26"/>
          <p:cNvSpPr txBox="1">
            <a:spLocks noChangeArrowheads="1"/>
          </p:cNvSpPr>
          <p:nvPr/>
        </p:nvSpPr>
        <p:spPr bwMode="auto">
          <a:xfrm>
            <a:off x="2674939" y="527367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physical</a:t>
            </a:r>
          </a:p>
        </p:txBody>
      </p:sp>
      <p:sp>
        <p:nvSpPr>
          <p:cNvPr id="74" name="Text Box 26"/>
          <p:cNvSpPr txBox="1">
            <a:spLocks noChangeArrowheads="1"/>
          </p:cNvSpPr>
          <p:nvPr/>
        </p:nvSpPr>
        <p:spPr bwMode="auto">
          <a:xfrm>
            <a:off x="2693989" y="4987925"/>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link</a:t>
            </a:r>
          </a:p>
        </p:txBody>
      </p:sp>
      <p:sp>
        <p:nvSpPr>
          <p:cNvPr id="75" name="Text Box 26"/>
          <p:cNvSpPr txBox="1">
            <a:spLocks noChangeArrowheads="1"/>
          </p:cNvSpPr>
          <p:nvPr/>
        </p:nvSpPr>
        <p:spPr bwMode="auto">
          <a:xfrm>
            <a:off x="2684464" y="4692650"/>
            <a:ext cx="1317625" cy="314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itchFamily="34" charset="0"/>
                <a:ea typeface="MS PGothic" pitchFamily="34" charset="-128"/>
              </a:defRPr>
            </a:lvl1pPr>
            <a:lvl2pPr marL="742950" indent="-285750">
              <a:defRPr sz="1600">
                <a:solidFill>
                  <a:schemeClr val="tx1"/>
                </a:solidFill>
                <a:latin typeface="Tahoma" pitchFamily="34" charset="0"/>
                <a:ea typeface="MS PGothic" pitchFamily="34" charset="-128"/>
              </a:defRPr>
            </a:lvl2pPr>
            <a:lvl3pPr marL="1143000" indent="-228600">
              <a:defRPr sz="1600">
                <a:solidFill>
                  <a:schemeClr val="tx1"/>
                </a:solidFill>
                <a:latin typeface="Tahoma" pitchFamily="34" charset="0"/>
                <a:ea typeface="MS PGothic" pitchFamily="34" charset="-128"/>
              </a:defRPr>
            </a:lvl3pPr>
            <a:lvl4pPr marL="1600200" indent="-228600">
              <a:defRPr sz="1600">
                <a:solidFill>
                  <a:schemeClr val="tx1"/>
                </a:solidFill>
                <a:latin typeface="Tahoma" pitchFamily="34" charset="0"/>
                <a:ea typeface="MS PGothic" pitchFamily="34" charset="-128"/>
              </a:defRPr>
            </a:lvl4pPr>
            <a:lvl5pPr marL="2057400" indent="-228600">
              <a:defRPr sz="1600">
                <a:solidFill>
                  <a:schemeClr val="tx1"/>
                </a:solidFill>
                <a:latin typeface="Tahoma" pitchFamily="34" charset="0"/>
                <a:ea typeface="MS PGothic" pitchFamily="34" charset="-128"/>
              </a:defRPr>
            </a:lvl5pPr>
            <a:lvl6pPr marL="2514600" indent="-228600" algn="ctr" eaLnBrk="0" fontAlgn="base" hangingPunct="0">
              <a:spcBef>
                <a:spcPct val="0"/>
              </a:spcBef>
              <a:spcAft>
                <a:spcPct val="0"/>
              </a:spcAft>
              <a:defRPr sz="1600">
                <a:solidFill>
                  <a:schemeClr val="tx1"/>
                </a:solidFill>
                <a:latin typeface="Tahoma" pitchFamily="34" charset="0"/>
                <a:ea typeface="MS PGothic" pitchFamily="34" charset="-128"/>
              </a:defRPr>
            </a:lvl6pPr>
            <a:lvl7pPr marL="2971800" indent="-228600" algn="ctr" eaLnBrk="0" fontAlgn="base" hangingPunct="0">
              <a:spcBef>
                <a:spcPct val="0"/>
              </a:spcBef>
              <a:spcAft>
                <a:spcPct val="0"/>
              </a:spcAft>
              <a:defRPr sz="1600">
                <a:solidFill>
                  <a:schemeClr val="tx1"/>
                </a:solidFill>
                <a:latin typeface="Tahoma" pitchFamily="34" charset="0"/>
                <a:ea typeface="MS PGothic" pitchFamily="34" charset="-128"/>
              </a:defRPr>
            </a:lvl7pPr>
            <a:lvl8pPr marL="3429000" indent="-228600" algn="ctr" eaLnBrk="0" fontAlgn="base" hangingPunct="0">
              <a:spcBef>
                <a:spcPct val="0"/>
              </a:spcBef>
              <a:spcAft>
                <a:spcPct val="0"/>
              </a:spcAft>
              <a:defRPr sz="1600">
                <a:solidFill>
                  <a:schemeClr val="tx1"/>
                </a:solidFill>
                <a:latin typeface="Tahoma" pitchFamily="34" charset="0"/>
                <a:ea typeface="MS PGothic" pitchFamily="34" charset="-128"/>
              </a:defRPr>
            </a:lvl8pPr>
            <a:lvl9pPr marL="3886200" indent="-228600" algn="ctr" eaLnBrk="0" fontAlgn="base" hangingPunct="0">
              <a:spcBef>
                <a:spcPct val="0"/>
              </a:spcBef>
              <a:spcAft>
                <a:spcPct val="0"/>
              </a:spcAft>
              <a:defRPr sz="1600">
                <a:solidFill>
                  <a:schemeClr val="tx1"/>
                </a:solidFill>
                <a:latin typeface="Tahoma" pitchFamily="34" charset="0"/>
                <a:ea typeface="MS PGothic" pitchFamily="34" charset="-128"/>
              </a:defRPr>
            </a:lvl9pPr>
          </a:lstStyle>
          <a:p>
            <a:pPr>
              <a:lnSpc>
                <a:spcPct val="110000"/>
              </a:lnSpc>
            </a:pPr>
            <a:r>
              <a:rPr lang="en-US" sz="1400">
                <a:latin typeface="+mn-lt"/>
              </a:rPr>
              <a:t>network</a:t>
            </a:r>
          </a:p>
        </p:txBody>
      </p:sp>
      <p:sp>
        <p:nvSpPr>
          <p:cNvPr id="76" name="Oval 23"/>
          <p:cNvSpPr>
            <a:spLocks noChangeArrowheads="1"/>
          </p:cNvSpPr>
          <p:nvPr/>
        </p:nvSpPr>
        <p:spPr bwMode="auto">
          <a:xfrm>
            <a:off x="3054350" y="3957638"/>
            <a:ext cx="598488" cy="304800"/>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r>
              <a:rPr lang="en-US">
                <a:ea typeface="ＭＳ Ｐゴシック" charset="0"/>
              </a:rPr>
              <a:t>P3</a:t>
            </a:r>
          </a:p>
        </p:txBody>
      </p:sp>
      <p:grpSp>
        <p:nvGrpSpPr>
          <p:cNvPr id="77" name="Group 149"/>
          <p:cNvGrpSpPr>
            <a:grpSpLocks/>
          </p:cNvGrpSpPr>
          <p:nvPr/>
        </p:nvGrpSpPr>
        <p:grpSpPr bwMode="auto">
          <a:xfrm>
            <a:off x="3144838" y="4295775"/>
            <a:ext cx="412750" cy="158750"/>
            <a:chOff x="1287" y="2524"/>
            <a:chExt cx="260" cy="100"/>
          </a:xfrm>
        </p:grpSpPr>
        <p:sp>
          <p:nvSpPr>
            <p:cNvPr id="78" name="Rectangle 73"/>
            <p:cNvSpPr>
              <a:spLocks noChangeArrowheads="1"/>
            </p:cNvSpPr>
            <p:nvPr/>
          </p:nvSpPr>
          <p:spPr bwMode="auto">
            <a:xfrm>
              <a:off x="1287" y="2524"/>
              <a:ext cx="260" cy="10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79" name="Rectangle 74"/>
            <p:cNvSpPr>
              <a:spLocks noChangeArrowheads="1"/>
            </p:cNvSpPr>
            <p:nvPr/>
          </p:nvSpPr>
          <p:spPr bwMode="auto">
            <a:xfrm>
              <a:off x="1338" y="2537"/>
              <a:ext cx="155" cy="76"/>
            </a:xfrm>
            <a:prstGeom prst="rect">
              <a:avLst/>
            </a:prstGeom>
            <a:solidFill>
              <a:schemeClr val="bg1"/>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80" name="Rectangle 75"/>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81" name="Rectangle 129"/>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grpSp>
        <p:nvGrpSpPr>
          <p:cNvPr id="82" name="Group 150"/>
          <p:cNvGrpSpPr>
            <a:grpSpLocks/>
          </p:cNvGrpSpPr>
          <p:nvPr/>
        </p:nvGrpSpPr>
        <p:grpSpPr bwMode="auto">
          <a:xfrm>
            <a:off x="7485063" y="4294188"/>
            <a:ext cx="412750" cy="158750"/>
            <a:chOff x="1287" y="2524"/>
            <a:chExt cx="260" cy="100"/>
          </a:xfrm>
        </p:grpSpPr>
        <p:sp>
          <p:nvSpPr>
            <p:cNvPr id="83" name="Rectangle 151"/>
            <p:cNvSpPr>
              <a:spLocks noChangeArrowheads="1"/>
            </p:cNvSpPr>
            <p:nvPr/>
          </p:nvSpPr>
          <p:spPr bwMode="auto">
            <a:xfrm>
              <a:off x="1287" y="2524"/>
              <a:ext cx="260" cy="10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84" name="Rectangle 152"/>
            <p:cNvSpPr>
              <a:spLocks noChangeArrowheads="1"/>
            </p:cNvSpPr>
            <p:nvPr/>
          </p:nvSpPr>
          <p:spPr bwMode="auto">
            <a:xfrm>
              <a:off x="1338" y="2537"/>
              <a:ext cx="155" cy="76"/>
            </a:xfrm>
            <a:prstGeom prst="rect">
              <a:avLst/>
            </a:prstGeom>
            <a:solidFill>
              <a:schemeClr val="bg1"/>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85" name="Rectangle 153"/>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86" name="Rectangle 154"/>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87" name="Freeform 146"/>
          <p:cNvSpPr>
            <a:spLocks/>
          </p:cNvSpPr>
          <p:nvPr/>
        </p:nvSpPr>
        <p:spPr bwMode="auto">
          <a:xfrm>
            <a:off x="5532439" y="3995739"/>
            <a:ext cx="2173287" cy="1989137"/>
          </a:xfrm>
          <a:custGeom>
            <a:avLst/>
            <a:gdLst>
              <a:gd name="T0" fmla="*/ 2147483647 w 1369"/>
              <a:gd name="T1" fmla="*/ 2147483647 h 1253"/>
              <a:gd name="T2" fmla="*/ 2147483647 w 1369"/>
              <a:gd name="T3" fmla="*/ 2147483647 h 1253"/>
              <a:gd name="T4" fmla="*/ 2147483647 w 1369"/>
              <a:gd name="T5" fmla="*/ 2147483647 h 1253"/>
              <a:gd name="T6" fmla="*/ 0 w 1369"/>
              <a:gd name="T7" fmla="*/ 2147483647 h 1253"/>
              <a:gd name="T8" fmla="*/ 2147483647 w 1369"/>
              <a:gd name="T9" fmla="*/ 0 h 1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9" h="1253">
                <a:moveTo>
                  <a:pt x="1369" y="216"/>
                </a:moveTo>
                <a:lnTo>
                  <a:pt x="1362" y="1252"/>
                </a:lnTo>
                <a:lnTo>
                  <a:pt x="16" y="1253"/>
                </a:lnTo>
                <a:lnTo>
                  <a:pt x="0" y="121"/>
                </a:lnTo>
                <a:lnTo>
                  <a:pt x="191"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88" name="Freeform 147"/>
          <p:cNvSpPr>
            <a:spLocks/>
          </p:cNvSpPr>
          <p:nvPr/>
        </p:nvSpPr>
        <p:spPr bwMode="auto">
          <a:xfrm>
            <a:off x="5651501" y="4027489"/>
            <a:ext cx="1984375" cy="1876425"/>
          </a:xfrm>
          <a:custGeom>
            <a:avLst/>
            <a:gdLst>
              <a:gd name="T0" fmla="*/ 2147483647 w 1250"/>
              <a:gd name="T1" fmla="*/ 2147483647 h 1182"/>
              <a:gd name="T2" fmla="*/ 2147483647 w 1250"/>
              <a:gd name="T3" fmla="*/ 2147483647 h 1182"/>
              <a:gd name="T4" fmla="*/ 2147483647 w 1250"/>
              <a:gd name="T5" fmla="*/ 2147483647 h 1182"/>
              <a:gd name="T6" fmla="*/ 0 w 1250"/>
              <a:gd name="T7" fmla="*/ 2147483647 h 1182"/>
              <a:gd name="T8" fmla="*/ 2147483647 w 1250"/>
              <a:gd name="T9" fmla="*/ 0 h 11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50" h="1182">
                <a:moveTo>
                  <a:pt x="1250" y="190"/>
                </a:moveTo>
                <a:lnTo>
                  <a:pt x="1244" y="1182"/>
                </a:lnTo>
                <a:lnTo>
                  <a:pt x="19" y="1181"/>
                </a:lnTo>
                <a:lnTo>
                  <a:pt x="0" y="155"/>
                </a:lnTo>
                <a:lnTo>
                  <a:pt x="171"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89" name="Oval 36"/>
          <p:cNvSpPr>
            <a:spLocks noChangeArrowheads="1"/>
          </p:cNvSpPr>
          <p:nvPr/>
        </p:nvSpPr>
        <p:spPr bwMode="auto">
          <a:xfrm>
            <a:off x="8991600" y="4106863"/>
            <a:ext cx="598488" cy="304800"/>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nvGrpSpPr>
          <p:cNvPr id="90" name="Group 169"/>
          <p:cNvGrpSpPr>
            <a:grpSpLocks/>
          </p:cNvGrpSpPr>
          <p:nvPr/>
        </p:nvGrpSpPr>
        <p:grpSpPr bwMode="auto">
          <a:xfrm>
            <a:off x="4486276" y="2854325"/>
            <a:ext cx="1292225" cy="1454150"/>
            <a:chOff x="1868" y="1796"/>
            <a:chExt cx="814" cy="916"/>
          </a:xfrm>
        </p:grpSpPr>
        <p:sp>
          <p:nvSpPr>
            <p:cNvPr id="91" name="Oval 166"/>
            <p:cNvSpPr>
              <a:spLocks noChangeArrowheads="1"/>
            </p:cNvSpPr>
            <p:nvPr/>
          </p:nvSpPr>
          <p:spPr bwMode="auto">
            <a:xfrm>
              <a:off x="2318" y="2668"/>
              <a:ext cx="124" cy="44"/>
            </a:xfrm>
            <a:prstGeom prst="ellipse">
              <a:avLst/>
            </a:prstGeom>
            <a:noFill/>
            <a:ln w="28575">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92" name="Oval 167"/>
            <p:cNvSpPr>
              <a:spLocks noChangeArrowheads="1"/>
            </p:cNvSpPr>
            <p:nvPr/>
          </p:nvSpPr>
          <p:spPr bwMode="auto">
            <a:xfrm>
              <a:off x="2558" y="2668"/>
              <a:ext cx="124" cy="44"/>
            </a:xfrm>
            <a:prstGeom prst="ellipse">
              <a:avLst/>
            </a:prstGeom>
            <a:noFill/>
            <a:ln w="28575">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93" name="Freeform 168"/>
            <p:cNvSpPr>
              <a:spLocks/>
            </p:cNvSpPr>
            <p:nvPr/>
          </p:nvSpPr>
          <p:spPr bwMode="auto">
            <a:xfrm>
              <a:off x="1868" y="1796"/>
              <a:ext cx="434" cy="904"/>
            </a:xfrm>
            <a:custGeom>
              <a:avLst/>
              <a:gdLst>
                <a:gd name="T0" fmla="*/ 434 w 434"/>
                <a:gd name="T1" fmla="*/ 904 h 904"/>
                <a:gd name="T2" fmla="*/ 2 w 434"/>
                <a:gd name="T3" fmla="*/ 902 h 904"/>
                <a:gd name="T4" fmla="*/ 0 w 434"/>
                <a:gd name="T5" fmla="*/ 0 h 904"/>
                <a:gd name="T6" fmla="*/ 0 60000 65536"/>
                <a:gd name="T7" fmla="*/ 0 60000 65536"/>
                <a:gd name="T8" fmla="*/ 0 60000 65536"/>
              </a:gdLst>
              <a:ahLst/>
              <a:cxnLst>
                <a:cxn ang="T6">
                  <a:pos x="T0" y="T1"/>
                </a:cxn>
                <a:cxn ang="T7">
                  <a:pos x="T2" y="T3"/>
                </a:cxn>
                <a:cxn ang="T8">
                  <a:pos x="T4" y="T5"/>
                </a:cxn>
              </a:cxnLst>
              <a:rect l="0" t="0" r="r" b="b"/>
              <a:pathLst>
                <a:path w="434" h="904">
                  <a:moveTo>
                    <a:pt x="434" y="904"/>
                  </a:moveTo>
                  <a:lnTo>
                    <a:pt x="2" y="902"/>
                  </a:lnTo>
                  <a:lnTo>
                    <a:pt x="0" y="0"/>
                  </a:lnTo>
                </a:path>
              </a:pathLst>
            </a:custGeom>
            <a:noFill/>
            <a:ln w="19050" cap="flat" cmpd="sng">
              <a:solidFill>
                <a:srgbClr val="CC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grpSp>
        <p:nvGrpSpPr>
          <p:cNvPr id="94" name="Group 172"/>
          <p:cNvGrpSpPr>
            <a:grpSpLocks/>
          </p:cNvGrpSpPr>
          <p:nvPr/>
        </p:nvGrpSpPr>
        <p:grpSpPr bwMode="auto">
          <a:xfrm>
            <a:off x="5394325" y="2809875"/>
            <a:ext cx="1047750" cy="1441450"/>
            <a:chOff x="2432" y="1758"/>
            <a:chExt cx="660" cy="908"/>
          </a:xfrm>
        </p:grpSpPr>
        <p:sp>
          <p:nvSpPr>
            <p:cNvPr id="95" name="Oval 170"/>
            <p:cNvSpPr>
              <a:spLocks noChangeArrowheads="1"/>
            </p:cNvSpPr>
            <p:nvPr/>
          </p:nvSpPr>
          <p:spPr bwMode="auto">
            <a:xfrm>
              <a:off x="2432" y="2564"/>
              <a:ext cx="144" cy="102"/>
            </a:xfrm>
            <a:prstGeom prst="ellipse">
              <a:avLst/>
            </a:prstGeom>
            <a:noFill/>
            <a:ln w="28575">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96" name="Freeform 171"/>
            <p:cNvSpPr>
              <a:spLocks/>
            </p:cNvSpPr>
            <p:nvPr/>
          </p:nvSpPr>
          <p:spPr bwMode="auto">
            <a:xfrm>
              <a:off x="2506" y="1758"/>
              <a:ext cx="586" cy="810"/>
            </a:xfrm>
            <a:custGeom>
              <a:avLst/>
              <a:gdLst>
                <a:gd name="T0" fmla="*/ 0 w 586"/>
                <a:gd name="T1" fmla="*/ 810 h 810"/>
                <a:gd name="T2" fmla="*/ 2 w 586"/>
                <a:gd name="T3" fmla="*/ 808 h 810"/>
                <a:gd name="T4" fmla="*/ 2 w 586"/>
                <a:gd name="T5" fmla="*/ 170 h 810"/>
                <a:gd name="T6" fmla="*/ 586 w 586"/>
                <a:gd name="T7" fmla="*/ 0 h 8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86" h="810">
                  <a:moveTo>
                    <a:pt x="0" y="810"/>
                  </a:moveTo>
                  <a:lnTo>
                    <a:pt x="2" y="808"/>
                  </a:lnTo>
                  <a:lnTo>
                    <a:pt x="2" y="170"/>
                  </a:lnTo>
                  <a:lnTo>
                    <a:pt x="586" y="0"/>
                  </a:lnTo>
                </a:path>
              </a:pathLst>
            </a:custGeom>
            <a:noFill/>
            <a:ln w="12700" cap="flat" cmpd="sng">
              <a:solidFill>
                <a:srgbClr val="CC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grpSp>
        <p:nvGrpSpPr>
          <p:cNvPr id="97" name="Group 179"/>
          <p:cNvGrpSpPr>
            <a:grpSpLocks/>
          </p:cNvGrpSpPr>
          <p:nvPr/>
        </p:nvGrpSpPr>
        <p:grpSpPr bwMode="auto">
          <a:xfrm>
            <a:off x="1693863" y="5126039"/>
            <a:ext cx="800100" cy="828675"/>
            <a:chOff x="-44" y="1473"/>
            <a:chExt cx="981" cy="1105"/>
          </a:xfrm>
        </p:grpSpPr>
        <p:pic>
          <p:nvPicPr>
            <p:cNvPr id="98" name="Picture 180"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 name="Freeform 181"/>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grpSp>
        <p:nvGrpSpPr>
          <p:cNvPr id="100" name="Group 182"/>
          <p:cNvGrpSpPr>
            <a:grpSpLocks/>
          </p:cNvGrpSpPr>
          <p:nvPr/>
        </p:nvGrpSpPr>
        <p:grpSpPr bwMode="auto">
          <a:xfrm flipH="1">
            <a:off x="8675689" y="5040314"/>
            <a:ext cx="788987" cy="782637"/>
            <a:chOff x="-44" y="1473"/>
            <a:chExt cx="981" cy="1105"/>
          </a:xfrm>
        </p:grpSpPr>
        <p:pic>
          <p:nvPicPr>
            <p:cNvPr id="101" name="Picture 183"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 name="Freeform 184"/>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grpSp>
        <p:nvGrpSpPr>
          <p:cNvPr id="103" name="Group 185"/>
          <p:cNvGrpSpPr>
            <a:grpSpLocks/>
          </p:cNvGrpSpPr>
          <p:nvPr/>
        </p:nvGrpSpPr>
        <p:grpSpPr bwMode="auto">
          <a:xfrm>
            <a:off x="4265614" y="4625975"/>
            <a:ext cx="358775" cy="704850"/>
            <a:chOff x="4140" y="429"/>
            <a:chExt cx="1425" cy="2396"/>
          </a:xfrm>
        </p:grpSpPr>
        <p:sp>
          <p:nvSpPr>
            <p:cNvPr id="104" name="Freeform 186"/>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Rectangle 187"/>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06" name="Freeform 188"/>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7" name="Freeform 189"/>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 name="Rectangle 190"/>
            <p:cNvSpPr>
              <a:spLocks noChangeArrowheads="1"/>
            </p:cNvSpPr>
            <p:nvPr/>
          </p:nvSpPr>
          <p:spPr bwMode="auto">
            <a:xfrm>
              <a:off x="4209" y="693"/>
              <a:ext cx="599" cy="49"/>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nvGrpSpPr>
            <p:cNvPr id="109" name="Group 191"/>
            <p:cNvGrpSpPr>
              <a:grpSpLocks/>
            </p:cNvGrpSpPr>
            <p:nvPr/>
          </p:nvGrpSpPr>
          <p:grpSpPr bwMode="auto">
            <a:xfrm>
              <a:off x="4749" y="668"/>
              <a:ext cx="581" cy="145"/>
              <a:chOff x="614" y="2568"/>
              <a:chExt cx="725" cy="139"/>
            </a:xfrm>
          </p:grpSpPr>
          <p:sp>
            <p:nvSpPr>
              <p:cNvPr id="134" name="AutoShape 192"/>
              <p:cNvSpPr>
                <a:spLocks noChangeArrowheads="1"/>
              </p:cNvSpPr>
              <p:nvPr/>
            </p:nvSpPr>
            <p:spPr bwMode="auto">
              <a:xfrm>
                <a:off x="617" y="2567"/>
                <a:ext cx="724" cy="140"/>
              </a:xfrm>
              <a:prstGeom prst="roundRect">
                <a:avLst>
                  <a:gd name="adj" fmla="val 50000"/>
                </a:avLst>
              </a:prstGeom>
              <a:solidFill>
                <a:schemeClr val="tx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35" name="AutoShape 193"/>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110" name="Rectangle 194"/>
            <p:cNvSpPr>
              <a:spLocks noChangeArrowheads="1"/>
            </p:cNvSpPr>
            <p:nvPr/>
          </p:nvSpPr>
          <p:spPr bwMode="auto">
            <a:xfrm>
              <a:off x="4222" y="1017"/>
              <a:ext cx="599" cy="49"/>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nvGrpSpPr>
            <p:cNvPr id="111" name="Group 195"/>
            <p:cNvGrpSpPr>
              <a:grpSpLocks/>
            </p:cNvGrpSpPr>
            <p:nvPr/>
          </p:nvGrpSpPr>
          <p:grpSpPr bwMode="auto">
            <a:xfrm>
              <a:off x="4747" y="994"/>
              <a:ext cx="581" cy="134"/>
              <a:chOff x="614" y="2568"/>
              <a:chExt cx="725" cy="139"/>
            </a:xfrm>
          </p:grpSpPr>
          <p:sp>
            <p:nvSpPr>
              <p:cNvPr id="132" name="AutoShape 196"/>
              <p:cNvSpPr>
                <a:spLocks noChangeArrowheads="1"/>
              </p:cNvSpPr>
              <p:nvPr/>
            </p:nvSpPr>
            <p:spPr bwMode="auto">
              <a:xfrm>
                <a:off x="612" y="2570"/>
                <a:ext cx="724" cy="157"/>
              </a:xfrm>
              <a:prstGeom prst="roundRect">
                <a:avLst>
                  <a:gd name="adj" fmla="val 50000"/>
                </a:avLst>
              </a:prstGeom>
              <a:solidFill>
                <a:schemeClr val="tx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33" name="AutoShape 197"/>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112" name="Rectangle 198"/>
            <p:cNvSpPr>
              <a:spLocks noChangeArrowheads="1"/>
            </p:cNvSpPr>
            <p:nvPr/>
          </p:nvSpPr>
          <p:spPr bwMode="auto">
            <a:xfrm>
              <a:off x="4216" y="1357"/>
              <a:ext cx="599" cy="49"/>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13" name="Rectangle 199"/>
            <p:cNvSpPr>
              <a:spLocks noChangeArrowheads="1"/>
            </p:cNvSpPr>
            <p:nvPr/>
          </p:nvSpPr>
          <p:spPr bwMode="auto">
            <a:xfrm>
              <a:off x="4228" y="1654"/>
              <a:ext cx="593" cy="49"/>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nvGrpSpPr>
            <p:cNvPr id="114" name="Group 200"/>
            <p:cNvGrpSpPr>
              <a:grpSpLocks/>
            </p:cNvGrpSpPr>
            <p:nvPr/>
          </p:nvGrpSpPr>
          <p:grpSpPr bwMode="auto">
            <a:xfrm>
              <a:off x="4735" y="1627"/>
              <a:ext cx="582" cy="151"/>
              <a:chOff x="614" y="2568"/>
              <a:chExt cx="725" cy="139"/>
            </a:xfrm>
          </p:grpSpPr>
          <p:sp>
            <p:nvSpPr>
              <p:cNvPr id="130" name="AutoShape 201"/>
              <p:cNvSpPr>
                <a:spLocks noChangeArrowheads="1"/>
              </p:cNvSpPr>
              <p:nvPr/>
            </p:nvSpPr>
            <p:spPr bwMode="auto">
              <a:xfrm>
                <a:off x="611" y="2568"/>
                <a:ext cx="730" cy="139"/>
              </a:xfrm>
              <a:prstGeom prst="roundRect">
                <a:avLst>
                  <a:gd name="adj" fmla="val 50000"/>
                </a:avLst>
              </a:prstGeom>
              <a:solidFill>
                <a:schemeClr val="tx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31" name="AutoShape 202"/>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115" name="Freeform 203"/>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16" name="Group 204"/>
            <p:cNvGrpSpPr>
              <a:grpSpLocks/>
            </p:cNvGrpSpPr>
            <p:nvPr/>
          </p:nvGrpSpPr>
          <p:grpSpPr bwMode="auto">
            <a:xfrm>
              <a:off x="4739" y="1327"/>
              <a:ext cx="582" cy="139"/>
              <a:chOff x="614" y="2568"/>
              <a:chExt cx="725" cy="139"/>
            </a:xfrm>
          </p:grpSpPr>
          <p:sp>
            <p:nvSpPr>
              <p:cNvPr id="128" name="AutoShape 205"/>
              <p:cNvSpPr>
                <a:spLocks noChangeArrowheads="1"/>
              </p:cNvSpPr>
              <p:nvPr/>
            </p:nvSpPr>
            <p:spPr bwMode="auto">
              <a:xfrm>
                <a:off x="614" y="2566"/>
                <a:ext cx="723" cy="140"/>
              </a:xfrm>
              <a:prstGeom prst="roundRect">
                <a:avLst>
                  <a:gd name="adj" fmla="val 50000"/>
                </a:avLst>
              </a:prstGeom>
              <a:solidFill>
                <a:schemeClr val="tx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9" name="AutoShape 206"/>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117" name="Rectangle 207"/>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18" name="Freeform 208"/>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Freeform 209"/>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Oval 210"/>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1" name="Freeform 211"/>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 name="AutoShape 212"/>
            <p:cNvSpPr>
              <a:spLocks noChangeArrowheads="1"/>
            </p:cNvSpPr>
            <p:nvPr/>
          </p:nvSpPr>
          <p:spPr bwMode="auto">
            <a:xfrm>
              <a:off x="4140" y="2679"/>
              <a:ext cx="1198" cy="146"/>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3" name="AutoShape 213"/>
            <p:cNvSpPr>
              <a:spLocks noChangeArrowheads="1"/>
            </p:cNvSpPr>
            <p:nvPr/>
          </p:nvSpPr>
          <p:spPr bwMode="auto">
            <a:xfrm>
              <a:off x="4203" y="2712"/>
              <a:ext cx="1072" cy="81"/>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4" name="Oval 214"/>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5" name="Oval 215"/>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US">
                <a:solidFill>
                  <a:srgbClr val="FF0000"/>
                </a:solidFill>
                <a:ea typeface="ＭＳ Ｐゴシック" charset="0"/>
                <a:cs typeface="Arial" charset="0"/>
              </a:endParaRPr>
            </a:p>
          </p:txBody>
        </p:sp>
        <p:sp>
          <p:nvSpPr>
            <p:cNvPr id="126" name="Oval 216"/>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sp>
          <p:nvSpPr>
            <p:cNvPr id="127" name="Rectangle 217"/>
            <p:cNvSpPr>
              <a:spLocks noChangeArrowheads="1"/>
            </p:cNvSpPr>
            <p:nvPr/>
          </p:nvSpPr>
          <p:spPr bwMode="auto">
            <a:xfrm>
              <a:off x="5061" y="1837"/>
              <a:ext cx="88" cy="761"/>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endParaRPr>
            </a:p>
          </p:txBody>
        </p:sp>
      </p:grpSp>
      <p:sp>
        <p:nvSpPr>
          <p:cNvPr id="3" name="TextBox 2">
            <a:extLst>
              <a:ext uri="{FF2B5EF4-FFF2-40B4-BE49-F238E27FC236}">
                <a16:creationId xmlns:a16="http://schemas.microsoft.com/office/drawing/2014/main" xmlns="" id="{6C4B023A-0B8B-0E43-A45B-69CCB85BD2E4}"/>
              </a:ext>
            </a:extLst>
          </p:cNvPr>
          <p:cNvSpPr txBox="1"/>
          <p:nvPr/>
        </p:nvSpPr>
        <p:spPr>
          <a:xfrm>
            <a:off x="1772960" y="5846247"/>
            <a:ext cx="800860" cy="369332"/>
          </a:xfrm>
          <a:prstGeom prst="rect">
            <a:avLst/>
          </a:prstGeom>
          <a:noFill/>
        </p:spPr>
        <p:txBody>
          <a:bodyPr wrap="none" rtlCol="0">
            <a:spAutoFit/>
          </a:bodyPr>
          <a:lstStyle/>
          <a:p>
            <a:r>
              <a:rPr lang="en-US" dirty="0"/>
              <a:t>Host A</a:t>
            </a:r>
          </a:p>
        </p:txBody>
      </p:sp>
      <p:sp>
        <p:nvSpPr>
          <p:cNvPr id="136" name="TextBox 135">
            <a:extLst>
              <a:ext uri="{FF2B5EF4-FFF2-40B4-BE49-F238E27FC236}">
                <a16:creationId xmlns:a16="http://schemas.microsoft.com/office/drawing/2014/main" xmlns="" id="{9BF90B88-94B6-DF45-A181-FFCFC14F3422}"/>
              </a:ext>
            </a:extLst>
          </p:cNvPr>
          <p:cNvSpPr txBox="1"/>
          <p:nvPr/>
        </p:nvSpPr>
        <p:spPr>
          <a:xfrm>
            <a:off x="8639176" y="5754688"/>
            <a:ext cx="801823" cy="369332"/>
          </a:xfrm>
          <a:prstGeom prst="rect">
            <a:avLst/>
          </a:prstGeom>
          <a:noFill/>
        </p:spPr>
        <p:txBody>
          <a:bodyPr wrap="none" rtlCol="0">
            <a:spAutoFit/>
          </a:bodyPr>
          <a:lstStyle/>
          <a:p>
            <a:r>
              <a:rPr lang="en-US" dirty="0"/>
              <a:t>Host C</a:t>
            </a:r>
          </a:p>
        </p:txBody>
      </p:sp>
      <p:sp>
        <p:nvSpPr>
          <p:cNvPr id="137" name="TextBox 136">
            <a:extLst>
              <a:ext uri="{FF2B5EF4-FFF2-40B4-BE49-F238E27FC236}">
                <a16:creationId xmlns:a16="http://schemas.microsoft.com/office/drawing/2014/main" xmlns="" id="{9D150E32-2B46-6D40-8A1F-37EA899286AB}"/>
              </a:ext>
            </a:extLst>
          </p:cNvPr>
          <p:cNvSpPr txBox="1"/>
          <p:nvPr/>
        </p:nvSpPr>
        <p:spPr>
          <a:xfrm>
            <a:off x="4169697" y="5322373"/>
            <a:ext cx="963597" cy="369332"/>
          </a:xfrm>
          <a:prstGeom prst="rect">
            <a:avLst/>
          </a:prstGeom>
          <a:noFill/>
        </p:spPr>
        <p:txBody>
          <a:bodyPr wrap="none" rtlCol="0">
            <a:spAutoFit/>
          </a:bodyPr>
          <a:lstStyle/>
          <a:p>
            <a:r>
              <a:rPr lang="en-US" dirty="0"/>
              <a:t>Server B</a:t>
            </a:r>
          </a:p>
        </p:txBody>
      </p:sp>
    </p:spTree>
    <p:extLst>
      <p:ext uri="{BB962C8B-B14F-4D97-AF65-F5344CB8AC3E}">
        <p14:creationId xmlns:p14="http://schemas.microsoft.com/office/powerpoint/2010/main" val="170499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1"/>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2"/>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5"/>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66"/>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1"/>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72"/>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73"/>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74"/>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75"/>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7"/>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82"/>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8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97"/>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100"/>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103"/>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137"/>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36"/>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50"/>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49"/>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88"/>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87"/>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nodeType="clickEffect">
                                  <p:stCondLst>
                                    <p:cond delay="0"/>
                                  </p:stCondLst>
                                  <p:childTnLst>
                                    <p:set>
                                      <p:cBhvr>
                                        <p:cTn id="128" dur="1" fill="hold">
                                          <p:stCondLst>
                                            <p:cond delay="0"/>
                                          </p:stCondLst>
                                        </p:cTn>
                                        <p:tgtEl>
                                          <p:spTgt spid="90"/>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15"/>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ntr" presetSubtype="0" fill="hold" nodeType="clickEffect">
                                  <p:stCondLst>
                                    <p:cond delay="0"/>
                                  </p:stCondLst>
                                  <p:childTnLst>
                                    <p:set>
                                      <p:cBhvr>
                                        <p:cTn id="134" dur="1" fill="hold">
                                          <p:stCondLst>
                                            <p:cond delay="0"/>
                                          </p:stCondLst>
                                        </p:cTn>
                                        <p:tgtEl>
                                          <p:spTgt spid="94"/>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9" grpId="0"/>
      <p:bldP spid="26" grpId="0" animBg="1"/>
      <p:bldP spid="27" grpId="0" animBg="1"/>
      <p:bldP spid="28" grpId="0" animBg="1"/>
      <p:bldP spid="29" grpId="0"/>
      <p:bldP spid="30" grpId="0" animBg="1"/>
      <p:bldP spid="31" grpId="0"/>
      <p:bldP spid="32" grpId="0"/>
      <p:bldP spid="33" grpId="0"/>
      <p:bldP spid="34" grpId="0"/>
      <p:bldP spid="35" grpId="0" animBg="1"/>
      <p:bldP spid="36" grpId="0" animBg="1"/>
      <p:bldP spid="37" grpId="0" animBg="1"/>
      <p:bldP spid="38" grpId="0" animBg="1"/>
      <p:bldP spid="49" grpId="0" animBg="1"/>
      <p:bldP spid="50" grpId="0" animBg="1"/>
      <p:bldP spid="51" grpId="0" animBg="1"/>
      <p:bldP spid="52" grpId="0" animBg="1"/>
      <p:bldP spid="53" grpId="0" animBg="1"/>
      <p:bldP spid="54" grpId="0"/>
      <p:bldP spid="55" grpId="0" animBg="1"/>
      <p:bldP spid="56" grpId="0" animBg="1"/>
      <p:bldP spid="57" grpId="0" animBg="1"/>
      <p:bldP spid="58" grpId="0"/>
      <p:bldP spid="59" grpId="0"/>
      <p:bldP spid="60" grpId="0"/>
      <p:bldP spid="61" grpId="0"/>
      <p:bldP spid="62" grpId="0" animBg="1"/>
      <p:bldP spid="63" grpId="0" animBg="1"/>
      <p:bldP spid="64" grpId="0" animBg="1"/>
      <p:bldP spid="65" grpId="0" animBg="1"/>
      <p:bldP spid="66" grpId="0" animBg="1"/>
      <p:bldP spid="67" grpId="0" animBg="1"/>
      <p:bldP spid="68" grpId="0"/>
      <p:bldP spid="69" grpId="0" animBg="1"/>
      <p:bldP spid="70" grpId="0" animBg="1"/>
      <p:bldP spid="71" grpId="0" animBg="1"/>
      <p:bldP spid="72" grpId="0"/>
      <p:bldP spid="73" grpId="0"/>
      <p:bldP spid="74" grpId="0"/>
      <p:bldP spid="75" grpId="0"/>
      <p:bldP spid="76" grpId="0" animBg="1"/>
      <p:bldP spid="87" grpId="0" animBg="1"/>
      <p:bldP spid="88" grpId="0" animBg="1"/>
      <p:bldP spid="89" grpId="0" animBg="1"/>
      <p:bldP spid="3" grpId="0"/>
      <p:bldP spid="136" grpId="0"/>
      <p:bldP spid="13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Slow Start</a:t>
            </a:r>
          </a:p>
        </p:txBody>
      </p:sp>
      <p:sp>
        <p:nvSpPr>
          <p:cNvPr id="3" name="Content Placeholder 2"/>
          <p:cNvSpPr>
            <a:spLocks noGrp="1"/>
          </p:cNvSpPr>
          <p:nvPr>
            <p:ph idx="1"/>
          </p:nvPr>
        </p:nvSpPr>
        <p:spPr>
          <a:xfrm>
            <a:off x="131181" y="863444"/>
            <a:ext cx="8259784" cy="5590565"/>
          </a:xfrm>
        </p:spPr>
        <p:txBody>
          <a:bodyPr>
            <a:noAutofit/>
          </a:bodyPr>
          <a:lstStyle/>
          <a:p>
            <a:pPr algn="just"/>
            <a:r>
              <a:rPr lang="en-US" dirty="0"/>
              <a:t>An algorithm which balances the speed of a network connection. </a:t>
            </a:r>
          </a:p>
          <a:p>
            <a:pPr algn="just"/>
            <a:r>
              <a:rPr lang="en-US" dirty="0"/>
              <a:t>TCP slow start is one of the first steps in the congestion control process. </a:t>
            </a:r>
          </a:p>
          <a:p>
            <a:pPr algn="just"/>
            <a:r>
              <a:rPr lang="en-US" dirty="0"/>
              <a:t>It balances the amount of data a sender can transmit (known as the congestion window) with the amount of data the receiver can accept (known as the receiver window).</a:t>
            </a:r>
          </a:p>
        </p:txBody>
      </p:sp>
      <p:pic>
        <p:nvPicPr>
          <p:cNvPr id="5" name="Picture 4"/>
          <p:cNvPicPr>
            <a:picLocks noChangeAspect="1"/>
          </p:cNvPicPr>
          <p:nvPr/>
        </p:nvPicPr>
        <p:blipFill>
          <a:blip r:embed="rId2"/>
          <a:stretch>
            <a:fillRect/>
          </a:stretch>
        </p:blipFill>
        <p:spPr>
          <a:xfrm>
            <a:off x="8644519" y="819368"/>
            <a:ext cx="3416300" cy="4889500"/>
          </a:xfrm>
          <a:prstGeom prst="rect">
            <a:avLst/>
          </a:prstGeom>
        </p:spPr>
      </p:pic>
    </p:spTree>
    <p:extLst>
      <p:ext uri="{BB962C8B-B14F-4D97-AF65-F5344CB8AC3E}">
        <p14:creationId xmlns:p14="http://schemas.microsoft.com/office/powerpoint/2010/main" val="286861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Slow Start </a:t>
            </a:r>
            <a:r>
              <a:rPr lang="mr-IN" dirty="0"/>
              <a:t>–</a:t>
            </a:r>
            <a:r>
              <a:rPr lang="en-US" dirty="0"/>
              <a:t> </a:t>
            </a:r>
            <a:r>
              <a:rPr lang="en-US" dirty="0" err="1"/>
              <a:t>Cont</a:t>
            </a:r>
            <a:r>
              <a:rPr lang="mr-IN" dirty="0"/>
              <a:t>…</a:t>
            </a:r>
            <a:endParaRPr lang="en-US" dirty="0"/>
          </a:p>
        </p:txBody>
      </p:sp>
      <p:sp>
        <p:nvSpPr>
          <p:cNvPr id="3" name="Content Placeholder 2"/>
          <p:cNvSpPr>
            <a:spLocks noGrp="1"/>
          </p:cNvSpPr>
          <p:nvPr>
            <p:ph idx="1"/>
          </p:nvPr>
        </p:nvSpPr>
        <p:spPr/>
        <p:txBody>
          <a:bodyPr>
            <a:normAutofit/>
          </a:bodyPr>
          <a:lstStyle/>
          <a:p>
            <a:pPr algn="just"/>
            <a:r>
              <a:rPr lang="en-US" dirty="0"/>
              <a:t>Slow start </a:t>
            </a:r>
            <a:r>
              <a:rPr lang="en-US" dirty="0">
                <a:solidFill>
                  <a:schemeClr val="accent6"/>
                </a:solidFill>
              </a:rPr>
              <a:t>gradually increases </a:t>
            </a:r>
            <a:r>
              <a:rPr lang="en-US" dirty="0"/>
              <a:t>the amount of data transmitted until it finds the network’s maximum carrying capacity.</a:t>
            </a:r>
          </a:p>
          <a:p>
            <a:pPr algn="just"/>
            <a:r>
              <a:rPr lang="en-US" dirty="0"/>
              <a:t>A sender communicate to a receiver. Initial packet contains a small congestion window, which is determined based on the sender’s maximum window.</a:t>
            </a:r>
          </a:p>
          <a:p>
            <a:pPr algn="just"/>
            <a:r>
              <a:rPr lang="en-US" dirty="0"/>
              <a:t>A receiver acknowledges the packet and responds with its own window size. </a:t>
            </a:r>
          </a:p>
          <a:p>
            <a:pPr algn="just"/>
            <a:r>
              <a:rPr lang="en-US" dirty="0"/>
              <a:t>If the receiver fails to respond, the sender knows not to continue sending data.</a:t>
            </a:r>
          </a:p>
          <a:p>
            <a:pPr algn="just"/>
            <a:r>
              <a:rPr lang="en-US" dirty="0"/>
              <a:t>After receiving the acknowledgement, the sender increases the next packet’s window size. </a:t>
            </a:r>
          </a:p>
          <a:p>
            <a:pPr algn="just"/>
            <a:r>
              <a:rPr lang="en-US" dirty="0"/>
              <a:t>The window size gradually increases until the receiver can no longer acknowledge each packet, or until either the sender or the receiver’s window limit is reached.</a:t>
            </a:r>
          </a:p>
          <a:p>
            <a:pPr algn="just"/>
            <a:endParaRPr lang="en-US" dirty="0"/>
          </a:p>
        </p:txBody>
      </p:sp>
    </p:spTree>
    <p:extLst>
      <p:ext uri="{BB962C8B-B14F-4D97-AF65-F5344CB8AC3E}">
        <p14:creationId xmlns:p14="http://schemas.microsoft.com/office/powerpoint/2010/main" val="36185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2C0016-8148-274E-AE00-50238C7D749E}"/>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xmlns="" id="{887DD660-C69E-F448-B968-8526C1E44CEE}"/>
              </a:ext>
            </a:extLst>
          </p:cNvPr>
          <p:cNvSpPr>
            <a:spLocks noGrp="1"/>
          </p:cNvSpPr>
          <p:nvPr>
            <p:ph idx="1"/>
          </p:nvPr>
        </p:nvSpPr>
        <p:spPr/>
        <p:txBody>
          <a:bodyPr/>
          <a:lstStyle/>
          <a:p>
            <a:r>
              <a:rPr lang="en-US" dirty="0"/>
              <a:t>Introduction about  Transport Layer Services and Protocol</a:t>
            </a:r>
          </a:p>
          <a:p>
            <a:r>
              <a:rPr lang="en-US" dirty="0"/>
              <a:t>Multiplexing and Demultiplexing </a:t>
            </a:r>
            <a:r>
              <a:rPr lang="en-US" sz="1800" dirty="0">
                <a:solidFill>
                  <a:schemeClr val="accent6"/>
                </a:solidFill>
              </a:rPr>
              <a:t>(Connection-less &amp; Connection Oriented)</a:t>
            </a:r>
            <a:endParaRPr lang="en-US" dirty="0">
              <a:solidFill>
                <a:schemeClr val="accent6"/>
              </a:solidFill>
            </a:endParaRPr>
          </a:p>
          <a:p>
            <a:r>
              <a:rPr lang="en-US" dirty="0"/>
              <a:t>Connection less transport </a:t>
            </a:r>
            <a:r>
              <a:rPr lang="en-US" sz="2000" dirty="0">
                <a:solidFill>
                  <a:schemeClr val="accent6"/>
                </a:solidFill>
              </a:rPr>
              <a:t>(UDP, Checksum)</a:t>
            </a:r>
          </a:p>
          <a:p>
            <a:r>
              <a:rPr lang="en-US" dirty="0"/>
              <a:t>Principles of Reliable Data Transfer</a:t>
            </a:r>
            <a:r>
              <a:rPr lang="en-US" sz="1800" dirty="0">
                <a:solidFill>
                  <a:schemeClr val="accent6"/>
                </a:solidFill>
              </a:rPr>
              <a:t>(</a:t>
            </a:r>
            <a:r>
              <a:rPr lang="en-US" sz="1800" dirty="0" err="1">
                <a:solidFill>
                  <a:schemeClr val="accent6"/>
                </a:solidFill>
              </a:rPr>
              <a:t>rdt</a:t>
            </a:r>
            <a:r>
              <a:rPr lang="en-US" sz="1800" dirty="0">
                <a:solidFill>
                  <a:schemeClr val="accent6"/>
                </a:solidFill>
              </a:rPr>
              <a:t> 1.0, </a:t>
            </a:r>
            <a:r>
              <a:rPr lang="en-US" sz="1800" dirty="0" err="1">
                <a:solidFill>
                  <a:schemeClr val="accent6"/>
                </a:solidFill>
              </a:rPr>
              <a:t>rdt</a:t>
            </a:r>
            <a:r>
              <a:rPr lang="en-US" sz="1800" dirty="0">
                <a:solidFill>
                  <a:schemeClr val="accent6"/>
                </a:solidFill>
              </a:rPr>
              <a:t> 2.0, </a:t>
            </a:r>
            <a:r>
              <a:rPr lang="en-US" sz="1800" dirty="0" err="1">
                <a:solidFill>
                  <a:schemeClr val="accent6"/>
                </a:solidFill>
              </a:rPr>
              <a:t>rdt</a:t>
            </a:r>
            <a:r>
              <a:rPr lang="en-US" sz="1800" dirty="0">
                <a:solidFill>
                  <a:schemeClr val="accent6"/>
                </a:solidFill>
              </a:rPr>
              <a:t> 2.1, </a:t>
            </a:r>
            <a:r>
              <a:rPr lang="en-US" sz="1800" dirty="0" err="1">
                <a:solidFill>
                  <a:schemeClr val="accent6"/>
                </a:solidFill>
              </a:rPr>
              <a:t>rdt</a:t>
            </a:r>
            <a:r>
              <a:rPr lang="en-US" sz="1800" dirty="0">
                <a:solidFill>
                  <a:schemeClr val="accent6"/>
                </a:solidFill>
              </a:rPr>
              <a:t> 2.2, </a:t>
            </a:r>
            <a:r>
              <a:rPr lang="en-US" sz="1800" dirty="0" err="1">
                <a:solidFill>
                  <a:schemeClr val="accent6"/>
                </a:solidFill>
              </a:rPr>
              <a:t>rdt</a:t>
            </a:r>
            <a:r>
              <a:rPr lang="en-US" sz="1800" dirty="0">
                <a:solidFill>
                  <a:schemeClr val="accent6"/>
                </a:solidFill>
              </a:rPr>
              <a:t> 3.0)</a:t>
            </a:r>
          </a:p>
          <a:p>
            <a:r>
              <a:rPr lang="en-US" dirty="0"/>
              <a:t>Pipelined Protocol </a:t>
            </a:r>
            <a:r>
              <a:rPr lang="en-US" sz="1800" dirty="0">
                <a:solidFill>
                  <a:schemeClr val="accent6"/>
                </a:solidFill>
              </a:rPr>
              <a:t>(</a:t>
            </a:r>
            <a:r>
              <a:rPr lang="en-US" sz="1800" dirty="0" err="1">
                <a:solidFill>
                  <a:schemeClr val="accent6"/>
                </a:solidFill>
              </a:rPr>
              <a:t>GobackN</a:t>
            </a:r>
            <a:r>
              <a:rPr lang="en-US" sz="1800" dirty="0">
                <a:solidFill>
                  <a:schemeClr val="accent6"/>
                </a:solidFill>
              </a:rPr>
              <a:t>, Selective Repeat)</a:t>
            </a:r>
            <a:endParaRPr lang="en-US" dirty="0">
              <a:solidFill>
                <a:schemeClr val="accent6"/>
              </a:solidFill>
            </a:endParaRPr>
          </a:p>
          <a:p>
            <a:r>
              <a:rPr lang="en-US" dirty="0"/>
              <a:t>Connection oriented transport </a:t>
            </a:r>
            <a:r>
              <a:rPr lang="en-US" dirty="0">
                <a:solidFill>
                  <a:schemeClr val="accent6"/>
                </a:solidFill>
              </a:rPr>
              <a:t>(TCP)</a:t>
            </a:r>
          </a:p>
          <a:p>
            <a:r>
              <a:rPr lang="en-US" dirty="0"/>
              <a:t>Flow Control &amp; Congestion Control</a:t>
            </a:r>
          </a:p>
          <a:p>
            <a:r>
              <a:rPr lang="en-US" dirty="0"/>
              <a:t>TCP Slow Start approach</a:t>
            </a:r>
          </a:p>
          <a:p>
            <a:endParaRPr lang="en-US" dirty="0"/>
          </a:p>
        </p:txBody>
      </p:sp>
    </p:spTree>
    <p:extLst>
      <p:ext uri="{BB962C8B-B14F-4D97-AF65-F5344CB8AC3E}">
        <p14:creationId xmlns:p14="http://schemas.microsoft.com/office/powerpoint/2010/main" val="27636059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9">
            <a:extLst>
              <a:ext uri="{FF2B5EF4-FFF2-40B4-BE49-F238E27FC236}">
                <a16:creationId xmlns:a16="http://schemas.microsoft.com/office/drawing/2014/main" xmlns="" id="{4F27F027-AAC9-4C88-B3AF-3C4A20BDDDA6}"/>
              </a:ext>
            </a:extLst>
          </p:cNvPr>
          <p:cNvSpPr>
            <a:spLocks noGrp="1"/>
          </p:cNvSpPr>
          <p:nvPr>
            <p:ph type="body" sz="quarter" idx="11"/>
          </p:nvPr>
        </p:nvSpPr>
        <p:spPr>
          <a:xfrm>
            <a:off x="2180943" y="6175935"/>
            <a:ext cx="3735998" cy="290081"/>
          </a:xfrm>
        </p:spPr>
        <p:txBody>
          <a:bodyPr/>
          <a:lstStyle/>
          <a:p>
            <a:r>
              <a:rPr lang="en-US" dirty="0"/>
              <a:t>maulik.trivedi@darshan.ac.in</a:t>
            </a:r>
          </a:p>
        </p:txBody>
      </p:sp>
      <p:sp>
        <p:nvSpPr>
          <p:cNvPr id="29" name="Text Placeholder 10">
            <a:extLst>
              <a:ext uri="{FF2B5EF4-FFF2-40B4-BE49-F238E27FC236}">
                <a16:creationId xmlns:a16="http://schemas.microsoft.com/office/drawing/2014/main" xmlns="" id="{59B646FF-BD32-4C5A-94AF-AC4347EADA2E}"/>
              </a:ext>
            </a:extLst>
          </p:cNvPr>
          <p:cNvSpPr>
            <a:spLocks noGrp="1"/>
          </p:cNvSpPr>
          <p:nvPr>
            <p:ph type="body" sz="quarter" idx="12"/>
          </p:nvPr>
        </p:nvSpPr>
        <p:spPr>
          <a:xfrm>
            <a:off x="2183874" y="6460218"/>
            <a:ext cx="3735998" cy="290081"/>
          </a:xfrm>
        </p:spPr>
        <p:txBody>
          <a:bodyPr/>
          <a:lstStyle/>
          <a:p>
            <a:r>
              <a:rPr lang="en-US" dirty="0"/>
              <a:t>9998265805</a:t>
            </a:r>
          </a:p>
        </p:txBody>
      </p:sp>
      <p:sp>
        <p:nvSpPr>
          <p:cNvPr id="30" name="Text Placeholder 11">
            <a:extLst>
              <a:ext uri="{FF2B5EF4-FFF2-40B4-BE49-F238E27FC236}">
                <a16:creationId xmlns:a16="http://schemas.microsoft.com/office/drawing/2014/main" xmlns="" id="{915CF252-06A8-43C0-BB69-DA7109EA62D1}"/>
              </a:ext>
            </a:extLst>
          </p:cNvPr>
          <p:cNvSpPr>
            <a:spLocks noGrp="1"/>
          </p:cNvSpPr>
          <p:nvPr>
            <p:ph type="body" sz="quarter" idx="13"/>
          </p:nvPr>
        </p:nvSpPr>
        <p:spPr>
          <a:xfrm>
            <a:off x="1837678" y="5537768"/>
            <a:ext cx="3735998" cy="290081"/>
          </a:xfrm>
        </p:spPr>
        <p:txBody>
          <a:bodyPr/>
          <a:lstStyle/>
          <a:p>
            <a:r>
              <a:rPr lang="en-US" dirty="0"/>
              <a:t>Computer Engineering Department</a:t>
            </a:r>
          </a:p>
        </p:txBody>
      </p:sp>
      <p:sp>
        <p:nvSpPr>
          <p:cNvPr id="31" name="Text Placeholder 12">
            <a:extLst>
              <a:ext uri="{FF2B5EF4-FFF2-40B4-BE49-F238E27FC236}">
                <a16:creationId xmlns:a16="http://schemas.microsoft.com/office/drawing/2014/main" xmlns="" id="{89F5B5F8-350F-4941-B9DE-36BF8B014803}"/>
              </a:ext>
            </a:extLst>
          </p:cNvPr>
          <p:cNvSpPr>
            <a:spLocks noGrp="1"/>
          </p:cNvSpPr>
          <p:nvPr>
            <p:ph type="body" sz="quarter" idx="14"/>
          </p:nvPr>
        </p:nvSpPr>
        <p:spPr>
          <a:xfrm>
            <a:off x="1837677" y="5273332"/>
            <a:ext cx="5581039" cy="290081"/>
          </a:xfrm>
        </p:spPr>
        <p:txBody>
          <a:bodyPr/>
          <a:lstStyle/>
          <a:p>
            <a:r>
              <a:rPr lang="en-US" dirty="0"/>
              <a:t>Prof. Maulik Trivedi</a:t>
            </a:r>
          </a:p>
        </p:txBody>
      </p:sp>
      <p:pic>
        <p:nvPicPr>
          <p:cNvPr id="32" name="Picture Placeholder 1"/>
          <p:cNvPicPr>
            <a:picLocks noGrp="1" noChangeAspect="1"/>
          </p:cNvPicPr>
          <p:nvPr>
            <p:ph type="pic" sz="quarter" idx="10"/>
          </p:nvPr>
        </p:nvPicPr>
        <p:blipFill>
          <a:blip r:embed="rId2" cstate="email">
            <a:extLst>
              <a:ext uri="{28A0092B-C50C-407E-A947-70E740481C1C}">
                <a14:useLocalDpi xmlns:a14="http://schemas.microsoft.com/office/drawing/2010/main"/>
              </a:ext>
            </a:extLst>
          </a:blip>
          <a:srcRect/>
          <a:stretch>
            <a:fillRect/>
          </a:stretch>
        </p:blipFill>
        <p:spPr>
          <a:xfrm>
            <a:off x="353569" y="5211251"/>
            <a:ext cx="1353599" cy="1353599"/>
          </a:xfrm>
        </p:spPr>
      </p:pic>
      <p:pic>
        <p:nvPicPr>
          <p:cNvPr id="9" name="Picture Placeholder 11">
            <a:extLst>
              <a:ext uri="{FF2B5EF4-FFF2-40B4-BE49-F238E27FC236}">
                <a16:creationId xmlns:a16="http://schemas.microsoft.com/office/drawing/2014/main" xmlns="" id="{DCE116E1-3FD6-4C4A-A41E-E0737BF66409}"/>
              </a:ext>
            </a:extLst>
          </p:cNvPr>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pic>
      <p:sp>
        <p:nvSpPr>
          <p:cNvPr id="10" name="Text Placeholder 9">
            <a:extLst>
              <a:ext uri="{FF2B5EF4-FFF2-40B4-BE49-F238E27FC236}">
                <a16:creationId xmlns:a16="http://schemas.microsoft.com/office/drawing/2014/main" xmlns="" id="{773BE456-33E7-B748-B5B3-F501CA8044F3}"/>
              </a:ext>
            </a:extLst>
          </p:cNvPr>
          <p:cNvSpPr txBox="1">
            <a:spLocks/>
          </p:cNvSpPr>
          <p:nvPr/>
        </p:nvSpPr>
        <p:spPr>
          <a:xfrm>
            <a:off x="2734156" y="172784"/>
            <a:ext cx="4646358" cy="73465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ct val="0"/>
              </a:spcBef>
              <a:buFont typeface="Arial" panose="020B0604020202020204" pitchFamily="34" charset="0"/>
              <a:buNone/>
              <a:defRPr lang="en-US" sz="1800" b="0" kern="1200" dirty="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b="1"/>
              <a:t>Computer Networks </a:t>
            </a:r>
            <a:r>
              <a:rPr lang="en-US"/>
              <a:t>(CN)</a:t>
            </a:r>
          </a:p>
          <a:p>
            <a:pPr>
              <a:spcAft>
                <a:spcPts val="600"/>
              </a:spcAft>
            </a:pPr>
            <a:r>
              <a:rPr lang="en-US"/>
              <a:t>GTU #3150710</a:t>
            </a:r>
          </a:p>
        </p:txBody>
      </p:sp>
    </p:spTree>
    <p:extLst>
      <p:ext uri="{BB962C8B-B14F-4D97-AF65-F5344CB8AC3E}">
        <p14:creationId xmlns:p14="http://schemas.microsoft.com/office/powerpoint/2010/main" val="3967651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
            <a:ext cx="12192000" cy="711200"/>
          </a:xfrm>
        </p:spPr>
        <p:txBody>
          <a:bodyPr/>
          <a:lstStyle/>
          <a:p>
            <a:r>
              <a:rPr lang="en-US" dirty="0"/>
              <a:t>How de-</a:t>
            </a:r>
            <a:r>
              <a:rPr lang="en-US" dirty="0" err="1"/>
              <a:t>mulptiplexing</a:t>
            </a:r>
            <a:r>
              <a:rPr lang="en-US" dirty="0"/>
              <a:t> works?</a:t>
            </a:r>
          </a:p>
        </p:txBody>
      </p:sp>
      <p:sp>
        <p:nvSpPr>
          <p:cNvPr id="5" name="Content Placeholder 4"/>
          <p:cNvSpPr>
            <a:spLocks noGrp="1"/>
          </p:cNvSpPr>
          <p:nvPr>
            <p:ph idx="1"/>
          </p:nvPr>
        </p:nvSpPr>
        <p:spPr>
          <a:xfrm>
            <a:off x="131763" y="863600"/>
            <a:ext cx="7575626" cy="5591175"/>
          </a:xfrm>
        </p:spPr>
        <p:txBody>
          <a:bodyPr/>
          <a:lstStyle/>
          <a:p>
            <a:r>
              <a:rPr lang="en-US" dirty="0"/>
              <a:t>A host PC receives IP datagrams.</a:t>
            </a:r>
          </a:p>
          <a:p>
            <a:r>
              <a:rPr lang="en-US" dirty="0"/>
              <a:t>Each datagram has </a:t>
            </a:r>
            <a:r>
              <a:rPr lang="en-US" dirty="0">
                <a:solidFill>
                  <a:schemeClr val="accent6"/>
                </a:solidFill>
              </a:rPr>
              <a:t>source IP address </a:t>
            </a:r>
            <a:r>
              <a:rPr lang="en-US" dirty="0"/>
              <a:t>and </a:t>
            </a:r>
            <a:r>
              <a:rPr lang="en-US" dirty="0">
                <a:solidFill>
                  <a:schemeClr val="accent6"/>
                </a:solidFill>
              </a:rPr>
              <a:t>destination IP address</a:t>
            </a:r>
            <a:r>
              <a:rPr lang="en-US" dirty="0"/>
              <a:t>.</a:t>
            </a:r>
          </a:p>
          <a:p>
            <a:r>
              <a:rPr lang="en-US" dirty="0"/>
              <a:t>Each datagram carries one transport-layer segment.</a:t>
            </a:r>
          </a:p>
          <a:p>
            <a:r>
              <a:rPr lang="en-US" dirty="0"/>
              <a:t>Each segment has </a:t>
            </a:r>
            <a:r>
              <a:rPr lang="en-US" dirty="0">
                <a:solidFill>
                  <a:schemeClr val="accent6"/>
                </a:solidFill>
              </a:rPr>
              <a:t>source</a:t>
            </a:r>
            <a:r>
              <a:rPr lang="en-US" dirty="0"/>
              <a:t> and </a:t>
            </a:r>
            <a:r>
              <a:rPr lang="en-US" dirty="0">
                <a:solidFill>
                  <a:schemeClr val="accent6"/>
                </a:solidFill>
              </a:rPr>
              <a:t>destination</a:t>
            </a:r>
            <a:r>
              <a:rPr lang="en-US" dirty="0"/>
              <a:t> port number. </a:t>
            </a:r>
          </a:p>
          <a:p>
            <a:r>
              <a:rPr lang="en-US" dirty="0"/>
              <a:t>A host PC uses IP addresses &amp; port numbers to direct segment to appropriate socket.</a:t>
            </a:r>
          </a:p>
          <a:p>
            <a:endParaRPr lang="en-US" dirty="0"/>
          </a:p>
        </p:txBody>
      </p:sp>
      <p:sp>
        <p:nvSpPr>
          <p:cNvPr id="20" name="Rectangle 75"/>
          <p:cNvSpPr>
            <a:spLocks noChangeArrowheads="1"/>
          </p:cNvSpPr>
          <p:nvPr/>
        </p:nvSpPr>
        <p:spPr bwMode="auto">
          <a:xfrm>
            <a:off x="8321753" y="1208087"/>
            <a:ext cx="3324225" cy="3200400"/>
          </a:xfrm>
          <a:prstGeom prst="rect">
            <a:avLst/>
          </a:prstGeom>
          <a:solidFill>
            <a:srgbClr val="000099"/>
          </a:solidFill>
          <a:ln>
            <a:noFill/>
          </a:ln>
          <a:effectLst/>
          <a:extLs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Tahoma" charset="0"/>
              <a:ea typeface="ＭＳ Ｐゴシック" charset="0"/>
            </a:endParaRPr>
          </a:p>
        </p:txBody>
      </p:sp>
      <p:sp>
        <p:nvSpPr>
          <p:cNvPr id="21" name="Rectangle 65"/>
          <p:cNvSpPr>
            <a:spLocks noChangeArrowheads="1"/>
          </p:cNvSpPr>
          <p:nvPr/>
        </p:nvSpPr>
        <p:spPr bwMode="auto">
          <a:xfrm>
            <a:off x="8245553" y="1303337"/>
            <a:ext cx="3324225" cy="3200400"/>
          </a:xfrm>
          <a:prstGeom prst="rect">
            <a:avLst/>
          </a:prstGeom>
          <a:solidFill>
            <a:srgbClr val="FFFFFF"/>
          </a:solidFill>
          <a:ln w="19050">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22" name="Text Box 63"/>
          <p:cNvSpPr txBox="1">
            <a:spLocks noChangeArrowheads="1"/>
          </p:cNvSpPr>
          <p:nvPr/>
        </p:nvSpPr>
        <p:spPr bwMode="auto">
          <a:xfrm>
            <a:off x="8285241" y="1316038"/>
            <a:ext cx="1563687"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1800" kern="0" dirty="0">
                <a:solidFill>
                  <a:schemeClr val="accent6"/>
                </a:solidFill>
              </a:rPr>
              <a:t>source port #</a:t>
            </a:r>
            <a:endParaRPr lang="en-US" sz="2400" kern="0" dirty="0">
              <a:solidFill>
                <a:schemeClr val="accent6"/>
              </a:solidFill>
            </a:endParaRPr>
          </a:p>
        </p:txBody>
      </p:sp>
      <p:sp>
        <p:nvSpPr>
          <p:cNvPr id="23" name="Text Box 64"/>
          <p:cNvSpPr txBox="1">
            <a:spLocks noChangeArrowheads="1"/>
          </p:cNvSpPr>
          <p:nvPr/>
        </p:nvSpPr>
        <p:spPr bwMode="auto">
          <a:xfrm>
            <a:off x="10071177" y="1316038"/>
            <a:ext cx="1328738"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1800" kern="0" dirty="0" err="1">
                <a:solidFill>
                  <a:schemeClr val="accent6"/>
                </a:solidFill>
              </a:rPr>
              <a:t>dest</a:t>
            </a:r>
            <a:r>
              <a:rPr lang="en-US" sz="1800" kern="0" dirty="0">
                <a:solidFill>
                  <a:schemeClr val="accent6"/>
                </a:solidFill>
              </a:rPr>
              <a:t> port #</a:t>
            </a:r>
            <a:endParaRPr lang="en-US" sz="2400" kern="0" dirty="0">
              <a:solidFill>
                <a:schemeClr val="accent6"/>
              </a:solidFill>
            </a:endParaRPr>
          </a:p>
        </p:txBody>
      </p:sp>
      <p:sp>
        <p:nvSpPr>
          <p:cNvPr id="24" name="Line 66"/>
          <p:cNvSpPr>
            <a:spLocks noChangeShapeType="1"/>
          </p:cNvSpPr>
          <p:nvPr/>
        </p:nvSpPr>
        <p:spPr bwMode="auto">
          <a:xfrm flipV="1">
            <a:off x="8236027" y="1703387"/>
            <a:ext cx="3328988"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25" name="Line 68"/>
          <p:cNvSpPr>
            <a:spLocks noChangeShapeType="1"/>
          </p:cNvSpPr>
          <p:nvPr/>
        </p:nvSpPr>
        <p:spPr bwMode="auto">
          <a:xfrm flipV="1">
            <a:off x="8245553" y="2693987"/>
            <a:ext cx="3324225" cy="0"/>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26" name="Line 69"/>
          <p:cNvSpPr>
            <a:spLocks noChangeShapeType="1"/>
          </p:cNvSpPr>
          <p:nvPr/>
        </p:nvSpPr>
        <p:spPr bwMode="auto">
          <a:xfrm flipV="1">
            <a:off x="9883852" y="1303337"/>
            <a:ext cx="0" cy="395288"/>
          </a:xfrm>
          <a:prstGeom prst="line">
            <a:avLst/>
          </a:prstGeom>
          <a:noFill/>
          <a:ln w="190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27" name="Text Box 70"/>
          <p:cNvSpPr txBox="1">
            <a:spLocks noChangeArrowheads="1"/>
          </p:cNvSpPr>
          <p:nvPr/>
        </p:nvSpPr>
        <p:spPr bwMode="auto">
          <a:xfrm>
            <a:off x="9428240" y="863600"/>
            <a:ext cx="86360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1800" kern="0">
                <a:solidFill>
                  <a:srgbClr val="000000"/>
                </a:solidFill>
              </a:rPr>
              <a:t>32 bits</a:t>
            </a:r>
            <a:endParaRPr lang="en-US" sz="2400" kern="0">
              <a:solidFill>
                <a:srgbClr val="000000"/>
              </a:solidFill>
            </a:endParaRPr>
          </a:p>
        </p:txBody>
      </p:sp>
      <p:sp>
        <p:nvSpPr>
          <p:cNvPr id="28" name="Line 71"/>
          <p:cNvSpPr>
            <a:spLocks noChangeShapeType="1"/>
          </p:cNvSpPr>
          <p:nvPr/>
        </p:nvSpPr>
        <p:spPr bwMode="auto">
          <a:xfrm>
            <a:off x="10341052" y="1069975"/>
            <a:ext cx="1200150" cy="4762"/>
          </a:xfrm>
          <a:prstGeom prst="line">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29" name="Line 72"/>
          <p:cNvSpPr>
            <a:spLocks noChangeShapeType="1"/>
          </p:cNvSpPr>
          <p:nvPr/>
        </p:nvSpPr>
        <p:spPr bwMode="auto">
          <a:xfrm rot="10800000">
            <a:off x="8231265" y="1079500"/>
            <a:ext cx="1128712" cy="0"/>
          </a:xfrm>
          <a:prstGeom prst="line">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kern="0">
              <a:solidFill>
                <a:sysClr val="windowText" lastClr="000000"/>
              </a:solidFill>
              <a:latin typeface="Tahoma" charset="0"/>
              <a:ea typeface="ＭＳ Ｐゴシック" charset="0"/>
            </a:endParaRPr>
          </a:p>
        </p:txBody>
      </p:sp>
      <p:sp>
        <p:nvSpPr>
          <p:cNvPr id="30" name="Text Box 73"/>
          <p:cNvSpPr txBox="1">
            <a:spLocks noChangeArrowheads="1"/>
          </p:cNvSpPr>
          <p:nvPr/>
        </p:nvSpPr>
        <p:spPr bwMode="auto">
          <a:xfrm>
            <a:off x="8617027" y="3024187"/>
            <a:ext cx="2428875" cy="70788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ctr">
              <a:defRPr/>
            </a:pPr>
            <a:r>
              <a:rPr lang="en-US" sz="2000" kern="0" dirty="0">
                <a:solidFill>
                  <a:srgbClr val="000000"/>
                </a:solidFill>
              </a:rPr>
              <a:t>Application data (message)</a:t>
            </a:r>
            <a:endParaRPr lang="en-US" sz="2400" kern="0" dirty="0">
              <a:solidFill>
                <a:srgbClr val="000000"/>
              </a:solidFill>
            </a:endParaRPr>
          </a:p>
        </p:txBody>
      </p:sp>
      <p:sp>
        <p:nvSpPr>
          <p:cNvPr id="31" name="Text Box 74"/>
          <p:cNvSpPr txBox="1">
            <a:spLocks noChangeArrowheads="1"/>
          </p:cNvSpPr>
          <p:nvPr/>
        </p:nvSpPr>
        <p:spPr bwMode="auto">
          <a:xfrm>
            <a:off x="8755140" y="2057401"/>
            <a:ext cx="22907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000" kern="0">
                <a:solidFill>
                  <a:srgbClr val="000000"/>
                </a:solidFill>
              </a:rPr>
              <a:t>other header fields</a:t>
            </a:r>
            <a:endParaRPr lang="en-US" sz="2400" kern="0">
              <a:solidFill>
                <a:srgbClr val="000000"/>
              </a:solidFill>
            </a:endParaRPr>
          </a:p>
        </p:txBody>
      </p:sp>
      <p:sp>
        <p:nvSpPr>
          <p:cNvPr id="32" name="Text Box 76"/>
          <p:cNvSpPr txBox="1">
            <a:spLocks noChangeArrowheads="1"/>
          </p:cNvSpPr>
          <p:nvPr/>
        </p:nvSpPr>
        <p:spPr bwMode="auto">
          <a:xfrm>
            <a:off x="8458277" y="4587876"/>
            <a:ext cx="30607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000" kern="0" dirty="0">
                <a:solidFill>
                  <a:srgbClr val="000000"/>
                </a:solidFill>
              </a:rPr>
              <a:t>TCP/UDP segment format</a:t>
            </a:r>
            <a:endParaRPr lang="en-US" sz="2400" kern="0" dirty="0">
              <a:solidFill>
                <a:srgbClr val="000000"/>
              </a:solidFill>
            </a:endParaRPr>
          </a:p>
        </p:txBody>
      </p:sp>
    </p:spTree>
    <p:extLst>
      <p:ext uri="{BB962C8B-B14F-4D97-AF65-F5344CB8AC3E}">
        <p14:creationId xmlns:p14="http://schemas.microsoft.com/office/powerpoint/2010/main" val="457837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p:bldP spid="23" grpId="0"/>
      <p:bldP spid="24" grpId="0" animBg="1"/>
      <p:bldP spid="25" grpId="0" animBg="1"/>
      <p:bldP spid="26" grpId="0" animBg="1"/>
      <p:bldP spid="27" grpId="0"/>
      <p:bldP spid="28" grpId="0" animBg="1"/>
      <p:bldP spid="29" grpId="0" animBg="1"/>
      <p:bldP spid="30" grpId="0"/>
      <p:bldP spid="31"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0" y="1"/>
            <a:ext cx="12192000" cy="711200"/>
          </a:xfrm>
        </p:spPr>
        <p:txBody>
          <a:bodyPr/>
          <a:lstStyle/>
          <a:p>
            <a:r>
              <a:rPr lang="en-US" dirty="0"/>
              <a:t>Connectionless </a:t>
            </a:r>
            <a:r>
              <a:rPr lang="en-US" dirty="0" err="1"/>
              <a:t>demultiplexing</a:t>
            </a:r>
            <a:endParaRPr lang="en-US" dirty="0"/>
          </a:p>
        </p:txBody>
      </p:sp>
      <p:sp>
        <p:nvSpPr>
          <p:cNvPr id="20" name="Content Placeholder 19"/>
          <p:cNvSpPr>
            <a:spLocks noGrp="1"/>
          </p:cNvSpPr>
          <p:nvPr>
            <p:ph idx="1"/>
          </p:nvPr>
        </p:nvSpPr>
        <p:spPr>
          <a:xfrm>
            <a:off x="131180" y="863444"/>
            <a:ext cx="11929641" cy="5590565"/>
          </a:xfrm>
        </p:spPr>
        <p:txBody>
          <a:bodyPr/>
          <a:lstStyle/>
          <a:p>
            <a:r>
              <a:rPr lang="en-US" dirty="0"/>
              <a:t>Create socket with host-local port #:</a:t>
            </a:r>
          </a:p>
          <a:p>
            <a:pPr lvl="1"/>
            <a:r>
              <a:rPr lang="en-US" dirty="0" err="1"/>
              <a:t>DatagramSocket</a:t>
            </a:r>
            <a:r>
              <a:rPr lang="en-US" dirty="0"/>
              <a:t> mySocket1 = new </a:t>
            </a:r>
            <a:r>
              <a:rPr lang="en-US" dirty="0" err="1"/>
              <a:t>DatagramSocket</a:t>
            </a:r>
            <a:r>
              <a:rPr lang="en-US" dirty="0"/>
              <a:t>(12534);</a:t>
            </a:r>
          </a:p>
          <a:p>
            <a:r>
              <a:rPr lang="en-US" dirty="0"/>
              <a:t>After creating datagram, must specify: </a:t>
            </a:r>
          </a:p>
          <a:p>
            <a:pPr lvl="1"/>
            <a:r>
              <a:rPr lang="en-US" dirty="0"/>
              <a:t>destination IP address</a:t>
            </a:r>
          </a:p>
          <a:p>
            <a:pPr lvl="1"/>
            <a:r>
              <a:rPr lang="en-US" dirty="0"/>
              <a:t>destination port #</a:t>
            </a:r>
          </a:p>
          <a:p>
            <a:r>
              <a:rPr lang="en-US" dirty="0"/>
              <a:t>When host receives UDP segment:</a:t>
            </a:r>
          </a:p>
          <a:p>
            <a:pPr lvl="1"/>
            <a:r>
              <a:rPr lang="en-US" dirty="0"/>
              <a:t>It checks destination port # in segment and directs UDP segment to socket with that port #.</a:t>
            </a:r>
          </a:p>
          <a:p>
            <a:r>
              <a:rPr lang="en-US" dirty="0"/>
              <a:t>IP datagrams with </a:t>
            </a:r>
            <a:r>
              <a:rPr lang="en-US" dirty="0">
                <a:solidFill>
                  <a:schemeClr val="accent6"/>
                </a:solidFill>
              </a:rPr>
              <a:t>same destination port #</a:t>
            </a:r>
            <a:r>
              <a:rPr lang="en-US" dirty="0"/>
              <a:t>, but different source IP addresses and/or source port numbers will be directed to </a:t>
            </a:r>
            <a:r>
              <a:rPr lang="en-US" dirty="0">
                <a:solidFill>
                  <a:schemeClr val="accent6"/>
                </a:solidFill>
              </a:rPr>
              <a:t>same socket </a:t>
            </a:r>
            <a:r>
              <a:rPr lang="en-US" dirty="0"/>
              <a:t>at destination.</a:t>
            </a:r>
          </a:p>
          <a:p>
            <a:endParaRPr lang="en-US" dirty="0"/>
          </a:p>
          <a:p>
            <a:endParaRPr lang="en-US" dirty="0"/>
          </a:p>
        </p:txBody>
      </p:sp>
    </p:spTree>
    <p:extLst>
      <p:ext uri="{BB962C8B-B14F-4D97-AF65-F5344CB8AC3E}">
        <p14:creationId xmlns:p14="http://schemas.microsoft.com/office/powerpoint/2010/main" val="4189405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11200"/>
          </a:xfrm>
        </p:spPr>
        <p:txBody>
          <a:bodyPr/>
          <a:lstStyle/>
          <a:p>
            <a:r>
              <a:rPr lang="en-US" dirty="0"/>
              <a:t>Example: Connectionless</a:t>
            </a:r>
          </a:p>
        </p:txBody>
      </p:sp>
      <p:sp>
        <p:nvSpPr>
          <p:cNvPr id="7" name="Content Placeholder 6">
            <a:extLst>
              <a:ext uri="{FF2B5EF4-FFF2-40B4-BE49-F238E27FC236}">
                <a16:creationId xmlns:a16="http://schemas.microsoft.com/office/drawing/2014/main" xmlns="" id="{94A02B39-A951-AF45-A20B-BD1D8EDCCC1E}"/>
              </a:ext>
            </a:extLst>
          </p:cNvPr>
          <p:cNvSpPr>
            <a:spLocks noGrp="1"/>
          </p:cNvSpPr>
          <p:nvPr>
            <p:ph idx="1"/>
          </p:nvPr>
        </p:nvSpPr>
        <p:spPr/>
        <p:txBody>
          <a:bodyPr/>
          <a:lstStyle/>
          <a:p>
            <a:endParaRPr lang="en-US"/>
          </a:p>
        </p:txBody>
      </p:sp>
      <p:sp>
        <p:nvSpPr>
          <p:cNvPr id="643" name="Rectangle 44"/>
          <p:cNvSpPr txBox="1">
            <a:spLocks noChangeArrowheads="1"/>
          </p:cNvSpPr>
          <p:nvPr/>
        </p:nvSpPr>
        <p:spPr bwMode="auto">
          <a:xfrm>
            <a:off x="4512469" y="1585912"/>
            <a:ext cx="3211513" cy="725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85000"/>
              </a:lnSpc>
              <a:spcBef>
                <a:spcPct val="20000"/>
              </a:spcBef>
              <a:spcAft>
                <a:spcPct val="0"/>
              </a:spcAft>
              <a:buClr>
                <a:srgbClr val="000099"/>
              </a:buClr>
              <a:buSzPct val="65000"/>
              <a:buFont typeface="Wingdings" charset="2"/>
              <a:buChar char="v"/>
              <a:defRPr sz="3200">
                <a:solidFill>
                  <a:schemeClr val="tx1"/>
                </a:solidFill>
                <a:latin typeface="+mn-lt"/>
                <a:ea typeface="ＭＳ Ｐゴシック" charset="0"/>
                <a:cs typeface="ＭＳ Ｐゴシック" charset="0"/>
              </a:defRPr>
            </a:lvl1pPr>
            <a:lvl2pPr marL="688975" indent="-231775" algn="l" rtl="0" eaLnBrk="0" fontAlgn="base" hangingPunct="0">
              <a:lnSpc>
                <a:spcPct val="85000"/>
              </a:lnSpc>
              <a:spcBef>
                <a:spcPct val="20000"/>
              </a:spcBef>
              <a:spcAft>
                <a:spcPct val="0"/>
              </a:spcAft>
              <a:buClr>
                <a:srgbClr val="000099"/>
              </a:buClr>
              <a:buFont typeface="Wingdings" charset="2"/>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173038" indent="-173038">
              <a:buNone/>
              <a:defRPr/>
            </a:pPr>
            <a:r>
              <a:rPr lang="en-US" sz="1800" kern="0" dirty="0" err="1">
                <a:solidFill>
                  <a:srgbClr val="000000"/>
                </a:solidFill>
                <a:cs typeface=""/>
              </a:rPr>
              <a:t>DatagramSocket</a:t>
            </a:r>
            <a:r>
              <a:rPr lang="en-US" sz="1800" kern="0" dirty="0">
                <a:solidFill>
                  <a:srgbClr val="000000"/>
                </a:solidFill>
                <a:cs typeface=""/>
              </a:rPr>
              <a:t> </a:t>
            </a:r>
            <a:r>
              <a:rPr lang="en-US" sz="1800" kern="0" dirty="0" err="1">
                <a:solidFill>
                  <a:srgbClr val="000000"/>
                </a:solidFill>
                <a:cs typeface=""/>
              </a:rPr>
              <a:t>serverSocket</a:t>
            </a:r>
            <a:r>
              <a:rPr lang="en-US" sz="1800" kern="0" dirty="0">
                <a:solidFill>
                  <a:srgbClr val="000000"/>
                </a:solidFill>
                <a:cs typeface=""/>
              </a:rPr>
              <a:t> = new </a:t>
            </a:r>
            <a:r>
              <a:rPr lang="en-US" sz="1800" kern="0" dirty="0" err="1">
                <a:solidFill>
                  <a:srgbClr val="000000"/>
                </a:solidFill>
                <a:cs typeface=""/>
              </a:rPr>
              <a:t>DatagramSocket</a:t>
            </a:r>
            <a:endParaRPr lang="en-US" sz="1800" kern="0" dirty="0">
              <a:solidFill>
                <a:srgbClr val="000000"/>
              </a:solidFill>
              <a:cs typeface=""/>
            </a:endParaRPr>
          </a:p>
          <a:p>
            <a:pPr marL="173038" indent="-173038">
              <a:buNone/>
              <a:defRPr/>
            </a:pPr>
            <a:r>
              <a:rPr lang="en-US" sz="1800" kern="0" dirty="0">
                <a:solidFill>
                  <a:srgbClr val="000000"/>
                </a:solidFill>
                <a:cs typeface=""/>
              </a:rPr>
              <a:t> (</a:t>
            </a:r>
            <a:r>
              <a:rPr lang="en-US" sz="1800" kern="0" dirty="0">
                <a:solidFill>
                  <a:srgbClr val="CC0000"/>
                </a:solidFill>
                <a:cs typeface=""/>
              </a:rPr>
              <a:t>6428</a:t>
            </a:r>
            <a:r>
              <a:rPr lang="en-US" sz="1800" kern="0" dirty="0">
                <a:solidFill>
                  <a:srgbClr val="000000"/>
                </a:solidFill>
                <a:cs typeface=""/>
              </a:rPr>
              <a:t>);</a:t>
            </a:r>
          </a:p>
          <a:p>
            <a:pPr marL="173038" indent="-173038">
              <a:buFont typeface="Wingdings" charset="0"/>
              <a:buChar char="v"/>
              <a:defRPr/>
            </a:pPr>
            <a:endParaRPr lang="en-US" sz="4000" kern="0" dirty="0">
              <a:solidFill>
                <a:srgbClr val="000000"/>
              </a:solidFill>
              <a:latin typeface="Gill Sans MT"/>
              <a:cs typeface=""/>
            </a:endParaRPr>
          </a:p>
        </p:txBody>
      </p:sp>
      <p:sp>
        <p:nvSpPr>
          <p:cNvPr id="644" name="Freeform 89"/>
          <p:cNvSpPr>
            <a:spLocks/>
          </p:cNvSpPr>
          <p:nvPr/>
        </p:nvSpPr>
        <p:spPr bwMode="auto">
          <a:xfrm>
            <a:off x="4713288" y="2478088"/>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45" name="Freeform 97"/>
          <p:cNvSpPr>
            <a:spLocks/>
          </p:cNvSpPr>
          <p:nvPr/>
        </p:nvSpPr>
        <p:spPr bwMode="auto">
          <a:xfrm>
            <a:off x="1928814" y="2782889"/>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46" name="Rectangle 23"/>
          <p:cNvSpPr>
            <a:spLocks noChangeArrowheads="1"/>
          </p:cNvSpPr>
          <p:nvPr/>
        </p:nvSpPr>
        <p:spPr bwMode="auto">
          <a:xfrm>
            <a:off x="2433639" y="2749550"/>
            <a:ext cx="1296987"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647" name="Rectangle 24"/>
          <p:cNvSpPr>
            <a:spLocks noChangeArrowheads="1"/>
          </p:cNvSpPr>
          <p:nvPr/>
        </p:nvSpPr>
        <p:spPr bwMode="auto">
          <a:xfrm>
            <a:off x="2395539" y="2803526"/>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648" name="Line 25"/>
          <p:cNvSpPr>
            <a:spLocks noChangeShapeType="1"/>
          </p:cNvSpPr>
          <p:nvPr/>
        </p:nvSpPr>
        <p:spPr bwMode="auto">
          <a:xfrm>
            <a:off x="2405063" y="3563939"/>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49" name="Text Box 26"/>
          <p:cNvSpPr txBox="1">
            <a:spLocks noChangeArrowheads="1"/>
          </p:cNvSpPr>
          <p:nvPr/>
        </p:nvSpPr>
        <p:spPr bwMode="auto">
          <a:xfrm>
            <a:off x="2362201" y="354647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dirty="0">
                <a:solidFill>
                  <a:srgbClr val="000000"/>
                </a:solidFill>
              </a:rPr>
              <a:t>transport</a:t>
            </a:r>
          </a:p>
        </p:txBody>
      </p:sp>
      <p:sp>
        <p:nvSpPr>
          <p:cNvPr id="650" name="Line 27"/>
          <p:cNvSpPr>
            <a:spLocks noChangeShapeType="1"/>
          </p:cNvSpPr>
          <p:nvPr/>
        </p:nvSpPr>
        <p:spPr bwMode="auto">
          <a:xfrm>
            <a:off x="2413000" y="3884614"/>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51" name="Line 28"/>
          <p:cNvSpPr>
            <a:spLocks noChangeShapeType="1"/>
          </p:cNvSpPr>
          <p:nvPr/>
        </p:nvSpPr>
        <p:spPr bwMode="auto">
          <a:xfrm>
            <a:off x="2398713" y="4194176"/>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52" name="Line 29"/>
          <p:cNvSpPr>
            <a:spLocks noChangeShapeType="1"/>
          </p:cNvSpPr>
          <p:nvPr/>
        </p:nvSpPr>
        <p:spPr bwMode="auto">
          <a:xfrm>
            <a:off x="2398713" y="4479926"/>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53" name="Text Box 26"/>
          <p:cNvSpPr txBox="1">
            <a:spLocks noChangeArrowheads="1"/>
          </p:cNvSpPr>
          <p:nvPr/>
        </p:nvSpPr>
        <p:spPr bwMode="auto">
          <a:xfrm>
            <a:off x="2397126" y="279400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654" name="Text Box 26"/>
          <p:cNvSpPr txBox="1">
            <a:spLocks noChangeArrowheads="1"/>
          </p:cNvSpPr>
          <p:nvPr/>
        </p:nvSpPr>
        <p:spPr bwMode="auto">
          <a:xfrm>
            <a:off x="2352676" y="445135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655" name="Text Box 26"/>
          <p:cNvSpPr txBox="1">
            <a:spLocks noChangeArrowheads="1"/>
          </p:cNvSpPr>
          <p:nvPr/>
        </p:nvSpPr>
        <p:spPr bwMode="auto">
          <a:xfrm>
            <a:off x="2371726" y="4165600"/>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656" name="Text Box 26"/>
          <p:cNvSpPr txBox="1">
            <a:spLocks noChangeArrowheads="1"/>
          </p:cNvSpPr>
          <p:nvPr/>
        </p:nvSpPr>
        <p:spPr bwMode="auto">
          <a:xfrm>
            <a:off x="2362201" y="387032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657" name="Oval 110"/>
          <p:cNvSpPr>
            <a:spLocks noChangeArrowheads="1"/>
          </p:cNvSpPr>
          <p:nvPr/>
        </p:nvSpPr>
        <p:spPr bwMode="auto">
          <a:xfrm>
            <a:off x="2732089" y="3079750"/>
            <a:ext cx="598487"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P3</a:t>
            </a:r>
          </a:p>
        </p:txBody>
      </p:sp>
      <p:grpSp>
        <p:nvGrpSpPr>
          <p:cNvPr id="658" name="Group 111"/>
          <p:cNvGrpSpPr>
            <a:grpSpLocks/>
          </p:cNvGrpSpPr>
          <p:nvPr/>
        </p:nvGrpSpPr>
        <p:grpSpPr bwMode="auto">
          <a:xfrm>
            <a:off x="2700338" y="3403600"/>
            <a:ext cx="620712" cy="228600"/>
            <a:chOff x="1287" y="2524"/>
            <a:chExt cx="260" cy="100"/>
          </a:xfrm>
        </p:grpSpPr>
        <p:sp>
          <p:nvSpPr>
            <p:cNvPr id="659" name="Rectangle 112"/>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60" name="Rectangle 113"/>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61" name="Rectangle 114"/>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62" name="Rectangle 115"/>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663" name="Rectangle 23"/>
          <p:cNvSpPr>
            <a:spLocks noChangeArrowheads="1"/>
          </p:cNvSpPr>
          <p:nvPr/>
        </p:nvSpPr>
        <p:spPr bwMode="auto">
          <a:xfrm>
            <a:off x="5260976" y="2516188"/>
            <a:ext cx="1497013"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664" name="Rectangle 24"/>
          <p:cNvSpPr>
            <a:spLocks noChangeArrowheads="1"/>
          </p:cNvSpPr>
          <p:nvPr/>
        </p:nvSpPr>
        <p:spPr bwMode="auto">
          <a:xfrm>
            <a:off x="5226050" y="2570163"/>
            <a:ext cx="147320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665" name="Line 25"/>
          <p:cNvSpPr>
            <a:spLocks noChangeShapeType="1"/>
          </p:cNvSpPr>
          <p:nvPr/>
        </p:nvSpPr>
        <p:spPr bwMode="auto">
          <a:xfrm>
            <a:off x="5232400" y="3340101"/>
            <a:ext cx="146050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66" name="Text Box 26"/>
          <p:cNvSpPr txBox="1">
            <a:spLocks noChangeArrowheads="1"/>
          </p:cNvSpPr>
          <p:nvPr/>
        </p:nvSpPr>
        <p:spPr bwMode="auto">
          <a:xfrm>
            <a:off x="5303839" y="3322638"/>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transport</a:t>
            </a:r>
          </a:p>
        </p:txBody>
      </p:sp>
      <p:sp>
        <p:nvSpPr>
          <p:cNvPr id="667" name="Line 27"/>
          <p:cNvSpPr>
            <a:spLocks noChangeShapeType="1"/>
          </p:cNvSpPr>
          <p:nvPr/>
        </p:nvSpPr>
        <p:spPr bwMode="auto">
          <a:xfrm>
            <a:off x="5233989" y="3657600"/>
            <a:ext cx="14573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68" name="Text Box 26"/>
          <p:cNvSpPr txBox="1">
            <a:spLocks noChangeArrowheads="1"/>
          </p:cNvSpPr>
          <p:nvPr/>
        </p:nvSpPr>
        <p:spPr bwMode="auto">
          <a:xfrm>
            <a:off x="5300664" y="2536825"/>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669" name="Text Box 26"/>
          <p:cNvSpPr txBox="1">
            <a:spLocks noChangeArrowheads="1"/>
          </p:cNvSpPr>
          <p:nvPr/>
        </p:nvSpPr>
        <p:spPr bwMode="auto">
          <a:xfrm>
            <a:off x="5297489" y="422751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670" name="Text Box 26"/>
          <p:cNvSpPr txBox="1">
            <a:spLocks noChangeArrowheads="1"/>
          </p:cNvSpPr>
          <p:nvPr/>
        </p:nvSpPr>
        <p:spPr bwMode="auto">
          <a:xfrm>
            <a:off x="5297489" y="394176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671" name="Text Box 26"/>
          <p:cNvSpPr txBox="1">
            <a:spLocks noChangeArrowheads="1"/>
          </p:cNvSpPr>
          <p:nvPr/>
        </p:nvSpPr>
        <p:spPr bwMode="auto">
          <a:xfrm>
            <a:off x="5297489" y="364331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672" name="Line 27"/>
          <p:cNvSpPr>
            <a:spLocks noChangeShapeType="1"/>
          </p:cNvSpPr>
          <p:nvPr/>
        </p:nvSpPr>
        <p:spPr bwMode="auto">
          <a:xfrm>
            <a:off x="5230814" y="3968750"/>
            <a:ext cx="14573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73" name="Line 27"/>
          <p:cNvSpPr>
            <a:spLocks noChangeShapeType="1"/>
          </p:cNvSpPr>
          <p:nvPr/>
        </p:nvSpPr>
        <p:spPr bwMode="auto">
          <a:xfrm>
            <a:off x="5227639" y="4267200"/>
            <a:ext cx="14573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74" name="Oval 128"/>
          <p:cNvSpPr>
            <a:spLocks noChangeArrowheads="1"/>
          </p:cNvSpPr>
          <p:nvPr/>
        </p:nvSpPr>
        <p:spPr bwMode="auto">
          <a:xfrm>
            <a:off x="5645150" y="2876550"/>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P1</a:t>
            </a:r>
          </a:p>
        </p:txBody>
      </p:sp>
      <p:grpSp>
        <p:nvGrpSpPr>
          <p:cNvPr id="675" name="Group 134"/>
          <p:cNvGrpSpPr>
            <a:grpSpLocks/>
          </p:cNvGrpSpPr>
          <p:nvPr/>
        </p:nvGrpSpPr>
        <p:grpSpPr bwMode="auto">
          <a:xfrm>
            <a:off x="5516563" y="3192463"/>
            <a:ext cx="887412" cy="228600"/>
            <a:chOff x="1383" y="2620"/>
            <a:chExt cx="260" cy="100"/>
          </a:xfrm>
        </p:grpSpPr>
        <p:sp>
          <p:nvSpPr>
            <p:cNvPr id="676" name="Rectangle 135"/>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77" name="Rectangle 136"/>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78" name="Rectangle 137"/>
            <p:cNvSpPr>
              <a:spLocks noChangeArrowheads="1"/>
            </p:cNvSpPr>
            <p:nvPr/>
          </p:nvSpPr>
          <p:spPr bwMode="auto">
            <a:xfrm>
              <a:off x="1599" y="2678"/>
              <a:ext cx="27" cy="26"/>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79" name="Rectangle 138"/>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680" name="Rectangle 23"/>
          <p:cNvSpPr>
            <a:spLocks noChangeArrowheads="1"/>
          </p:cNvSpPr>
          <p:nvPr/>
        </p:nvSpPr>
        <p:spPr bwMode="auto">
          <a:xfrm>
            <a:off x="8267700" y="2741613"/>
            <a:ext cx="1296988" cy="198120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pPr>
            <a:endParaRPr lang="en-US" altLang="en-US" sz="2400">
              <a:solidFill>
                <a:srgbClr val="000000"/>
              </a:solidFill>
              <a:latin typeface="Times New Roman" charset="0"/>
            </a:endParaRPr>
          </a:p>
        </p:txBody>
      </p:sp>
      <p:sp>
        <p:nvSpPr>
          <p:cNvPr id="681" name="Rectangle 24"/>
          <p:cNvSpPr>
            <a:spLocks noChangeArrowheads="1"/>
          </p:cNvSpPr>
          <p:nvPr/>
        </p:nvSpPr>
        <p:spPr bwMode="auto">
          <a:xfrm>
            <a:off x="8229601" y="2795588"/>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eaLnBrk="0" fontAlgn="base" hangingPunct="0">
              <a:spcBef>
                <a:spcPct val="0"/>
              </a:spcBef>
              <a:spcAft>
                <a:spcPct val="0"/>
              </a:spcAft>
              <a:defRPr/>
            </a:pPr>
            <a:endParaRPr lang="en-US" altLang="en-US" sz="2400" kern="0">
              <a:solidFill>
                <a:srgbClr val="000000"/>
              </a:solidFill>
              <a:latin typeface="Times New Roman" charset="0"/>
            </a:endParaRPr>
          </a:p>
        </p:txBody>
      </p:sp>
      <p:sp>
        <p:nvSpPr>
          <p:cNvPr id="682" name="Line 25"/>
          <p:cNvSpPr>
            <a:spLocks noChangeShapeType="1"/>
          </p:cNvSpPr>
          <p:nvPr/>
        </p:nvSpPr>
        <p:spPr bwMode="auto">
          <a:xfrm>
            <a:off x="8239125" y="3556001"/>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83" name="Text Box 26"/>
          <p:cNvSpPr txBox="1">
            <a:spLocks noChangeArrowheads="1"/>
          </p:cNvSpPr>
          <p:nvPr/>
        </p:nvSpPr>
        <p:spPr bwMode="auto">
          <a:xfrm>
            <a:off x="8196264" y="3538538"/>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transport</a:t>
            </a:r>
          </a:p>
        </p:txBody>
      </p:sp>
      <p:sp>
        <p:nvSpPr>
          <p:cNvPr id="684" name="Line 27"/>
          <p:cNvSpPr>
            <a:spLocks noChangeShapeType="1"/>
          </p:cNvSpPr>
          <p:nvPr/>
        </p:nvSpPr>
        <p:spPr bwMode="auto">
          <a:xfrm>
            <a:off x="8247063" y="3876676"/>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85" name="Line 28"/>
          <p:cNvSpPr>
            <a:spLocks noChangeShapeType="1"/>
          </p:cNvSpPr>
          <p:nvPr/>
        </p:nvSpPr>
        <p:spPr bwMode="auto">
          <a:xfrm>
            <a:off x="8232775" y="4186239"/>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86" name="Line 29"/>
          <p:cNvSpPr>
            <a:spLocks noChangeShapeType="1"/>
          </p:cNvSpPr>
          <p:nvPr/>
        </p:nvSpPr>
        <p:spPr bwMode="auto">
          <a:xfrm>
            <a:off x="8232775" y="4471989"/>
            <a:ext cx="1263650" cy="317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687" name="Text Box 26"/>
          <p:cNvSpPr txBox="1">
            <a:spLocks noChangeArrowheads="1"/>
          </p:cNvSpPr>
          <p:nvPr/>
        </p:nvSpPr>
        <p:spPr bwMode="auto">
          <a:xfrm>
            <a:off x="8231189" y="278606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application</a:t>
            </a:r>
          </a:p>
        </p:txBody>
      </p:sp>
      <p:sp>
        <p:nvSpPr>
          <p:cNvPr id="688" name="Text Box 26"/>
          <p:cNvSpPr txBox="1">
            <a:spLocks noChangeArrowheads="1"/>
          </p:cNvSpPr>
          <p:nvPr/>
        </p:nvSpPr>
        <p:spPr bwMode="auto">
          <a:xfrm>
            <a:off x="8186739" y="444341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physical</a:t>
            </a:r>
          </a:p>
        </p:txBody>
      </p:sp>
      <p:sp>
        <p:nvSpPr>
          <p:cNvPr id="689" name="Text Box 26"/>
          <p:cNvSpPr txBox="1">
            <a:spLocks noChangeArrowheads="1"/>
          </p:cNvSpPr>
          <p:nvPr/>
        </p:nvSpPr>
        <p:spPr bwMode="auto">
          <a:xfrm>
            <a:off x="8205789" y="4157663"/>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link</a:t>
            </a:r>
          </a:p>
        </p:txBody>
      </p:sp>
      <p:sp>
        <p:nvSpPr>
          <p:cNvPr id="690" name="Text Box 26"/>
          <p:cNvSpPr txBox="1">
            <a:spLocks noChangeArrowheads="1"/>
          </p:cNvSpPr>
          <p:nvPr/>
        </p:nvSpPr>
        <p:spPr bwMode="auto">
          <a:xfrm>
            <a:off x="8196264" y="3862388"/>
            <a:ext cx="1317625" cy="30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charset="0"/>
                <a:ea typeface="ＭＳ Ｐゴシック" charset="-128"/>
              </a:defRPr>
            </a:lvl1pPr>
            <a:lvl2pPr marL="742950" indent="-285750">
              <a:defRPr sz="1600">
                <a:solidFill>
                  <a:schemeClr val="tx1"/>
                </a:solidFill>
                <a:latin typeface="Tahoma" charset="0"/>
                <a:ea typeface="ＭＳ Ｐゴシック" charset="-128"/>
              </a:defRPr>
            </a:lvl2pPr>
            <a:lvl3pPr marL="1143000" indent="-228600">
              <a:defRPr sz="1600">
                <a:solidFill>
                  <a:schemeClr val="tx1"/>
                </a:solidFill>
                <a:latin typeface="Tahoma" charset="0"/>
                <a:ea typeface="ＭＳ Ｐゴシック" charset="-128"/>
              </a:defRPr>
            </a:lvl3pPr>
            <a:lvl4pPr marL="1600200" indent="-228600">
              <a:defRPr sz="1600">
                <a:solidFill>
                  <a:schemeClr val="tx1"/>
                </a:solidFill>
                <a:latin typeface="Tahoma" charset="0"/>
                <a:ea typeface="ＭＳ Ｐゴシック" charset="-128"/>
              </a:defRPr>
            </a:lvl4pPr>
            <a:lvl5pPr marL="2057400" indent="-228600">
              <a:defRPr sz="1600">
                <a:solidFill>
                  <a:schemeClr val="tx1"/>
                </a:solidFill>
                <a:latin typeface="Tahoma" charset="0"/>
                <a:ea typeface="ＭＳ Ｐゴシック" charset="-128"/>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128"/>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128"/>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128"/>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128"/>
              </a:defRPr>
            </a:lvl9pPr>
          </a:lstStyle>
          <a:p>
            <a:pPr algn="ctr" eaLnBrk="0" fontAlgn="base" hangingPunct="0">
              <a:lnSpc>
                <a:spcPct val="110000"/>
              </a:lnSpc>
              <a:spcBef>
                <a:spcPct val="0"/>
              </a:spcBef>
              <a:spcAft>
                <a:spcPct val="0"/>
              </a:spcAft>
              <a:defRPr/>
            </a:pPr>
            <a:r>
              <a:rPr lang="en-US" altLang="en-US" sz="1400" kern="0">
                <a:solidFill>
                  <a:srgbClr val="000000"/>
                </a:solidFill>
              </a:rPr>
              <a:t>network</a:t>
            </a:r>
          </a:p>
        </p:txBody>
      </p:sp>
      <p:sp>
        <p:nvSpPr>
          <p:cNvPr id="691" name="Oval 153"/>
          <p:cNvSpPr>
            <a:spLocks noChangeArrowheads="1"/>
          </p:cNvSpPr>
          <p:nvPr/>
        </p:nvSpPr>
        <p:spPr bwMode="auto">
          <a:xfrm>
            <a:off x="8566150" y="3094038"/>
            <a:ext cx="598488" cy="304800"/>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r>
              <a:rPr lang="en-US" sz="1600" kern="0">
                <a:solidFill>
                  <a:srgbClr val="000000"/>
                </a:solidFill>
                <a:latin typeface="Arial" charset="0"/>
                <a:ea typeface="ＭＳ Ｐゴシック" charset="0"/>
              </a:rPr>
              <a:t>P4</a:t>
            </a:r>
          </a:p>
        </p:txBody>
      </p:sp>
      <p:sp>
        <p:nvSpPr>
          <p:cNvPr id="692" name="Freeform 154"/>
          <p:cNvSpPr>
            <a:spLocks/>
          </p:cNvSpPr>
          <p:nvPr/>
        </p:nvSpPr>
        <p:spPr bwMode="auto">
          <a:xfrm>
            <a:off x="9526589" y="2762250"/>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693" name="Group 156"/>
          <p:cNvGrpSpPr>
            <a:grpSpLocks/>
          </p:cNvGrpSpPr>
          <p:nvPr/>
        </p:nvGrpSpPr>
        <p:grpSpPr bwMode="auto">
          <a:xfrm>
            <a:off x="8559801" y="3425825"/>
            <a:ext cx="620713" cy="204788"/>
            <a:chOff x="1287" y="2524"/>
            <a:chExt cx="260" cy="100"/>
          </a:xfrm>
        </p:grpSpPr>
        <p:sp>
          <p:nvSpPr>
            <p:cNvPr id="694" name="Rectangle 157"/>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95" name="Rectangle 158"/>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96" name="Rectangle 159"/>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697" name="Rectangle 160"/>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698" name="Rectangle 173"/>
          <p:cNvSpPr>
            <a:spLocks noChangeArrowheads="1"/>
          </p:cNvSpPr>
          <p:nvPr/>
        </p:nvSpPr>
        <p:spPr bwMode="auto">
          <a:xfrm>
            <a:off x="7745938" y="1631156"/>
            <a:ext cx="2659063" cy="655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indent="-115888" eaLnBrk="0" fontAlgn="base" hangingPunct="0">
              <a:lnSpc>
                <a:spcPct val="85000"/>
              </a:lnSpc>
              <a:spcBef>
                <a:spcPct val="20000"/>
              </a:spcBef>
              <a:spcAft>
                <a:spcPct val="0"/>
              </a:spcAft>
              <a:buClr>
                <a:srgbClr val="000099"/>
              </a:buClr>
              <a:buSzPct val="65000"/>
              <a:defRPr/>
            </a:pPr>
            <a:r>
              <a:rPr lang="en-US" dirty="0" err="1">
                <a:solidFill>
                  <a:srgbClr val="000000"/>
                </a:solidFill>
                <a:ea typeface="ＭＳ Ｐゴシック" charset="0"/>
              </a:rPr>
              <a:t>DatagramSocket</a:t>
            </a:r>
            <a:r>
              <a:rPr lang="en-US" dirty="0">
                <a:solidFill>
                  <a:srgbClr val="000000"/>
                </a:solidFill>
                <a:ea typeface="ＭＳ Ｐゴシック" charset="0"/>
              </a:rPr>
              <a:t> mySocket1 = new </a:t>
            </a:r>
            <a:r>
              <a:rPr lang="en-US" dirty="0" err="1">
                <a:solidFill>
                  <a:srgbClr val="000000"/>
                </a:solidFill>
                <a:ea typeface="ＭＳ Ｐゴシック" charset="0"/>
              </a:rPr>
              <a:t>DatagramSocket</a:t>
            </a:r>
            <a:r>
              <a:rPr lang="en-US" dirty="0">
                <a:solidFill>
                  <a:srgbClr val="000000"/>
                </a:solidFill>
                <a:ea typeface="ＭＳ Ｐゴシック" charset="0"/>
              </a:rPr>
              <a:t> (</a:t>
            </a:r>
            <a:r>
              <a:rPr lang="en-US" dirty="0">
                <a:solidFill>
                  <a:srgbClr val="CC0000"/>
                </a:solidFill>
                <a:ea typeface="ＭＳ Ｐゴシック" charset="0"/>
              </a:rPr>
              <a:t>5775</a:t>
            </a:r>
            <a:r>
              <a:rPr lang="en-US" dirty="0">
                <a:solidFill>
                  <a:srgbClr val="000000"/>
                </a:solidFill>
                <a:ea typeface="ＭＳ Ｐゴシック" charset="0"/>
              </a:rPr>
              <a:t>);</a:t>
            </a:r>
          </a:p>
          <a:p>
            <a:pPr marL="115888" indent="-115888" eaLnBrk="0" fontAlgn="base" hangingPunct="0">
              <a:lnSpc>
                <a:spcPct val="85000"/>
              </a:lnSpc>
              <a:spcBef>
                <a:spcPct val="20000"/>
              </a:spcBef>
              <a:spcAft>
                <a:spcPct val="0"/>
              </a:spcAft>
              <a:buClr>
                <a:srgbClr val="000099"/>
              </a:buClr>
              <a:buSzPct val="65000"/>
              <a:defRPr/>
            </a:pPr>
            <a:endParaRPr lang="en-US" dirty="0">
              <a:solidFill>
                <a:srgbClr val="000000"/>
              </a:solidFill>
              <a:latin typeface="Courier New" charset="0"/>
              <a:ea typeface="ＭＳ Ｐゴシック" charset="0"/>
            </a:endParaRPr>
          </a:p>
        </p:txBody>
      </p:sp>
      <p:sp>
        <p:nvSpPr>
          <p:cNvPr id="699" name="Rectangle 174"/>
          <p:cNvSpPr>
            <a:spLocks noChangeArrowheads="1"/>
          </p:cNvSpPr>
          <p:nvPr/>
        </p:nvSpPr>
        <p:spPr bwMode="auto">
          <a:xfrm>
            <a:off x="1719304" y="1619252"/>
            <a:ext cx="2774950" cy="655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indent="-115888" eaLnBrk="0" fontAlgn="base" hangingPunct="0">
              <a:lnSpc>
                <a:spcPct val="85000"/>
              </a:lnSpc>
              <a:spcBef>
                <a:spcPct val="20000"/>
              </a:spcBef>
              <a:spcAft>
                <a:spcPct val="0"/>
              </a:spcAft>
              <a:buClr>
                <a:srgbClr val="000099"/>
              </a:buClr>
              <a:buSzPct val="65000"/>
              <a:defRPr/>
            </a:pPr>
            <a:r>
              <a:rPr lang="en-US" dirty="0" err="1">
                <a:solidFill>
                  <a:srgbClr val="000000"/>
                </a:solidFill>
                <a:ea typeface="ＭＳ Ｐゴシック" charset="0"/>
              </a:rPr>
              <a:t>DatagramSocket</a:t>
            </a:r>
            <a:r>
              <a:rPr lang="en-US" dirty="0">
                <a:solidFill>
                  <a:srgbClr val="000000"/>
                </a:solidFill>
                <a:ea typeface="ＭＳ Ｐゴシック" charset="0"/>
              </a:rPr>
              <a:t> mySocket2 = new </a:t>
            </a:r>
            <a:r>
              <a:rPr lang="en-US" dirty="0" err="1">
                <a:solidFill>
                  <a:srgbClr val="000000"/>
                </a:solidFill>
                <a:ea typeface="ＭＳ Ｐゴシック" charset="0"/>
              </a:rPr>
              <a:t>DatagramSocket</a:t>
            </a:r>
            <a:endParaRPr lang="en-US" dirty="0">
              <a:solidFill>
                <a:srgbClr val="000000"/>
              </a:solidFill>
              <a:ea typeface="ＭＳ Ｐゴシック" charset="0"/>
            </a:endParaRPr>
          </a:p>
          <a:p>
            <a:pPr marL="115888" indent="-115888" eaLnBrk="0" fontAlgn="base" hangingPunct="0">
              <a:lnSpc>
                <a:spcPct val="85000"/>
              </a:lnSpc>
              <a:spcBef>
                <a:spcPct val="20000"/>
              </a:spcBef>
              <a:spcAft>
                <a:spcPct val="0"/>
              </a:spcAft>
              <a:buClr>
                <a:srgbClr val="000099"/>
              </a:buClr>
              <a:buSzPct val="65000"/>
              <a:defRPr/>
            </a:pPr>
            <a:r>
              <a:rPr lang="en-US" dirty="0">
                <a:solidFill>
                  <a:srgbClr val="000000"/>
                </a:solidFill>
                <a:ea typeface="ＭＳ Ｐゴシック" charset="0"/>
              </a:rPr>
              <a:t> (</a:t>
            </a:r>
            <a:r>
              <a:rPr lang="en-US" dirty="0">
                <a:solidFill>
                  <a:srgbClr val="CC0000"/>
                </a:solidFill>
                <a:ea typeface="ＭＳ Ｐゴシック" charset="0"/>
              </a:rPr>
              <a:t>9157</a:t>
            </a:r>
            <a:r>
              <a:rPr lang="en-US" dirty="0">
                <a:solidFill>
                  <a:srgbClr val="000000"/>
                </a:solidFill>
                <a:ea typeface="ＭＳ Ｐゴシック" charset="0"/>
              </a:rPr>
              <a:t>);</a:t>
            </a:r>
          </a:p>
          <a:p>
            <a:pPr marL="115888" indent="-115888" eaLnBrk="0" fontAlgn="base" hangingPunct="0">
              <a:lnSpc>
                <a:spcPct val="85000"/>
              </a:lnSpc>
              <a:spcBef>
                <a:spcPct val="20000"/>
              </a:spcBef>
              <a:spcAft>
                <a:spcPct val="0"/>
              </a:spcAft>
              <a:buClr>
                <a:srgbClr val="000099"/>
              </a:buClr>
              <a:buSzPct val="65000"/>
              <a:defRPr/>
            </a:pPr>
            <a:endParaRPr lang="en-US" sz="2000" dirty="0">
              <a:solidFill>
                <a:srgbClr val="000000"/>
              </a:solidFill>
              <a:latin typeface="Courier New" charset="0"/>
              <a:ea typeface="ＭＳ Ｐゴシック" charset="0"/>
            </a:endParaRPr>
          </a:p>
        </p:txBody>
      </p:sp>
      <p:grpSp>
        <p:nvGrpSpPr>
          <p:cNvPr id="712" name="Group 196"/>
          <p:cNvGrpSpPr>
            <a:grpSpLocks/>
          </p:cNvGrpSpPr>
          <p:nvPr/>
        </p:nvGrpSpPr>
        <p:grpSpPr bwMode="auto">
          <a:xfrm>
            <a:off x="2640013" y="5765804"/>
            <a:ext cx="1658938" cy="657226"/>
            <a:chOff x="1309" y="3697"/>
            <a:chExt cx="1045" cy="414"/>
          </a:xfrm>
        </p:grpSpPr>
        <p:sp>
          <p:nvSpPr>
            <p:cNvPr id="713" name="Rectangle 193"/>
            <p:cNvSpPr>
              <a:spLocks noChangeArrowheads="1"/>
            </p:cNvSpPr>
            <p:nvPr/>
          </p:nvSpPr>
          <p:spPr bwMode="auto">
            <a:xfrm>
              <a:off x="1553" y="3697"/>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14" name="Line 194"/>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15" name="Text Box 195"/>
            <p:cNvSpPr txBox="1">
              <a:spLocks noChangeArrowheads="1"/>
            </p:cNvSpPr>
            <p:nvPr/>
          </p:nvSpPr>
          <p:spPr bwMode="auto">
            <a:xfrm>
              <a:off x="1309" y="3822"/>
              <a:ext cx="1003"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r" eaLnBrk="0" fontAlgn="base" hangingPunct="0">
                <a:lnSpc>
                  <a:spcPct val="85000"/>
                </a:lnSpc>
                <a:spcBef>
                  <a:spcPct val="0"/>
                </a:spcBef>
                <a:spcAft>
                  <a:spcPct val="0"/>
                </a:spcAft>
                <a:defRPr/>
              </a:pPr>
              <a:r>
                <a:rPr lang="en-US" sz="1400" kern="0">
                  <a:solidFill>
                    <a:srgbClr val="000000"/>
                  </a:solidFill>
                </a:rPr>
                <a:t>source port: 9157</a:t>
              </a:r>
            </a:p>
            <a:p>
              <a:pPr algn="r" eaLnBrk="0" fontAlgn="base" hangingPunct="0">
                <a:lnSpc>
                  <a:spcPct val="85000"/>
                </a:lnSpc>
                <a:spcBef>
                  <a:spcPct val="0"/>
                </a:spcBef>
                <a:spcAft>
                  <a:spcPct val="0"/>
                </a:spcAft>
                <a:defRPr/>
              </a:pPr>
              <a:r>
                <a:rPr lang="en-US" sz="1400" kern="0">
                  <a:solidFill>
                    <a:srgbClr val="000000"/>
                  </a:solidFill>
                </a:rPr>
                <a:t>dest port: 6428</a:t>
              </a:r>
            </a:p>
          </p:txBody>
        </p:sp>
      </p:grpSp>
      <p:grpSp>
        <p:nvGrpSpPr>
          <p:cNvPr id="716" name="Group 201"/>
          <p:cNvGrpSpPr>
            <a:grpSpLocks/>
          </p:cNvGrpSpPr>
          <p:nvPr/>
        </p:nvGrpSpPr>
        <p:grpSpPr bwMode="auto">
          <a:xfrm>
            <a:off x="3952877" y="4876804"/>
            <a:ext cx="1706563" cy="657226"/>
            <a:chOff x="2741" y="3750"/>
            <a:chExt cx="1075" cy="414"/>
          </a:xfrm>
        </p:grpSpPr>
        <p:sp>
          <p:nvSpPr>
            <p:cNvPr id="717" name="Rectangle 198"/>
            <p:cNvSpPr>
              <a:spLocks noChangeArrowheads="1"/>
            </p:cNvSpPr>
            <p:nvPr/>
          </p:nvSpPr>
          <p:spPr bwMode="auto">
            <a:xfrm>
              <a:off x="2859" y="3750"/>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18" name="Line 199"/>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19" name="Text Box 200"/>
            <p:cNvSpPr txBox="1">
              <a:spLocks noChangeArrowheads="1"/>
            </p:cNvSpPr>
            <p:nvPr/>
          </p:nvSpPr>
          <p:spPr bwMode="auto">
            <a:xfrm>
              <a:off x="2813" y="3875"/>
              <a:ext cx="1003"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lnSpc>
                  <a:spcPct val="85000"/>
                </a:lnSpc>
                <a:spcBef>
                  <a:spcPct val="0"/>
                </a:spcBef>
                <a:spcAft>
                  <a:spcPct val="0"/>
                </a:spcAft>
                <a:defRPr/>
              </a:pPr>
              <a:r>
                <a:rPr lang="en-US" sz="1400" kern="0">
                  <a:solidFill>
                    <a:srgbClr val="000000"/>
                  </a:solidFill>
                </a:rPr>
                <a:t>source port: 6428</a:t>
              </a:r>
            </a:p>
            <a:p>
              <a:pPr eaLnBrk="0" fontAlgn="base" hangingPunct="0">
                <a:lnSpc>
                  <a:spcPct val="85000"/>
                </a:lnSpc>
                <a:spcBef>
                  <a:spcPct val="0"/>
                </a:spcBef>
                <a:spcAft>
                  <a:spcPct val="0"/>
                </a:spcAft>
                <a:defRPr/>
              </a:pPr>
              <a:r>
                <a:rPr lang="en-US" sz="1400" kern="0">
                  <a:solidFill>
                    <a:srgbClr val="000000"/>
                  </a:solidFill>
                </a:rPr>
                <a:t>dest port: 9157</a:t>
              </a:r>
            </a:p>
          </p:txBody>
        </p:sp>
      </p:grpSp>
      <p:grpSp>
        <p:nvGrpSpPr>
          <p:cNvPr id="720" name="Group 202"/>
          <p:cNvGrpSpPr>
            <a:grpSpLocks/>
          </p:cNvGrpSpPr>
          <p:nvPr/>
        </p:nvGrpSpPr>
        <p:grpSpPr bwMode="auto">
          <a:xfrm>
            <a:off x="6965951" y="4889504"/>
            <a:ext cx="1352549" cy="657226"/>
            <a:chOff x="1502" y="3697"/>
            <a:chExt cx="852" cy="414"/>
          </a:xfrm>
        </p:grpSpPr>
        <p:sp>
          <p:nvSpPr>
            <p:cNvPr id="721" name="Rectangle 203"/>
            <p:cNvSpPr>
              <a:spLocks noChangeArrowheads="1"/>
            </p:cNvSpPr>
            <p:nvPr/>
          </p:nvSpPr>
          <p:spPr bwMode="auto">
            <a:xfrm>
              <a:off x="1553" y="3697"/>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22" name="Line 204"/>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23" name="Text Box 205"/>
            <p:cNvSpPr txBox="1">
              <a:spLocks noChangeArrowheads="1"/>
            </p:cNvSpPr>
            <p:nvPr/>
          </p:nvSpPr>
          <p:spPr bwMode="auto">
            <a:xfrm>
              <a:off x="1502" y="3822"/>
              <a:ext cx="810"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r" eaLnBrk="0" fontAlgn="base" hangingPunct="0">
                <a:lnSpc>
                  <a:spcPct val="85000"/>
                </a:lnSpc>
                <a:spcBef>
                  <a:spcPct val="0"/>
                </a:spcBef>
                <a:spcAft>
                  <a:spcPct val="0"/>
                </a:spcAft>
                <a:defRPr/>
              </a:pPr>
              <a:r>
                <a:rPr lang="en-US" sz="1400" kern="0" dirty="0">
                  <a:solidFill>
                    <a:srgbClr val="000000"/>
                  </a:solidFill>
                </a:rPr>
                <a:t>source port: ?</a:t>
              </a:r>
            </a:p>
            <a:p>
              <a:pPr algn="r" eaLnBrk="0" fontAlgn="base" hangingPunct="0">
                <a:lnSpc>
                  <a:spcPct val="85000"/>
                </a:lnSpc>
                <a:spcBef>
                  <a:spcPct val="0"/>
                </a:spcBef>
                <a:spcAft>
                  <a:spcPct val="0"/>
                </a:spcAft>
                <a:defRPr/>
              </a:pPr>
              <a:r>
                <a:rPr lang="en-US" sz="1400" kern="0" dirty="0" err="1">
                  <a:solidFill>
                    <a:srgbClr val="000000"/>
                  </a:solidFill>
                </a:rPr>
                <a:t>dest</a:t>
              </a:r>
              <a:r>
                <a:rPr lang="en-US" sz="1400" kern="0" dirty="0">
                  <a:solidFill>
                    <a:srgbClr val="000000"/>
                  </a:solidFill>
                </a:rPr>
                <a:t> port: ?</a:t>
              </a:r>
            </a:p>
          </p:txBody>
        </p:sp>
      </p:grpSp>
      <p:grpSp>
        <p:nvGrpSpPr>
          <p:cNvPr id="724" name="Group 206"/>
          <p:cNvGrpSpPr>
            <a:grpSpLocks/>
          </p:cNvGrpSpPr>
          <p:nvPr/>
        </p:nvGrpSpPr>
        <p:grpSpPr bwMode="auto">
          <a:xfrm>
            <a:off x="6218236" y="5743579"/>
            <a:ext cx="1400174" cy="657226"/>
            <a:chOff x="2741" y="3750"/>
            <a:chExt cx="882" cy="414"/>
          </a:xfrm>
        </p:grpSpPr>
        <p:sp>
          <p:nvSpPr>
            <p:cNvPr id="725" name="Rectangle 207"/>
            <p:cNvSpPr>
              <a:spLocks noChangeArrowheads="1"/>
            </p:cNvSpPr>
            <p:nvPr/>
          </p:nvSpPr>
          <p:spPr bwMode="auto">
            <a:xfrm>
              <a:off x="2859" y="3750"/>
              <a:ext cx="678" cy="138"/>
            </a:xfrm>
            <a:prstGeom prst="rect">
              <a:avLst/>
            </a:prstGeom>
            <a:solidFill>
              <a:srgbClr val="00CC9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26" name="Line 208"/>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27" name="Text Box 209"/>
            <p:cNvSpPr txBox="1">
              <a:spLocks noChangeArrowheads="1"/>
            </p:cNvSpPr>
            <p:nvPr/>
          </p:nvSpPr>
          <p:spPr bwMode="auto">
            <a:xfrm>
              <a:off x="2813" y="3875"/>
              <a:ext cx="810" cy="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eaLnBrk="0" fontAlgn="base" hangingPunct="0">
                <a:lnSpc>
                  <a:spcPct val="85000"/>
                </a:lnSpc>
                <a:spcBef>
                  <a:spcPct val="0"/>
                </a:spcBef>
                <a:spcAft>
                  <a:spcPct val="0"/>
                </a:spcAft>
                <a:defRPr/>
              </a:pPr>
              <a:r>
                <a:rPr lang="en-US" sz="1400" kern="0" dirty="0">
                  <a:solidFill>
                    <a:srgbClr val="000000"/>
                  </a:solidFill>
                </a:rPr>
                <a:t>source port: ?</a:t>
              </a:r>
            </a:p>
            <a:p>
              <a:pPr eaLnBrk="0" fontAlgn="base" hangingPunct="0">
                <a:lnSpc>
                  <a:spcPct val="85000"/>
                </a:lnSpc>
                <a:spcBef>
                  <a:spcPct val="0"/>
                </a:spcBef>
                <a:spcAft>
                  <a:spcPct val="0"/>
                </a:spcAft>
                <a:defRPr/>
              </a:pPr>
              <a:r>
                <a:rPr lang="en-US" sz="1400" kern="0" dirty="0" err="1">
                  <a:solidFill>
                    <a:srgbClr val="000000"/>
                  </a:solidFill>
                </a:rPr>
                <a:t>dest</a:t>
              </a:r>
              <a:r>
                <a:rPr lang="en-US" sz="1400" kern="0" dirty="0">
                  <a:solidFill>
                    <a:srgbClr val="000000"/>
                  </a:solidFill>
                </a:rPr>
                <a:t> port: ?</a:t>
              </a:r>
            </a:p>
          </p:txBody>
        </p:sp>
      </p:grpSp>
      <p:grpSp>
        <p:nvGrpSpPr>
          <p:cNvPr id="728" name="Group 214"/>
          <p:cNvGrpSpPr>
            <a:grpSpLocks/>
          </p:cNvGrpSpPr>
          <p:nvPr/>
        </p:nvGrpSpPr>
        <p:grpSpPr bwMode="auto">
          <a:xfrm>
            <a:off x="1524000" y="4381501"/>
            <a:ext cx="711200" cy="669925"/>
            <a:chOff x="-44" y="1473"/>
            <a:chExt cx="981" cy="1105"/>
          </a:xfrm>
        </p:grpSpPr>
        <p:pic>
          <p:nvPicPr>
            <p:cNvPr id="729" name="Picture 215"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0" name="Freeform 216"/>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grpSp>
        <p:nvGrpSpPr>
          <p:cNvPr id="731" name="Group 217"/>
          <p:cNvGrpSpPr>
            <a:grpSpLocks/>
          </p:cNvGrpSpPr>
          <p:nvPr/>
        </p:nvGrpSpPr>
        <p:grpSpPr bwMode="auto">
          <a:xfrm flipH="1">
            <a:off x="9793288" y="4505326"/>
            <a:ext cx="711200" cy="669925"/>
            <a:chOff x="-44" y="1473"/>
            <a:chExt cx="981" cy="1105"/>
          </a:xfrm>
        </p:grpSpPr>
        <p:pic>
          <p:nvPicPr>
            <p:cNvPr id="732" name="Picture 218" descr="desktop_computer_stylized_mediu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3" name="Freeform 219"/>
            <p:cNvSpPr>
              <a:spLocks/>
            </p:cNvSpPr>
            <p:nvPr/>
          </p:nvSpPr>
          <p:spPr bwMode="auto">
            <a:xfrm flipH="1">
              <a:off x="374" y="1579"/>
              <a:ext cx="477" cy="506"/>
            </a:xfrm>
            <a:custGeom>
              <a:avLst/>
              <a:gdLst>
                <a:gd name="T0" fmla="*/ 0 w 356"/>
                <a:gd name="T1" fmla="*/ 0 h 368"/>
                <a:gd name="T2" fmla="*/ 1736 w 356"/>
                <a:gd name="T3" fmla="*/ 95 h 368"/>
                <a:gd name="T4" fmla="*/ 2059 w 356"/>
                <a:gd name="T5" fmla="*/ 1990 h 368"/>
                <a:gd name="T6" fmla="*/ 454 w 356"/>
                <a:gd name="T7" fmla="*/ 2489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grpSp>
        <p:nvGrpSpPr>
          <p:cNvPr id="734" name="Group 220"/>
          <p:cNvGrpSpPr>
            <a:grpSpLocks/>
          </p:cNvGrpSpPr>
          <p:nvPr/>
        </p:nvGrpSpPr>
        <p:grpSpPr bwMode="auto">
          <a:xfrm>
            <a:off x="4616451" y="3903663"/>
            <a:ext cx="358775" cy="704850"/>
            <a:chOff x="4140" y="429"/>
            <a:chExt cx="1425" cy="2396"/>
          </a:xfrm>
        </p:grpSpPr>
        <p:sp>
          <p:nvSpPr>
            <p:cNvPr id="735" name="Freeform 221"/>
            <p:cNvSpPr>
              <a:spLocks/>
            </p:cNvSpPr>
            <p:nvPr/>
          </p:nvSpPr>
          <p:spPr bwMode="auto">
            <a:xfrm>
              <a:off x="5268" y="433"/>
              <a:ext cx="283" cy="2286"/>
            </a:xfrm>
            <a:custGeom>
              <a:avLst/>
              <a:gdLst>
                <a:gd name="T0" fmla="*/ 17 w 354"/>
                <a:gd name="T1" fmla="*/ 0 h 2742"/>
                <a:gd name="T2" fmla="*/ 93 w 354"/>
                <a:gd name="T3" fmla="*/ 114 h 2742"/>
                <a:gd name="T4" fmla="*/ 91 w 354"/>
                <a:gd name="T5" fmla="*/ 881 h 2742"/>
                <a:gd name="T6" fmla="*/ 0 w 354"/>
                <a:gd name="T7" fmla="*/ 921 h 2742"/>
                <a:gd name="T8" fmla="*/ 1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36" name="Rectangle 222"/>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37" name="Freeform 223"/>
            <p:cNvSpPr>
              <a:spLocks/>
            </p:cNvSpPr>
            <p:nvPr/>
          </p:nvSpPr>
          <p:spPr bwMode="auto">
            <a:xfrm>
              <a:off x="5321" y="570"/>
              <a:ext cx="169" cy="2115"/>
            </a:xfrm>
            <a:custGeom>
              <a:avLst/>
              <a:gdLst>
                <a:gd name="T0" fmla="*/ 2 w 211"/>
                <a:gd name="T1" fmla="*/ 0 h 2537"/>
                <a:gd name="T2" fmla="*/ 56 w 211"/>
                <a:gd name="T3" fmla="*/ 73 h 2537"/>
                <a:gd name="T4" fmla="*/ 2 w 211"/>
                <a:gd name="T5" fmla="*/ 839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38" name="Freeform 224"/>
            <p:cNvSpPr>
              <a:spLocks/>
            </p:cNvSpPr>
            <p:nvPr/>
          </p:nvSpPr>
          <p:spPr bwMode="auto">
            <a:xfrm>
              <a:off x="5284" y="1640"/>
              <a:ext cx="263" cy="189"/>
            </a:xfrm>
            <a:custGeom>
              <a:avLst/>
              <a:gdLst>
                <a:gd name="T0" fmla="*/ 2 w 328"/>
                <a:gd name="T1" fmla="*/ 0 h 226"/>
                <a:gd name="T2" fmla="*/ 87 w 328"/>
                <a:gd name="T3" fmla="*/ 43 h 226"/>
                <a:gd name="T4" fmla="*/ 87 w 328"/>
                <a:gd name="T5" fmla="*/ 77 h 226"/>
                <a:gd name="T6" fmla="*/ 0 w 328"/>
                <a:gd name="T7" fmla="*/ 34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39" name="Rectangle 225"/>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740" name="Group 226"/>
            <p:cNvGrpSpPr>
              <a:grpSpLocks/>
            </p:cNvGrpSpPr>
            <p:nvPr/>
          </p:nvGrpSpPr>
          <p:grpSpPr bwMode="auto">
            <a:xfrm>
              <a:off x="4749" y="668"/>
              <a:ext cx="581" cy="145"/>
              <a:chOff x="614" y="2568"/>
              <a:chExt cx="725" cy="139"/>
            </a:xfrm>
          </p:grpSpPr>
          <p:sp>
            <p:nvSpPr>
              <p:cNvPr id="765" name="AutoShape 227"/>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66" name="AutoShape 228"/>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741" name="Rectangle 229"/>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742" name="Group 230"/>
            <p:cNvGrpSpPr>
              <a:grpSpLocks/>
            </p:cNvGrpSpPr>
            <p:nvPr/>
          </p:nvGrpSpPr>
          <p:grpSpPr bwMode="auto">
            <a:xfrm>
              <a:off x="4747" y="994"/>
              <a:ext cx="581" cy="134"/>
              <a:chOff x="614" y="2568"/>
              <a:chExt cx="725" cy="139"/>
            </a:xfrm>
          </p:grpSpPr>
          <p:sp>
            <p:nvSpPr>
              <p:cNvPr id="763" name="AutoShape 231"/>
              <p:cNvSpPr>
                <a:spLocks noChangeArrowheads="1"/>
              </p:cNvSpPr>
              <p:nvPr/>
            </p:nvSpPr>
            <p:spPr bwMode="auto">
              <a:xfrm>
                <a:off x="612" y="2570"/>
                <a:ext cx="724" cy="157"/>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64" name="AutoShape 232"/>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743" name="Rectangle 233"/>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44" name="Rectangle 234"/>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nvGrpSpPr>
            <p:cNvPr id="745" name="Group 235"/>
            <p:cNvGrpSpPr>
              <a:grpSpLocks/>
            </p:cNvGrpSpPr>
            <p:nvPr/>
          </p:nvGrpSpPr>
          <p:grpSpPr bwMode="auto">
            <a:xfrm>
              <a:off x="4735" y="1627"/>
              <a:ext cx="582" cy="151"/>
              <a:chOff x="614" y="2568"/>
              <a:chExt cx="725" cy="139"/>
            </a:xfrm>
          </p:grpSpPr>
          <p:sp>
            <p:nvSpPr>
              <p:cNvPr id="761" name="AutoShape 236"/>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62" name="AutoShape 237"/>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746" name="Freeform 238"/>
            <p:cNvSpPr>
              <a:spLocks/>
            </p:cNvSpPr>
            <p:nvPr/>
          </p:nvSpPr>
          <p:spPr bwMode="auto">
            <a:xfrm>
              <a:off x="5288" y="1354"/>
              <a:ext cx="263" cy="188"/>
            </a:xfrm>
            <a:custGeom>
              <a:avLst/>
              <a:gdLst>
                <a:gd name="T0" fmla="*/ 2 w 328"/>
                <a:gd name="T1" fmla="*/ 0 h 226"/>
                <a:gd name="T2" fmla="*/ 87 w 328"/>
                <a:gd name="T3" fmla="*/ 42 h 226"/>
                <a:gd name="T4" fmla="*/ 87 w 328"/>
                <a:gd name="T5" fmla="*/ 75 h 226"/>
                <a:gd name="T6" fmla="*/ 0 w 328"/>
                <a:gd name="T7" fmla="*/ 32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grpSp>
          <p:nvGrpSpPr>
            <p:cNvPr id="747" name="Group 239"/>
            <p:cNvGrpSpPr>
              <a:grpSpLocks/>
            </p:cNvGrpSpPr>
            <p:nvPr/>
          </p:nvGrpSpPr>
          <p:grpSpPr bwMode="auto">
            <a:xfrm>
              <a:off x="4739" y="1327"/>
              <a:ext cx="582" cy="139"/>
              <a:chOff x="614" y="2568"/>
              <a:chExt cx="725" cy="139"/>
            </a:xfrm>
          </p:grpSpPr>
          <p:sp>
            <p:nvSpPr>
              <p:cNvPr id="759" name="AutoShape 240"/>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60" name="AutoShape 241"/>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748" name="Rectangle 242"/>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49" name="Freeform 243"/>
            <p:cNvSpPr>
              <a:spLocks/>
            </p:cNvSpPr>
            <p:nvPr/>
          </p:nvSpPr>
          <p:spPr bwMode="auto">
            <a:xfrm>
              <a:off x="5312" y="1007"/>
              <a:ext cx="237" cy="213"/>
            </a:xfrm>
            <a:custGeom>
              <a:avLst/>
              <a:gdLst>
                <a:gd name="T0" fmla="*/ 2 w 296"/>
                <a:gd name="T1" fmla="*/ 0 h 256"/>
                <a:gd name="T2" fmla="*/ 77 w 296"/>
                <a:gd name="T3" fmla="*/ 47 h 256"/>
                <a:gd name="T4" fmla="*/ 78 w 296"/>
                <a:gd name="T5" fmla="*/ 85 h 256"/>
                <a:gd name="T6" fmla="*/ 0 w 296"/>
                <a:gd name="T7" fmla="*/ 32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50" name="Freeform 244"/>
            <p:cNvSpPr>
              <a:spLocks/>
            </p:cNvSpPr>
            <p:nvPr/>
          </p:nvSpPr>
          <p:spPr bwMode="auto">
            <a:xfrm>
              <a:off x="5315" y="680"/>
              <a:ext cx="244" cy="240"/>
            </a:xfrm>
            <a:custGeom>
              <a:avLst/>
              <a:gdLst>
                <a:gd name="T0" fmla="*/ 0 w 304"/>
                <a:gd name="T1" fmla="*/ 0 h 288"/>
                <a:gd name="T2" fmla="*/ 81 w 304"/>
                <a:gd name="T3" fmla="*/ 55 h 288"/>
                <a:gd name="T4" fmla="*/ 76 w 304"/>
                <a:gd name="T5" fmla="*/ 97 h 288"/>
                <a:gd name="T6" fmla="*/ 2 w 304"/>
                <a:gd name="T7" fmla="*/ 4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51" name="Oval 245"/>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52" name="Freeform 246"/>
            <p:cNvSpPr>
              <a:spLocks/>
            </p:cNvSpPr>
            <p:nvPr/>
          </p:nvSpPr>
          <p:spPr bwMode="auto">
            <a:xfrm>
              <a:off x="5302" y="2614"/>
              <a:ext cx="245" cy="200"/>
            </a:xfrm>
            <a:custGeom>
              <a:avLst/>
              <a:gdLst>
                <a:gd name="T0" fmla="*/ 0 w 306"/>
                <a:gd name="T1" fmla="*/ 36 h 240"/>
                <a:gd name="T2" fmla="*/ 2 w 306"/>
                <a:gd name="T3" fmla="*/ 81 h 240"/>
                <a:gd name="T4" fmla="*/ 81 w 306"/>
                <a:gd name="T5" fmla="*/ 37 h 240"/>
                <a:gd name="T6" fmla="*/ 78 w 306"/>
                <a:gd name="T7" fmla="*/ 0 h 240"/>
                <a:gd name="T8" fmla="*/ 0 w 306"/>
                <a:gd name="T9" fmla="*/ 36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128"/>
              </a:endParaRPr>
            </a:p>
          </p:txBody>
        </p:sp>
        <p:sp>
          <p:nvSpPr>
            <p:cNvPr id="753" name="AutoShape 247"/>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54" name="AutoShape 248"/>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55" name="Oval 249"/>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56" name="Oval 250"/>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defRPr/>
              </a:pPr>
              <a:endParaRPr lang="en-US" kern="0">
                <a:solidFill>
                  <a:srgbClr val="FF0000"/>
                </a:solidFill>
                <a:latin typeface="Arial" charset="0"/>
                <a:ea typeface="ＭＳ Ｐゴシック" charset="0"/>
                <a:cs typeface="Arial" charset="0"/>
              </a:endParaRPr>
            </a:p>
          </p:txBody>
        </p:sp>
        <p:sp>
          <p:nvSpPr>
            <p:cNvPr id="757" name="Oval 251"/>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sp>
          <p:nvSpPr>
            <p:cNvPr id="758" name="Rectangle 252"/>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0" fontAlgn="base" hangingPunct="0">
                <a:spcBef>
                  <a:spcPct val="0"/>
                </a:spcBef>
                <a:spcAft>
                  <a:spcPct val="0"/>
                </a:spcAft>
                <a:defRPr/>
              </a:pPr>
              <a:endParaRPr lang="en-US" sz="1600" kern="0">
                <a:solidFill>
                  <a:srgbClr val="000000"/>
                </a:solidFill>
                <a:latin typeface="Tahoma" charset="0"/>
                <a:ea typeface="ＭＳ Ｐゴシック" charset="0"/>
              </a:endParaRPr>
            </a:p>
          </p:txBody>
        </p:sp>
      </p:grpSp>
      <p:sp>
        <p:nvSpPr>
          <p:cNvPr id="4" name="TextBox 3"/>
          <p:cNvSpPr txBox="1"/>
          <p:nvPr/>
        </p:nvSpPr>
        <p:spPr>
          <a:xfrm>
            <a:off x="8095870" y="5078414"/>
            <a:ext cx="498855" cy="461665"/>
          </a:xfrm>
          <a:prstGeom prst="rect">
            <a:avLst/>
          </a:prstGeom>
          <a:noFill/>
        </p:spPr>
        <p:txBody>
          <a:bodyPr wrap="none" rtlCol="0">
            <a:spAutoFit/>
          </a:bodyPr>
          <a:lstStyle/>
          <a:p>
            <a:r>
              <a:rPr lang="en-US" sz="1200" b="1" dirty="0">
                <a:solidFill>
                  <a:srgbClr val="FF0000"/>
                </a:solidFill>
              </a:rPr>
              <a:t>6428</a:t>
            </a:r>
          </a:p>
          <a:p>
            <a:r>
              <a:rPr lang="en-US" sz="1200" b="1" dirty="0">
                <a:solidFill>
                  <a:srgbClr val="FF0000"/>
                </a:solidFill>
              </a:rPr>
              <a:t>5775</a:t>
            </a:r>
          </a:p>
        </p:txBody>
      </p:sp>
      <p:sp>
        <p:nvSpPr>
          <p:cNvPr id="129" name="TextBox 128"/>
          <p:cNvSpPr txBox="1"/>
          <p:nvPr/>
        </p:nvSpPr>
        <p:spPr>
          <a:xfrm>
            <a:off x="7496510" y="5943601"/>
            <a:ext cx="498855" cy="461665"/>
          </a:xfrm>
          <a:prstGeom prst="rect">
            <a:avLst/>
          </a:prstGeom>
          <a:noFill/>
        </p:spPr>
        <p:txBody>
          <a:bodyPr wrap="none" rtlCol="0">
            <a:spAutoFit/>
          </a:bodyPr>
          <a:lstStyle/>
          <a:p>
            <a:r>
              <a:rPr lang="en-US" sz="1200" b="1" dirty="0">
                <a:solidFill>
                  <a:srgbClr val="FF0000"/>
                </a:solidFill>
              </a:rPr>
              <a:t>5775</a:t>
            </a:r>
          </a:p>
          <a:p>
            <a:r>
              <a:rPr lang="en-US" sz="1200" b="1" dirty="0">
                <a:solidFill>
                  <a:srgbClr val="FF0000"/>
                </a:solidFill>
              </a:rPr>
              <a:t>6428</a:t>
            </a:r>
          </a:p>
        </p:txBody>
      </p:sp>
      <p:sp>
        <p:nvSpPr>
          <p:cNvPr id="130" name="TextBox 129">
            <a:extLst>
              <a:ext uri="{FF2B5EF4-FFF2-40B4-BE49-F238E27FC236}">
                <a16:creationId xmlns:a16="http://schemas.microsoft.com/office/drawing/2014/main" xmlns="" id="{7DA8A74E-91B5-DD43-B275-49E35F37694F}"/>
              </a:ext>
            </a:extLst>
          </p:cNvPr>
          <p:cNvSpPr txBox="1"/>
          <p:nvPr/>
        </p:nvSpPr>
        <p:spPr>
          <a:xfrm>
            <a:off x="1684337" y="4969431"/>
            <a:ext cx="800860" cy="369332"/>
          </a:xfrm>
          <a:prstGeom prst="rect">
            <a:avLst/>
          </a:prstGeom>
          <a:noFill/>
        </p:spPr>
        <p:txBody>
          <a:bodyPr wrap="none" rtlCol="0">
            <a:spAutoFit/>
          </a:bodyPr>
          <a:lstStyle/>
          <a:p>
            <a:r>
              <a:rPr lang="en-US" dirty="0"/>
              <a:t>Host A</a:t>
            </a:r>
          </a:p>
        </p:txBody>
      </p:sp>
      <p:sp>
        <p:nvSpPr>
          <p:cNvPr id="131" name="TextBox 130">
            <a:extLst>
              <a:ext uri="{FF2B5EF4-FFF2-40B4-BE49-F238E27FC236}">
                <a16:creationId xmlns:a16="http://schemas.microsoft.com/office/drawing/2014/main" xmlns="" id="{98B95054-40F6-4544-8794-3C1DA44530BC}"/>
              </a:ext>
            </a:extLst>
          </p:cNvPr>
          <p:cNvSpPr txBox="1"/>
          <p:nvPr/>
        </p:nvSpPr>
        <p:spPr>
          <a:xfrm>
            <a:off x="9642477" y="5196721"/>
            <a:ext cx="801823" cy="369332"/>
          </a:xfrm>
          <a:prstGeom prst="rect">
            <a:avLst/>
          </a:prstGeom>
          <a:noFill/>
        </p:spPr>
        <p:txBody>
          <a:bodyPr wrap="none" rtlCol="0">
            <a:spAutoFit/>
          </a:bodyPr>
          <a:lstStyle/>
          <a:p>
            <a:r>
              <a:rPr lang="en-US" dirty="0"/>
              <a:t>Host C</a:t>
            </a:r>
          </a:p>
        </p:txBody>
      </p:sp>
      <p:sp>
        <p:nvSpPr>
          <p:cNvPr id="132" name="TextBox 131">
            <a:extLst>
              <a:ext uri="{FF2B5EF4-FFF2-40B4-BE49-F238E27FC236}">
                <a16:creationId xmlns:a16="http://schemas.microsoft.com/office/drawing/2014/main" xmlns="" id="{B56102B4-F336-004B-931E-9703012AA6C2}"/>
              </a:ext>
            </a:extLst>
          </p:cNvPr>
          <p:cNvSpPr txBox="1"/>
          <p:nvPr/>
        </p:nvSpPr>
        <p:spPr>
          <a:xfrm>
            <a:off x="3752232" y="4508540"/>
            <a:ext cx="963597" cy="369332"/>
          </a:xfrm>
          <a:prstGeom prst="rect">
            <a:avLst/>
          </a:prstGeom>
          <a:noFill/>
        </p:spPr>
        <p:txBody>
          <a:bodyPr wrap="none" rtlCol="0">
            <a:spAutoFit/>
          </a:bodyPr>
          <a:lstStyle/>
          <a:p>
            <a:r>
              <a:rPr lang="en-US" dirty="0"/>
              <a:t>Server B</a:t>
            </a:r>
          </a:p>
        </p:txBody>
      </p:sp>
      <p:sp>
        <p:nvSpPr>
          <p:cNvPr id="22" name="Freeform 21">
            <a:extLst>
              <a:ext uri="{FF2B5EF4-FFF2-40B4-BE49-F238E27FC236}">
                <a16:creationId xmlns:a16="http://schemas.microsoft.com/office/drawing/2014/main" xmlns="" id="{4F542B1D-ADB9-CC4E-A50E-0982124A9BC8}"/>
              </a:ext>
            </a:extLst>
          </p:cNvPr>
          <p:cNvSpPr/>
          <p:nvPr/>
        </p:nvSpPr>
        <p:spPr>
          <a:xfrm>
            <a:off x="3056587" y="3291984"/>
            <a:ext cx="2730321" cy="2185988"/>
          </a:xfrm>
          <a:custGeom>
            <a:avLst/>
            <a:gdLst>
              <a:gd name="connsiteX0" fmla="*/ 2730321 w 2730321"/>
              <a:gd name="connsiteY0" fmla="*/ 0 h 2228045"/>
              <a:gd name="connsiteX1" fmla="*/ 2730321 w 2730321"/>
              <a:gd name="connsiteY1" fmla="*/ 2228045 h 2228045"/>
              <a:gd name="connsiteX2" fmla="*/ 0 w 2730321"/>
              <a:gd name="connsiteY2" fmla="*/ 2228045 h 2228045"/>
              <a:gd name="connsiteX3" fmla="*/ 0 w 2730321"/>
              <a:gd name="connsiteY3" fmla="*/ 193183 h 2228045"/>
            </a:gdLst>
            <a:ahLst/>
            <a:cxnLst>
              <a:cxn ang="0">
                <a:pos x="connsiteX0" y="connsiteY0"/>
              </a:cxn>
              <a:cxn ang="0">
                <a:pos x="connsiteX1" y="connsiteY1"/>
              </a:cxn>
              <a:cxn ang="0">
                <a:pos x="connsiteX2" y="connsiteY2"/>
              </a:cxn>
              <a:cxn ang="0">
                <a:pos x="connsiteX3" y="connsiteY3"/>
              </a:cxn>
            </a:cxnLst>
            <a:rect l="l" t="t" r="r" b="b"/>
            <a:pathLst>
              <a:path w="2730321" h="2228045">
                <a:moveTo>
                  <a:pt x="2730321" y="0"/>
                </a:moveTo>
                <a:lnTo>
                  <a:pt x="2730321" y="2228045"/>
                </a:lnTo>
                <a:lnTo>
                  <a:pt x="0" y="2228045"/>
                </a:lnTo>
                <a:lnTo>
                  <a:pt x="0" y="193183"/>
                </a:ln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51" name="Freeform 150">
            <a:extLst>
              <a:ext uri="{FF2B5EF4-FFF2-40B4-BE49-F238E27FC236}">
                <a16:creationId xmlns:a16="http://schemas.microsoft.com/office/drawing/2014/main" xmlns="" id="{6A55FA22-F74C-BE4F-ABDF-98F1B43815B9}"/>
              </a:ext>
            </a:extLst>
          </p:cNvPr>
          <p:cNvSpPr/>
          <p:nvPr/>
        </p:nvSpPr>
        <p:spPr>
          <a:xfrm>
            <a:off x="2900363" y="3291984"/>
            <a:ext cx="3016262" cy="2346817"/>
          </a:xfrm>
          <a:custGeom>
            <a:avLst/>
            <a:gdLst>
              <a:gd name="connsiteX0" fmla="*/ 2730321 w 2730321"/>
              <a:gd name="connsiteY0" fmla="*/ 0 h 2228045"/>
              <a:gd name="connsiteX1" fmla="*/ 2730321 w 2730321"/>
              <a:gd name="connsiteY1" fmla="*/ 2228045 h 2228045"/>
              <a:gd name="connsiteX2" fmla="*/ 0 w 2730321"/>
              <a:gd name="connsiteY2" fmla="*/ 2228045 h 2228045"/>
              <a:gd name="connsiteX3" fmla="*/ 0 w 2730321"/>
              <a:gd name="connsiteY3" fmla="*/ 193183 h 2228045"/>
            </a:gdLst>
            <a:ahLst/>
            <a:cxnLst>
              <a:cxn ang="0">
                <a:pos x="connsiteX0" y="connsiteY0"/>
              </a:cxn>
              <a:cxn ang="0">
                <a:pos x="connsiteX1" y="connsiteY1"/>
              </a:cxn>
              <a:cxn ang="0">
                <a:pos x="connsiteX2" y="connsiteY2"/>
              </a:cxn>
              <a:cxn ang="0">
                <a:pos x="connsiteX3" y="connsiteY3"/>
              </a:cxn>
            </a:cxnLst>
            <a:rect l="l" t="t" r="r" b="b"/>
            <a:pathLst>
              <a:path w="2730321" h="2228045">
                <a:moveTo>
                  <a:pt x="2730321" y="0"/>
                </a:moveTo>
                <a:lnTo>
                  <a:pt x="2730321" y="2228045"/>
                </a:lnTo>
                <a:lnTo>
                  <a:pt x="0" y="2228045"/>
                </a:lnTo>
                <a:lnTo>
                  <a:pt x="0" y="193183"/>
                </a:lnTo>
              </a:path>
            </a:pathLst>
          </a:custGeom>
          <a:ln>
            <a:headEnd type="arrow" w="med" len="med"/>
            <a:tailEnd type="non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4" name="Freeform 23">
            <a:extLst>
              <a:ext uri="{FF2B5EF4-FFF2-40B4-BE49-F238E27FC236}">
                <a16:creationId xmlns:a16="http://schemas.microsoft.com/office/drawing/2014/main" xmlns="" id="{92BAFB19-6DC0-F04C-83AF-06F048F9AB32}"/>
              </a:ext>
            </a:extLst>
          </p:cNvPr>
          <p:cNvSpPr/>
          <p:nvPr/>
        </p:nvSpPr>
        <p:spPr>
          <a:xfrm>
            <a:off x="6167253" y="3372593"/>
            <a:ext cx="2683823" cy="2173185"/>
          </a:xfrm>
          <a:custGeom>
            <a:avLst/>
            <a:gdLst>
              <a:gd name="connsiteX0" fmla="*/ 0 w 2683823"/>
              <a:gd name="connsiteY0" fmla="*/ 0 h 2173185"/>
              <a:gd name="connsiteX1" fmla="*/ 0 w 2683823"/>
              <a:gd name="connsiteY1" fmla="*/ 2173185 h 2173185"/>
              <a:gd name="connsiteX2" fmla="*/ 130629 w 2683823"/>
              <a:gd name="connsiteY2" fmla="*/ 2173185 h 2173185"/>
              <a:gd name="connsiteX3" fmla="*/ 2683823 w 2683823"/>
              <a:gd name="connsiteY3" fmla="*/ 2173185 h 2173185"/>
              <a:gd name="connsiteX4" fmla="*/ 2683823 w 2683823"/>
              <a:gd name="connsiteY4" fmla="*/ 190005 h 2173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3823" h="2173185">
                <a:moveTo>
                  <a:pt x="0" y="0"/>
                </a:moveTo>
                <a:lnTo>
                  <a:pt x="0" y="2173185"/>
                </a:lnTo>
                <a:lnTo>
                  <a:pt x="130629" y="2173185"/>
                </a:lnTo>
                <a:lnTo>
                  <a:pt x="2683823" y="2173185"/>
                </a:lnTo>
                <a:lnTo>
                  <a:pt x="2683823" y="190005"/>
                </a:ln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Freeform 24">
            <a:extLst>
              <a:ext uri="{FF2B5EF4-FFF2-40B4-BE49-F238E27FC236}">
                <a16:creationId xmlns:a16="http://schemas.microsoft.com/office/drawing/2014/main" xmlns="" id="{449E789A-2168-0344-AA8C-BA610CD60C21}"/>
              </a:ext>
            </a:extLst>
          </p:cNvPr>
          <p:cNvSpPr/>
          <p:nvPr/>
        </p:nvSpPr>
        <p:spPr>
          <a:xfrm>
            <a:off x="6060374" y="3360717"/>
            <a:ext cx="2956956" cy="2327564"/>
          </a:xfrm>
          <a:custGeom>
            <a:avLst/>
            <a:gdLst>
              <a:gd name="connsiteX0" fmla="*/ 2956956 w 2956956"/>
              <a:gd name="connsiteY0" fmla="*/ 237506 h 2327564"/>
              <a:gd name="connsiteX1" fmla="*/ 2956956 w 2956956"/>
              <a:gd name="connsiteY1" fmla="*/ 2327564 h 2327564"/>
              <a:gd name="connsiteX2" fmla="*/ 0 w 2956956"/>
              <a:gd name="connsiteY2" fmla="*/ 2327564 h 2327564"/>
              <a:gd name="connsiteX3" fmla="*/ 0 w 2956956"/>
              <a:gd name="connsiteY3" fmla="*/ 0 h 2327564"/>
            </a:gdLst>
            <a:ahLst/>
            <a:cxnLst>
              <a:cxn ang="0">
                <a:pos x="connsiteX0" y="connsiteY0"/>
              </a:cxn>
              <a:cxn ang="0">
                <a:pos x="connsiteX1" y="connsiteY1"/>
              </a:cxn>
              <a:cxn ang="0">
                <a:pos x="connsiteX2" y="connsiteY2"/>
              </a:cxn>
              <a:cxn ang="0">
                <a:pos x="connsiteX3" y="connsiteY3"/>
              </a:cxn>
            </a:cxnLst>
            <a:rect l="l" t="t" r="r" b="b"/>
            <a:pathLst>
              <a:path w="2956956" h="2327564">
                <a:moveTo>
                  <a:pt x="2956956" y="237506"/>
                </a:moveTo>
                <a:lnTo>
                  <a:pt x="2956956" y="2327564"/>
                </a:lnTo>
                <a:lnTo>
                  <a:pt x="0" y="2327564"/>
                </a:lnTo>
                <a:lnTo>
                  <a:pt x="0" y="0"/>
                </a:ln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622229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9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9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7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43">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43">
                                            <p:txEl>
                                              <p:pRg st="1" end="1"/>
                                            </p:txEl>
                                          </p:spTgt>
                                        </p:tgtEl>
                                        <p:attrNameLst>
                                          <p:attrName>style.visibility</p:attrName>
                                        </p:attrNameLst>
                                      </p:cBhvr>
                                      <p:to>
                                        <p:strVal val="visible"/>
                                      </p:to>
                                    </p:set>
                                  </p:childTnLst>
                                </p:cTn>
                              </p:par>
                              <p:par>
                                <p:cTn id="25" presetID="22" presetClass="entr" presetSubtype="8" fill="hold" nodeType="withEffect">
                                  <p:stCondLst>
                                    <p:cond delay="0"/>
                                  </p:stCondLst>
                                  <p:childTnLst>
                                    <p:set>
                                      <p:cBhvr>
                                        <p:cTn id="26" dur="1" fill="hold">
                                          <p:stCondLst>
                                            <p:cond delay="0"/>
                                          </p:stCondLst>
                                        </p:cTn>
                                        <p:tgtEl>
                                          <p:spTgt spid="712"/>
                                        </p:tgtEl>
                                        <p:attrNameLst>
                                          <p:attrName>style.visibility</p:attrName>
                                        </p:attrNameLst>
                                      </p:cBhvr>
                                      <p:to>
                                        <p:strVal val="visible"/>
                                      </p:to>
                                    </p:set>
                                    <p:animEffect transition="in" filter="wipe(left)">
                                      <p:cBhvr>
                                        <p:cTn id="27" dur="500"/>
                                        <p:tgtEl>
                                          <p:spTgt spid="71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51"/>
                                        </p:tgtEl>
                                        <p:attrNameLst>
                                          <p:attrName>style.visibility</p:attrName>
                                        </p:attrNameLst>
                                      </p:cBhvr>
                                      <p:to>
                                        <p:strVal val="visible"/>
                                      </p:to>
                                    </p:set>
                                    <p:animEffect transition="in" filter="wipe(left)">
                                      <p:cBhvr>
                                        <p:cTn id="30" dur="1000"/>
                                        <p:tgtEl>
                                          <p:spTgt spid="15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716"/>
                                        </p:tgtEl>
                                        <p:attrNameLst>
                                          <p:attrName>style.visibility</p:attrName>
                                        </p:attrNameLst>
                                      </p:cBhvr>
                                      <p:to>
                                        <p:strVal val="visible"/>
                                      </p:to>
                                    </p:set>
                                    <p:animEffect transition="in" filter="wipe(right)">
                                      <p:cBhvr>
                                        <p:cTn id="35" dur="500"/>
                                        <p:tgtEl>
                                          <p:spTgt spid="716"/>
                                        </p:tgtEl>
                                      </p:cBhvr>
                                    </p:animEffect>
                                  </p:childTnLst>
                                </p:cTn>
                              </p:par>
                              <p:par>
                                <p:cTn id="36" presetID="22" presetClass="entr" presetSubtype="2"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right)">
                                      <p:cBhvr>
                                        <p:cTn id="38" dur="1000"/>
                                        <p:tgtEl>
                                          <p:spTgt spid="22"/>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720"/>
                                        </p:tgtEl>
                                        <p:attrNameLst>
                                          <p:attrName>style.visibility</p:attrName>
                                        </p:attrNameLst>
                                      </p:cBhvr>
                                      <p:to>
                                        <p:strVal val="visible"/>
                                      </p:to>
                                    </p:set>
                                    <p:animEffect transition="in" filter="wipe(left)">
                                      <p:cBhvr>
                                        <p:cTn id="43" dur="500"/>
                                        <p:tgtEl>
                                          <p:spTgt spid="720"/>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left)">
                                      <p:cBhvr>
                                        <p:cTn id="46" dur="2000"/>
                                        <p:tgtEl>
                                          <p:spTgt spid="2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724"/>
                                        </p:tgtEl>
                                        <p:attrNameLst>
                                          <p:attrName>style.visibility</p:attrName>
                                        </p:attrNameLst>
                                      </p:cBhvr>
                                      <p:to>
                                        <p:strVal val="visible"/>
                                      </p:to>
                                    </p:set>
                                    <p:animEffect transition="in" filter="wipe(right)">
                                      <p:cBhvr>
                                        <p:cTn id="51" dur="500"/>
                                        <p:tgtEl>
                                          <p:spTgt spid="724"/>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wipe(right)">
                                      <p:cBhvr>
                                        <p:cTn id="54" dur="1000"/>
                                        <p:tgtEl>
                                          <p:spTgt spid="25"/>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3" grpId="0" build="p"/>
      <p:bldP spid="699" grpId="0"/>
      <p:bldP spid="4" grpId="0"/>
      <p:bldP spid="129" grpId="0"/>
      <p:bldP spid="22" grpId="0" animBg="1"/>
      <p:bldP spid="151" grpId="0" animBg="1"/>
      <p:bldP spid="24" grpId="0" animBg="1"/>
      <p:bldP spid="25" grpId="0" animBg="1"/>
    </p:bldLst>
  </p:timing>
</p:sld>
</file>

<file path=ppt/theme/theme1.xml><?xml version="1.0" encoding="utf-8"?>
<a:theme xmlns:a="http://schemas.openxmlformats.org/drawingml/2006/main" name="VIdeo Lecture 16x9 Light Template">
  <a:themeElements>
    <a:clrScheme name="Jay">
      <a:dk1>
        <a:srgbClr val="212121"/>
      </a:dk1>
      <a:lt1>
        <a:sysClr val="window" lastClr="FFFFFF"/>
      </a:lt1>
      <a:dk2>
        <a:srgbClr val="1D6FA9"/>
      </a:dk2>
      <a:lt2>
        <a:srgbClr val="FFFFFF"/>
      </a:lt2>
      <a:accent1>
        <a:srgbClr val="909090"/>
      </a:accent1>
      <a:accent2>
        <a:srgbClr val="00BBD3"/>
      </a:accent2>
      <a:accent3>
        <a:srgbClr val="8BC145"/>
      </a:accent3>
      <a:accent4>
        <a:srgbClr val="1D9A78"/>
      </a:accent4>
      <a:accent5>
        <a:srgbClr val="F19D19"/>
      </a:accent5>
      <a:accent6>
        <a:srgbClr val="B84742"/>
      </a:accent6>
      <a:hlink>
        <a:srgbClr val="70AD47"/>
      </a:hlink>
      <a:folHlink>
        <a:srgbClr val="ED7D31"/>
      </a:folHlink>
    </a:clrScheme>
    <a:fontScheme name="Custom 1">
      <a:majorFont>
        <a:latin typeface="Roboto Condensed"/>
        <a:ea typeface=""/>
        <a:cs typeface=""/>
      </a:majorFont>
      <a:minorFont>
        <a:latin typeface="Roboto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Ideo Lecture 16x9 Light Template" id="{9B038876-6117-C44D-A8E1-0C9F5A6D484A}" vid="{1BA50858-3F7D-8A4C-807F-EF4253F7FE2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VIdeo Lecture 16x9 Light Template</Template>
  <TotalTime>6549</TotalTime>
  <Words>4352</Words>
  <Application>Microsoft Office PowerPoint</Application>
  <PresentationFormat>Widescreen</PresentationFormat>
  <Paragraphs>911</Paragraphs>
  <Slides>63</Slides>
  <Notes>0</Notes>
  <HiddenSlides>0</HiddenSlides>
  <MMClips>2</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63</vt:i4>
      </vt:variant>
    </vt:vector>
  </HeadingPairs>
  <TitlesOfParts>
    <vt:vector size="84" baseType="lpstr">
      <vt:lpstr>ＭＳ Ｐゴシック</vt:lpstr>
      <vt:lpstr>ＭＳ Ｐゴシック</vt:lpstr>
      <vt:lpstr>Arial</vt:lpstr>
      <vt:lpstr>Calibri</vt:lpstr>
      <vt:lpstr>Comic Sans MS</vt:lpstr>
      <vt:lpstr>Courier New</vt:lpstr>
      <vt:lpstr>Gill Sans MT</vt:lpstr>
      <vt:lpstr>Open Sans</vt:lpstr>
      <vt:lpstr>Open Sans Semibold</vt:lpstr>
      <vt:lpstr>Open Sans Semibold</vt:lpstr>
      <vt:lpstr>Roboto Condensed</vt:lpstr>
      <vt:lpstr>Roboto Condensed Light</vt:lpstr>
      <vt:lpstr>Segoe UI Black</vt:lpstr>
      <vt:lpstr>Symbol</vt:lpstr>
      <vt:lpstr>Tahoma</vt:lpstr>
      <vt:lpstr>Times New Roman</vt:lpstr>
      <vt:lpstr>Wingdings</vt:lpstr>
      <vt:lpstr>Wingdings 2</vt:lpstr>
      <vt:lpstr>Wingdings 3</vt:lpstr>
      <vt:lpstr>ZapfDingbatsITC</vt:lpstr>
      <vt:lpstr>VIdeo Lecture 16x9 Light Template</vt:lpstr>
      <vt:lpstr>Unit-3: Transport Layer</vt:lpstr>
      <vt:lpstr>PowerPoint Presentation</vt:lpstr>
      <vt:lpstr>Introduction and Transport Layer Services</vt:lpstr>
      <vt:lpstr>Transport Layer Services and Protocols</vt:lpstr>
      <vt:lpstr>Transport Layer Services and Protocols – Example </vt:lpstr>
      <vt:lpstr>Multiplexing / Demultiplexing</vt:lpstr>
      <vt:lpstr>How de-mulptiplexing works?</vt:lpstr>
      <vt:lpstr>Connectionless demultiplexing</vt:lpstr>
      <vt:lpstr>Example: Connectionless</vt:lpstr>
      <vt:lpstr>Connection-oriented demultiplexing</vt:lpstr>
      <vt:lpstr>Example: Connection-oriented</vt:lpstr>
      <vt:lpstr>Connectionless Transport - UDP</vt:lpstr>
      <vt:lpstr>UDP Segment - Header</vt:lpstr>
      <vt:lpstr>UDP - Checksum</vt:lpstr>
      <vt:lpstr>Checksum - Example</vt:lpstr>
      <vt:lpstr>Checksum - Practice</vt:lpstr>
      <vt:lpstr>Principles of Reliable data Transfer</vt:lpstr>
      <vt:lpstr>Principles of reliable data transfer</vt:lpstr>
      <vt:lpstr>Reliable Data Transfer(rdt)</vt:lpstr>
      <vt:lpstr>Reliable Data Transfer – Cont…</vt:lpstr>
      <vt:lpstr>rdt 1.0</vt:lpstr>
      <vt:lpstr>rdt 2.0 – Stop &amp; Wait Protocol</vt:lpstr>
      <vt:lpstr>rdt 2.0 – channel with bit errors</vt:lpstr>
      <vt:lpstr>rdt 2.0 – with no error</vt:lpstr>
      <vt:lpstr>rdt 2.0 – with error</vt:lpstr>
      <vt:lpstr>rdt 2.0 – FSM Specification</vt:lpstr>
      <vt:lpstr>rdt 2.1 - handled ACKs/NAKs</vt:lpstr>
      <vt:lpstr>rdt 2.1 - handled ACKs/NAKs</vt:lpstr>
      <vt:lpstr>rdt 2.1 - Sender, handled ACKs/NAKs</vt:lpstr>
      <vt:lpstr>rdt 2.1 - Receiver, handled ACKs/NAKs</vt:lpstr>
      <vt:lpstr>rdt 2.2 &amp; RDT 3.0</vt:lpstr>
      <vt:lpstr>rdt 2.2 </vt:lpstr>
      <vt:lpstr>rdt 2.2 – Sender and Receiver</vt:lpstr>
      <vt:lpstr>rdt 3.0: channel with error and loss</vt:lpstr>
      <vt:lpstr>Rdt 3.0: Alternating-bit protocol</vt:lpstr>
      <vt:lpstr>Rdt 3.0 – Cont…</vt:lpstr>
      <vt:lpstr> Pipelined Protocol </vt:lpstr>
      <vt:lpstr>Pipelined Protocol</vt:lpstr>
      <vt:lpstr>Go-back-N Protocol</vt:lpstr>
      <vt:lpstr>Go-back-N Protocol Cont…</vt:lpstr>
      <vt:lpstr>Go-back-N Protocol works</vt:lpstr>
      <vt:lpstr>Go-back-N Visualization</vt:lpstr>
      <vt:lpstr>Selective Repeat</vt:lpstr>
      <vt:lpstr>Selective Repeat</vt:lpstr>
      <vt:lpstr>Selective Repeat Works</vt:lpstr>
      <vt:lpstr>Selective Repeat Visualization</vt:lpstr>
      <vt:lpstr>TCP Segment Structure</vt:lpstr>
      <vt:lpstr>TCP Segment – Cont…</vt:lpstr>
      <vt:lpstr>TCP Segment – Cont…</vt:lpstr>
      <vt:lpstr>TCP Segment – Cont…</vt:lpstr>
      <vt:lpstr>Flow Control</vt:lpstr>
      <vt:lpstr>Congestion Control</vt:lpstr>
      <vt:lpstr>Congestion Control – Cont…</vt:lpstr>
      <vt:lpstr>Causes/costs of Congestion: Scenario 1</vt:lpstr>
      <vt:lpstr>Causes/costs of Congestion: Scenario 2 </vt:lpstr>
      <vt:lpstr>Causes/costs of Congestion: Scenario 2 </vt:lpstr>
      <vt:lpstr>Causes/costs of Congestion: Scenario 2 </vt:lpstr>
      <vt:lpstr>Causes/costs of Congestion: Scenario 2 </vt:lpstr>
      <vt:lpstr>Approaches towards Congestion Control</vt:lpstr>
      <vt:lpstr>TCP Slow Start</vt:lpstr>
      <vt:lpstr>TCP Slow Start – Cont…</vt:lpstr>
      <vt:lpstr>Summary</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Maulik Trivedi</dc:creator>
  <cp:lastModifiedBy>umesh patel</cp:lastModifiedBy>
  <cp:revision>147</cp:revision>
  <dcterms:created xsi:type="dcterms:W3CDTF">2020-06-29T07:50:49Z</dcterms:created>
  <dcterms:modified xsi:type="dcterms:W3CDTF">2021-10-23T07:59:44Z</dcterms:modified>
</cp:coreProperties>
</file>